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402" r:id="rId3"/>
    <p:sldId id="264" r:id="rId4"/>
    <p:sldId id="1115" r:id="rId5"/>
    <p:sldId id="1116" r:id="rId6"/>
    <p:sldId id="1117" r:id="rId7"/>
    <p:sldId id="266" r:id="rId8"/>
    <p:sldId id="26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spcBef>
                <a:spcPts val="1200"/>
              </a:spcBef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CA" sz="2000" dirty="0">
                <a:latin typeface="Trebuchet MS" panose="020B0603020202020204" pitchFamily="34" charset="0"/>
              </a:rPr>
              <a:t>From deliberate metaphor to scientific concept</a:t>
            </a:r>
          </a:p>
          <a:p>
            <a:pPr algn="l">
              <a:spcBef>
                <a:spcPts val="1200"/>
              </a:spcBef>
              <a:defRPr sz="2400"/>
            </a:pPr>
            <a:r>
              <a:rPr lang="en-CA" sz="1200" b="0" dirty="0">
                <a:latin typeface="Trebuchet MS" panose="020B0603020202020204" pitchFamily="34" charset="0"/>
              </a:rPr>
              <a:t>publications on</a:t>
            </a:r>
            <a:r>
              <a:rPr lang="en-CA" sz="1200" b="0" baseline="0" dirty="0">
                <a:latin typeface="Trebuchet MS" panose="020B0603020202020204" pitchFamily="34" charset="0"/>
              </a:rPr>
              <a:t> tipping points and climate</a:t>
            </a:r>
            <a:endParaRPr lang="nl-NL" sz="1800" b="0" dirty="0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1026935928866934"/>
          <c:y val="1.6688626153749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spcBef>
              <a:spcPts val="1200"/>
            </a:spcBef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4654800799564599"/>
          <c:y val="0.35150515466626936"/>
          <c:w val="0.77286515086705498"/>
          <c:h val="0.55984688440757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Scientific publications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17</c:v>
                </c:pt>
                <c:pt idx="4">
                  <c:v>30</c:v>
                </c:pt>
                <c:pt idx="5">
                  <c:v>19</c:v>
                </c:pt>
                <c:pt idx="6">
                  <c:v>32</c:v>
                </c:pt>
                <c:pt idx="7">
                  <c:v>57</c:v>
                </c:pt>
                <c:pt idx="8">
                  <c:v>62</c:v>
                </c:pt>
                <c:pt idx="9">
                  <c:v>55</c:v>
                </c:pt>
                <c:pt idx="10">
                  <c:v>89</c:v>
                </c:pt>
                <c:pt idx="11">
                  <c:v>78</c:v>
                </c:pt>
                <c:pt idx="12">
                  <c:v>86</c:v>
                </c:pt>
                <c:pt idx="13">
                  <c:v>127</c:v>
                </c:pt>
                <c:pt idx="1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3-47D1-AE6A-1BD3BE9D91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Major world newspapers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26</c:v>
                </c:pt>
                <c:pt idx="1">
                  <c:v>60</c:v>
                </c:pt>
                <c:pt idx="2">
                  <c:v>73</c:v>
                </c:pt>
                <c:pt idx="3">
                  <c:v>34</c:v>
                </c:pt>
                <c:pt idx="4">
                  <c:v>39</c:v>
                </c:pt>
                <c:pt idx="5">
                  <c:v>18</c:v>
                </c:pt>
                <c:pt idx="6">
                  <c:v>23</c:v>
                </c:pt>
                <c:pt idx="7">
                  <c:v>36</c:v>
                </c:pt>
                <c:pt idx="8">
                  <c:v>29</c:v>
                </c:pt>
                <c:pt idx="9">
                  <c:v>27</c:v>
                </c:pt>
                <c:pt idx="10">
                  <c:v>44</c:v>
                </c:pt>
                <c:pt idx="11">
                  <c:v>30</c:v>
                </c:pt>
                <c:pt idx="12">
                  <c:v>29</c:v>
                </c:pt>
                <c:pt idx="13">
                  <c:v>45</c:v>
                </c:pt>
                <c:pt idx="1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3-47D1-AE6A-1BD3BE9D9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516384"/>
        <c:axId val="727984512"/>
      </c:barChart>
      <c:catAx>
        <c:axId val="726516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CA" dirty="0"/>
                  <a:t>Year</a:t>
                </a:r>
                <a:endParaRPr lang="nl-NL" dirty="0"/>
              </a:p>
            </c:rich>
          </c:tx>
          <c:layout>
            <c:manualLayout>
              <c:xMode val="edge"/>
              <c:yMode val="edge"/>
              <c:x val="0.51429030319875779"/>
              <c:y val="0.96329446499412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l-NL"/>
          </a:p>
        </c:txPr>
        <c:crossAx val="727984512"/>
        <c:crosses val="autoZero"/>
        <c:auto val="1"/>
        <c:lblAlgn val="ctr"/>
        <c:lblOffset val="100"/>
        <c:noMultiLvlLbl val="0"/>
      </c:catAx>
      <c:valAx>
        <c:axId val="7279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nl-NL" dirty="0"/>
                  <a:t>Nr of publications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nl-NL"/>
          </a:p>
        </c:txPr>
        <c:crossAx val="72651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nl-NL"/>
          </a:p>
        </c:txPr>
      </c:legendEntry>
      <c:layout>
        <c:manualLayout>
          <c:xMode val="edge"/>
          <c:yMode val="edge"/>
          <c:x val="0.54649327787643809"/>
          <c:y val="0.12155868264102544"/>
          <c:w val="0.36570565792371734"/>
          <c:h val="0.19230487886072312"/>
        </c:manualLayout>
      </c:layout>
      <c:overlay val="1"/>
      <c:spPr>
        <a:solidFill>
          <a:schemeClr val="dk1"/>
        </a:solidFill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D4867-D204-4721-B818-7966E92F863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F534B45-7FB5-426E-9A33-7724C761E66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2400" dirty="0"/>
            <a:t>(too) alarming</a:t>
          </a:r>
          <a:endParaRPr lang="en-US" sz="2400" dirty="0"/>
        </a:p>
      </dgm:t>
    </dgm:pt>
    <dgm:pt modelId="{F83B0C65-97CA-4A77-BEE8-9E36FECAFCF0}" type="parTrans" cxnId="{2CA54AAA-C3F1-4224-A281-D628CBFD9655}">
      <dgm:prSet/>
      <dgm:spPr/>
      <dgm:t>
        <a:bodyPr/>
        <a:lstStyle/>
        <a:p>
          <a:endParaRPr lang="en-US" sz="1400"/>
        </a:p>
      </dgm:t>
    </dgm:pt>
    <dgm:pt modelId="{B30E0F55-0E6A-4C61-8B23-187611E4D33B}" type="sibTrans" cxnId="{2CA54AAA-C3F1-4224-A281-D628CBFD9655}">
      <dgm:prSet/>
      <dgm:spPr/>
      <dgm:t>
        <a:bodyPr/>
        <a:lstStyle/>
        <a:p>
          <a:endParaRPr lang="en-US" sz="1400"/>
        </a:p>
      </dgm:t>
    </dgm:pt>
    <dgm:pt modelId="{FE8A693B-45ED-46E4-8B8C-83FC48783B5B}" type="pres">
      <dgm:prSet presAssocID="{84CD4867-D204-4721-B818-7966E92F8636}" presName="root" presStyleCnt="0">
        <dgm:presLayoutVars>
          <dgm:dir/>
          <dgm:resizeHandles val="exact"/>
        </dgm:presLayoutVars>
      </dgm:prSet>
      <dgm:spPr/>
    </dgm:pt>
    <dgm:pt modelId="{52147715-3EFA-4E94-AF76-38BEA61EAC1D}" type="pres">
      <dgm:prSet presAssocID="{2F534B45-7FB5-426E-9A33-7724C761E663}" presName="compNode" presStyleCnt="0"/>
      <dgm:spPr/>
    </dgm:pt>
    <dgm:pt modelId="{933A6ACA-8635-4C47-9E0D-8F8774FECA13}" type="pres">
      <dgm:prSet presAssocID="{2F534B45-7FB5-426E-9A33-7724C761E663}" presName="iconBgRect" presStyleLbl="bgShp" presStyleIdx="0" presStyleCn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</dgm:spPr>
    </dgm:pt>
    <dgm:pt modelId="{D03BF532-1605-431F-9B5B-0779B5787CF6}" type="pres">
      <dgm:prSet presAssocID="{2F534B45-7FB5-426E-9A33-7724C761E663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69FE5883-F3F7-4943-9D96-E1D4C914B4B0}" type="pres">
      <dgm:prSet presAssocID="{2F534B45-7FB5-426E-9A33-7724C761E663}" presName="spaceRect" presStyleCnt="0"/>
      <dgm:spPr/>
    </dgm:pt>
    <dgm:pt modelId="{935BCE13-DA0A-4974-9135-683B6B3AFBAA}" type="pres">
      <dgm:prSet presAssocID="{2F534B45-7FB5-426E-9A33-7724C761E663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F7ECE691-28F0-4181-B729-5018D8A64B9A}" type="presOf" srcId="{84CD4867-D204-4721-B818-7966E92F8636}" destId="{FE8A693B-45ED-46E4-8B8C-83FC48783B5B}" srcOrd="0" destOrd="0" presId="urn:microsoft.com/office/officeart/2018/5/layout/IconCircleLabelList"/>
    <dgm:cxn modelId="{B5A3BB9A-BF69-4C78-AAB7-F68BEFA4B239}" type="presOf" srcId="{2F534B45-7FB5-426E-9A33-7724C761E663}" destId="{935BCE13-DA0A-4974-9135-683B6B3AFBAA}" srcOrd="0" destOrd="0" presId="urn:microsoft.com/office/officeart/2018/5/layout/IconCircleLabelList"/>
    <dgm:cxn modelId="{2CA54AAA-C3F1-4224-A281-D628CBFD9655}" srcId="{84CD4867-D204-4721-B818-7966E92F8636}" destId="{2F534B45-7FB5-426E-9A33-7724C761E663}" srcOrd="0" destOrd="0" parTransId="{F83B0C65-97CA-4A77-BEE8-9E36FECAFCF0}" sibTransId="{B30E0F55-0E6A-4C61-8B23-187611E4D33B}"/>
    <dgm:cxn modelId="{D9883293-ECF3-4CB7-BEAC-7613F062A7EF}" type="presParOf" srcId="{FE8A693B-45ED-46E4-8B8C-83FC48783B5B}" destId="{52147715-3EFA-4E94-AF76-38BEA61EAC1D}" srcOrd="0" destOrd="0" presId="urn:microsoft.com/office/officeart/2018/5/layout/IconCircleLabelList"/>
    <dgm:cxn modelId="{D51DF0CB-E898-40C0-9941-3ABAF38D731C}" type="presParOf" srcId="{52147715-3EFA-4E94-AF76-38BEA61EAC1D}" destId="{933A6ACA-8635-4C47-9E0D-8F8774FECA13}" srcOrd="0" destOrd="0" presId="urn:microsoft.com/office/officeart/2018/5/layout/IconCircleLabelList"/>
    <dgm:cxn modelId="{5C32A448-AF63-4733-9521-EE3EE931AE08}" type="presParOf" srcId="{52147715-3EFA-4E94-AF76-38BEA61EAC1D}" destId="{D03BF532-1605-431F-9B5B-0779B5787CF6}" srcOrd="1" destOrd="0" presId="urn:microsoft.com/office/officeart/2018/5/layout/IconCircleLabelList"/>
    <dgm:cxn modelId="{42E64056-A492-4244-B473-082A2BDF80AB}" type="presParOf" srcId="{52147715-3EFA-4E94-AF76-38BEA61EAC1D}" destId="{69FE5883-F3F7-4943-9D96-E1D4C914B4B0}" srcOrd="2" destOrd="0" presId="urn:microsoft.com/office/officeart/2018/5/layout/IconCircleLabelList"/>
    <dgm:cxn modelId="{7EF74EF5-20CB-4A86-A2F1-2C325C0CE2B3}" type="presParOf" srcId="{52147715-3EFA-4E94-AF76-38BEA61EAC1D}" destId="{935BCE13-DA0A-4974-9135-683B6B3AFBA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D4867-D204-4721-B818-7966E92F863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9D4739F-EA24-4875-9522-87BAD995C6F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sz="2400" dirty="0"/>
            <a:t>Neglecting social differences</a:t>
          </a:r>
          <a:endParaRPr lang="en-US" sz="2400" dirty="0"/>
        </a:p>
      </dgm:t>
    </dgm:pt>
    <dgm:pt modelId="{C0E27BD1-3D18-4FEB-99D6-AAB1CE839D65}" type="sibTrans" cxnId="{D5E2D39A-2C7C-40D5-9D67-1184DAFE9F77}">
      <dgm:prSet/>
      <dgm:spPr/>
      <dgm:t>
        <a:bodyPr/>
        <a:lstStyle/>
        <a:p>
          <a:endParaRPr lang="en-US"/>
        </a:p>
      </dgm:t>
    </dgm:pt>
    <dgm:pt modelId="{318E6657-F8EE-4460-9F92-6FC2FF2ADDFC}" type="parTrans" cxnId="{D5E2D39A-2C7C-40D5-9D67-1184DAFE9F77}">
      <dgm:prSet/>
      <dgm:spPr/>
      <dgm:t>
        <a:bodyPr/>
        <a:lstStyle/>
        <a:p>
          <a:endParaRPr lang="en-US"/>
        </a:p>
      </dgm:t>
    </dgm:pt>
    <dgm:pt modelId="{FE8A693B-45ED-46E4-8B8C-83FC48783B5B}" type="pres">
      <dgm:prSet presAssocID="{84CD4867-D204-4721-B818-7966E92F8636}" presName="root" presStyleCnt="0">
        <dgm:presLayoutVars>
          <dgm:dir/>
          <dgm:resizeHandles val="exact"/>
        </dgm:presLayoutVars>
      </dgm:prSet>
      <dgm:spPr/>
    </dgm:pt>
    <dgm:pt modelId="{43535194-A1E8-4F4C-ACFC-906BCC3B8796}" type="pres">
      <dgm:prSet presAssocID="{99D4739F-EA24-4875-9522-87BAD995C6F7}" presName="compNode" presStyleCnt="0"/>
      <dgm:spPr/>
    </dgm:pt>
    <dgm:pt modelId="{C9E960E6-670E-4108-94F6-71B0E5C08781}" type="pres">
      <dgm:prSet presAssocID="{99D4739F-EA24-4875-9522-87BAD995C6F7}" presName="iconBgRect" presStyleLbl="bgShp" presStyleIdx="0" presStyleCnt="1"/>
      <dgm:spPr>
        <a:gradFill flip="none" rotWithShape="0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lin ang="18900000" scaled="1"/>
          <a:tileRect/>
        </a:gradFill>
      </dgm:spPr>
    </dgm:pt>
    <dgm:pt modelId="{4A7BB01A-AE3C-4A04-BD0E-8319BA995C42}" type="pres">
      <dgm:prSet presAssocID="{99D4739F-EA24-4875-9522-87BAD995C6F7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E146BD0-38F2-4869-BF9A-E8AC0EA7E90C}" type="pres">
      <dgm:prSet presAssocID="{99D4739F-EA24-4875-9522-87BAD995C6F7}" presName="spaceRect" presStyleCnt="0"/>
      <dgm:spPr/>
    </dgm:pt>
    <dgm:pt modelId="{4FB16E7B-3D56-44FE-9349-1F032E9BB9C1}" type="pres">
      <dgm:prSet presAssocID="{99D4739F-EA24-4875-9522-87BAD995C6F7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F7ECE691-28F0-4181-B729-5018D8A64B9A}" type="presOf" srcId="{84CD4867-D204-4721-B818-7966E92F8636}" destId="{FE8A693B-45ED-46E4-8B8C-83FC48783B5B}" srcOrd="0" destOrd="0" presId="urn:microsoft.com/office/officeart/2018/5/layout/IconCircleLabelList"/>
    <dgm:cxn modelId="{D5E2D39A-2C7C-40D5-9D67-1184DAFE9F77}" srcId="{84CD4867-D204-4721-B818-7966E92F8636}" destId="{99D4739F-EA24-4875-9522-87BAD995C6F7}" srcOrd="0" destOrd="0" parTransId="{318E6657-F8EE-4460-9F92-6FC2FF2ADDFC}" sibTransId="{C0E27BD1-3D18-4FEB-99D6-AAB1CE839D65}"/>
    <dgm:cxn modelId="{D661439D-E9E1-4AF1-9C2A-75DFF89EE550}" type="presOf" srcId="{99D4739F-EA24-4875-9522-87BAD995C6F7}" destId="{4FB16E7B-3D56-44FE-9349-1F032E9BB9C1}" srcOrd="0" destOrd="0" presId="urn:microsoft.com/office/officeart/2018/5/layout/IconCircleLabelList"/>
    <dgm:cxn modelId="{211B11BF-C161-4FAE-9F04-76385E45640F}" type="presParOf" srcId="{FE8A693B-45ED-46E4-8B8C-83FC48783B5B}" destId="{43535194-A1E8-4F4C-ACFC-906BCC3B8796}" srcOrd="0" destOrd="0" presId="urn:microsoft.com/office/officeart/2018/5/layout/IconCircleLabelList"/>
    <dgm:cxn modelId="{F4E2E4B2-BC3A-44BB-BDD9-7140214A2DE0}" type="presParOf" srcId="{43535194-A1E8-4F4C-ACFC-906BCC3B8796}" destId="{C9E960E6-670E-4108-94F6-71B0E5C08781}" srcOrd="0" destOrd="0" presId="urn:microsoft.com/office/officeart/2018/5/layout/IconCircleLabelList"/>
    <dgm:cxn modelId="{D0088B8B-7F5C-4095-882A-437A66CC6000}" type="presParOf" srcId="{43535194-A1E8-4F4C-ACFC-906BCC3B8796}" destId="{4A7BB01A-AE3C-4A04-BD0E-8319BA995C42}" srcOrd="1" destOrd="0" presId="urn:microsoft.com/office/officeart/2018/5/layout/IconCircleLabelList"/>
    <dgm:cxn modelId="{80AB2553-5CE5-4A23-A0DE-2DBBAE2715B4}" type="presParOf" srcId="{43535194-A1E8-4F4C-ACFC-906BCC3B8796}" destId="{FE146BD0-38F2-4869-BF9A-E8AC0EA7E90C}" srcOrd="2" destOrd="0" presId="urn:microsoft.com/office/officeart/2018/5/layout/IconCircleLabelList"/>
    <dgm:cxn modelId="{E5832D87-EEF2-4DC3-A55D-C2DD9BDDC080}" type="presParOf" srcId="{43535194-A1E8-4F4C-ACFC-906BCC3B8796}" destId="{4FB16E7B-3D56-44FE-9349-1F032E9BB9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D4867-D204-4721-B818-7966E92F863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18333F-61F6-48E5-89A8-362F7D8FF98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sz="2400" dirty="0"/>
            <a:t>Limited action perspective</a:t>
          </a:r>
          <a:endParaRPr lang="en-US" sz="2400" dirty="0"/>
        </a:p>
      </dgm:t>
    </dgm:pt>
    <dgm:pt modelId="{571BBBFB-9DC9-4B5D-A016-DC575E60360D}" type="parTrans" cxnId="{8DDD5672-CAF9-49BC-94B1-1976AB83682A}">
      <dgm:prSet/>
      <dgm:spPr/>
      <dgm:t>
        <a:bodyPr/>
        <a:lstStyle/>
        <a:p>
          <a:endParaRPr lang="en-US"/>
        </a:p>
      </dgm:t>
    </dgm:pt>
    <dgm:pt modelId="{F8E90C35-CD38-4FA7-AB6D-A1728E4F4DF8}" type="sibTrans" cxnId="{8DDD5672-CAF9-49BC-94B1-1976AB83682A}">
      <dgm:prSet/>
      <dgm:spPr/>
      <dgm:t>
        <a:bodyPr/>
        <a:lstStyle/>
        <a:p>
          <a:endParaRPr lang="en-US"/>
        </a:p>
      </dgm:t>
    </dgm:pt>
    <dgm:pt modelId="{FE8A693B-45ED-46E4-8B8C-83FC48783B5B}" type="pres">
      <dgm:prSet presAssocID="{84CD4867-D204-4721-B818-7966E92F8636}" presName="root" presStyleCnt="0">
        <dgm:presLayoutVars>
          <dgm:dir/>
          <dgm:resizeHandles val="exact"/>
        </dgm:presLayoutVars>
      </dgm:prSet>
      <dgm:spPr/>
    </dgm:pt>
    <dgm:pt modelId="{752E47AB-DBAA-4D41-8C68-EDD961FB2E29}" type="pres">
      <dgm:prSet presAssocID="{B318333F-61F6-48E5-89A8-362F7D8FF98B}" presName="compNode" presStyleCnt="0"/>
      <dgm:spPr/>
    </dgm:pt>
    <dgm:pt modelId="{6B547CC9-54C9-4E4F-B3F2-0DD12E1E81F0}" type="pres">
      <dgm:prSet presAssocID="{B318333F-61F6-48E5-89A8-362F7D8FF98B}" presName="iconBgRect" presStyleLbl="bgShp" presStyleIdx="0" presStyleCnt="1"/>
      <dgm:spPr>
        <a:gradFill flip="none" rotWithShape="1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18900000" scaled="1"/>
          <a:tileRect/>
        </a:gradFill>
      </dgm:spPr>
    </dgm:pt>
    <dgm:pt modelId="{653121C4-D727-46EB-BFCB-A09D0B055A2A}" type="pres">
      <dgm:prSet presAssocID="{B318333F-61F6-48E5-89A8-362F7D8FF98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8B5B3633-9EEC-434F-9B4F-CB27E94131AF}" type="pres">
      <dgm:prSet presAssocID="{B318333F-61F6-48E5-89A8-362F7D8FF98B}" presName="spaceRect" presStyleCnt="0"/>
      <dgm:spPr/>
    </dgm:pt>
    <dgm:pt modelId="{EF36EFF7-6D80-46CE-88BB-54B6A52CB894}" type="pres">
      <dgm:prSet presAssocID="{B318333F-61F6-48E5-89A8-362F7D8FF98B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8DDD5672-CAF9-49BC-94B1-1976AB83682A}" srcId="{84CD4867-D204-4721-B818-7966E92F8636}" destId="{B318333F-61F6-48E5-89A8-362F7D8FF98B}" srcOrd="0" destOrd="0" parTransId="{571BBBFB-9DC9-4B5D-A016-DC575E60360D}" sibTransId="{F8E90C35-CD38-4FA7-AB6D-A1728E4F4DF8}"/>
    <dgm:cxn modelId="{F7ECE691-28F0-4181-B729-5018D8A64B9A}" type="presOf" srcId="{84CD4867-D204-4721-B818-7966E92F8636}" destId="{FE8A693B-45ED-46E4-8B8C-83FC48783B5B}" srcOrd="0" destOrd="0" presId="urn:microsoft.com/office/officeart/2018/5/layout/IconCircleLabelList"/>
    <dgm:cxn modelId="{56CE0C99-C7D8-446A-BF76-1F1D567F1186}" type="presOf" srcId="{B318333F-61F6-48E5-89A8-362F7D8FF98B}" destId="{EF36EFF7-6D80-46CE-88BB-54B6A52CB894}" srcOrd="0" destOrd="0" presId="urn:microsoft.com/office/officeart/2018/5/layout/IconCircleLabelList"/>
    <dgm:cxn modelId="{7B7DE901-CC56-4E5C-989B-9CCB65F49FB9}" type="presParOf" srcId="{FE8A693B-45ED-46E4-8B8C-83FC48783B5B}" destId="{752E47AB-DBAA-4D41-8C68-EDD961FB2E29}" srcOrd="0" destOrd="0" presId="urn:microsoft.com/office/officeart/2018/5/layout/IconCircleLabelList"/>
    <dgm:cxn modelId="{849356E7-14ED-4661-8AF9-EAE5C999B1EC}" type="presParOf" srcId="{752E47AB-DBAA-4D41-8C68-EDD961FB2E29}" destId="{6B547CC9-54C9-4E4F-B3F2-0DD12E1E81F0}" srcOrd="0" destOrd="0" presId="urn:microsoft.com/office/officeart/2018/5/layout/IconCircleLabelList"/>
    <dgm:cxn modelId="{E5C3F976-97F4-45CC-B4A5-22D0BED807EE}" type="presParOf" srcId="{752E47AB-DBAA-4D41-8C68-EDD961FB2E29}" destId="{653121C4-D727-46EB-BFCB-A09D0B055A2A}" srcOrd="1" destOrd="0" presId="urn:microsoft.com/office/officeart/2018/5/layout/IconCircleLabelList"/>
    <dgm:cxn modelId="{40C7EADF-6A1D-4923-9539-B28E3EBAD868}" type="presParOf" srcId="{752E47AB-DBAA-4D41-8C68-EDD961FB2E29}" destId="{8B5B3633-9EEC-434F-9B4F-CB27E94131AF}" srcOrd="2" destOrd="0" presId="urn:microsoft.com/office/officeart/2018/5/layout/IconCircleLabelList"/>
    <dgm:cxn modelId="{88FED81A-AAC7-44A6-BB6D-576EC7FBFD15}" type="presParOf" srcId="{752E47AB-DBAA-4D41-8C68-EDD961FB2E29}" destId="{EF36EFF7-6D80-46CE-88BB-54B6A52CB89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A6ACA-8635-4C47-9E0D-8F8774FECA13}">
      <dsp:nvSpPr>
        <dsp:cNvPr id="0" name=""/>
        <dsp:cNvSpPr/>
      </dsp:nvSpPr>
      <dsp:spPr>
        <a:xfrm>
          <a:off x="773183" y="373656"/>
          <a:ext cx="2196000" cy="2196000"/>
        </a:xfrm>
        <a:prstGeom prst="ellipse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BF532-1605-431F-9B5B-0779B5787CF6}">
      <dsp:nvSpPr>
        <dsp:cNvPr id="0" name=""/>
        <dsp:cNvSpPr/>
      </dsp:nvSpPr>
      <dsp:spPr>
        <a:xfrm>
          <a:off x="1241183" y="84165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BCE13-DA0A-4974-9135-683B6B3AFBAA}">
      <dsp:nvSpPr>
        <dsp:cNvPr id="0" name=""/>
        <dsp:cNvSpPr/>
      </dsp:nvSpPr>
      <dsp:spPr>
        <a:xfrm>
          <a:off x="71183" y="325365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 dirty="0"/>
            <a:t>(too) alarming</a:t>
          </a:r>
          <a:endParaRPr lang="en-US" sz="2400" kern="1200" dirty="0"/>
        </a:p>
      </dsp:txBody>
      <dsp:txXfrm>
        <a:off x="71183" y="3253656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960E6-670E-4108-94F6-71B0E5C08781}">
      <dsp:nvSpPr>
        <dsp:cNvPr id="0" name=""/>
        <dsp:cNvSpPr/>
      </dsp:nvSpPr>
      <dsp:spPr>
        <a:xfrm>
          <a:off x="773183" y="351155"/>
          <a:ext cx="2196000" cy="2196000"/>
        </a:xfrm>
        <a:prstGeom prst="ellipse">
          <a:avLst/>
        </a:prstGeom>
        <a:gradFill flip="none" rotWithShape="0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BB01A-AE3C-4A04-BD0E-8319BA995C42}">
      <dsp:nvSpPr>
        <dsp:cNvPr id="0" name=""/>
        <dsp:cNvSpPr/>
      </dsp:nvSpPr>
      <dsp:spPr>
        <a:xfrm>
          <a:off x="1241183" y="81915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16E7B-3D56-44FE-9349-1F032E9BB9C1}">
      <dsp:nvSpPr>
        <dsp:cNvPr id="0" name=""/>
        <dsp:cNvSpPr/>
      </dsp:nvSpPr>
      <dsp:spPr>
        <a:xfrm>
          <a:off x="71183" y="3231156"/>
          <a:ext cx="36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 dirty="0"/>
            <a:t>Neglecting social differences</a:t>
          </a:r>
          <a:endParaRPr lang="en-US" sz="2400" kern="1200" dirty="0"/>
        </a:p>
      </dsp:txBody>
      <dsp:txXfrm>
        <a:off x="71183" y="3231156"/>
        <a:ext cx="3600000" cy="76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47CC9-54C9-4E4F-B3F2-0DD12E1E81F0}">
      <dsp:nvSpPr>
        <dsp:cNvPr id="0" name=""/>
        <dsp:cNvSpPr/>
      </dsp:nvSpPr>
      <dsp:spPr>
        <a:xfrm>
          <a:off x="773183" y="351156"/>
          <a:ext cx="2196000" cy="2196000"/>
        </a:xfrm>
        <a:prstGeom prst="ellipse">
          <a:avLst/>
        </a:prstGeom>
        <a:gradFill flip="none" rotWithShape="1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121C4-D727-46EB-BFCB-A09D0B055A2A}">
      <dsp:nvSpPr>
        <dsp:cNvPr id="0" name=""/>
        <dsp:cNvSpPr/>
      </dsp:nvSpPr>
      <dsp:spPr>
        <a:xfrm>
          <a:off x="1241183" y="81915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6EFF7-6D80-46CE-88BB-54B6A52CB894}">
      <dsp:nvSpPr>
        <dsp:cNvPr id="0" name=""/>
        <dsp:cNvSpPr/>
      </dsp:nvSpPr>
      <dsp:spPr>
        <a:xfrm>
          <a:off x="71183" y="3231156"/>
          <a:ext cx="36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 dirty="0"/>
            <a:t>Limited action perspective</a:t>
          </a:r>
          <a:endParaRPr lang="en-US" sz="2400" kern="1200" dirty="0"/>
        </a:p>
      </dsp:txBody>
      <dsp:txXfrm>
        <a:off x="71183" y="3231156"/>
        <a:ext cx="3600000" cy="76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_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>
            <a:extLst>
              <a:ext uri="{FF2B5EF4-FFF2-40B4-BE49-F238E27FC236}">
                <a16:creationId xmlns:a16="http://schemas.microsoft.com/office/drawing/2014/main" id="{F7FCA4AB-582C-DD4A-B01C-342AC495B1A6}"/>
              </a:ext>
            </a:extLst>
          </p:cNvPr>
          <p:cNvGrpSpPr/>
          <p:nvPr userDrawn="1"/>
        </p:nvGrpSpPr>
        <p:grpSpPr>
          <a:xfrm>
            <a:off x="-12264" y="-42788"/>
            <a:ext cx="5212389" cy="1002857"/>
            <a:chOff x="-9198" y="-32121"/>
            <a:chExt cx="3909292" cy="752839"/>
          </a:xfrm>
        </p:grpSpPr>
        <p:sp>
          <p:nvSpPr>
            <p:cNvPr id="3" name="Rechthoek 21">
              <a:extLst>
                <a:ext uri="{FF2B5EF4-FFF2-40B4-BE49-F238E27FC236}">
                  <a16:creationId xmlns:a16="http://schemas.microsoft.com/office/drawing/2014/main" id="{8B012935-1EF7-3542-8F41-F4FBC3B41845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6"/>
            </a:p>
          </p:txBody>
        </p:sp>
        <p:grpSp>
          <p:nvGrpSpPr>
            <p:cNvPr id="4" name="Groeperen 9">
              <a:extLst>
                <a:ext uri="{FF2B5EF4-FFF2-40B4-BE49-F238E27FC236}">
                  <a16:creationId xmlns:a16="http://schemas.microsoft.com/office/drawing/2014/main" id="{FE46FAD8-E399-0940-A6C2-5A11446763B3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5" name="Afbeelding 23">
                <a:extLst>
                  <a:ext uri="{FF2B5EF4-FFF2-40B4-BE49-F238E27FC236}">
                    <a16:creationId xmlns:a16="http://schemas.microsoft.com/office/drawing/2014/main" id="{931E780F-3ADC-5B4F-9372-4AAF2FBDE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6" name="Afbeelding 24" descr="UU-logo2011_RGB_diap.png">
                <a:extLst>
                  <a:ext uri="{FF2B5EF4-FFF2-40B4-BE49-F238E27FC236}">
                    <a16:creationId xmlns:a16="http://schemas.microsoft.com/office/drawing/2014/main" id="{79272269-A527-7846-8787-1B7F57C9A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7" name="Tekstvak 8">
            <a:extLst>
              <a:ext uri="{FF2B5EF4-FFF2-40B4-BE49-F238E27FC236}">
                <a16:creationId xmlns:a16="http://schemas.microsoft.com/office/drawing/2014/main" id="{E187D598-E873-254A-965C-504C3C625030}"/>
              </a:ext>
            </a:extLst>
          </p:cNvPr>
          <p:cNvSpPr txBox="1"/>
          <p:nvPr userDrawn="1"/>
        </p:nvSpPr>
        <p:spPr>
          <a:xfrm>
            <a:off x="9123966" y="304559"/>
            <a:ext cx="2707425" cy="35686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133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PATHWAYS TO</a:t>
            </a:r>
            <a:r>
              <a:rPr lang="nl-NL" sz="1332" b="1" i="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SUSTAINABILITY</a:t>
            </a:r>
            <a:endParaRPr lang="nl-NL" sz="1332" b="1" i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D501-7758-4F33-B8F4-056F19AF505E}" type="datetime1">
              <a:rPr lang="nl-NL" smtClean="0"/>
              <a:t>25-3-2020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57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5E90-836E-4F4F-A2C6-4404A36CDBA3}" type="datetime1">
              <a:rPr lang="nl-NL" smtClean="0"/>
              <a:t>25-3-2020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91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777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554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3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1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388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06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421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81E-9AB8-4872-82FD-9CFD640BAF01}" type="datetime1">
              <a:rPr lang="nl-NL" smtClean="0"/>
              <a:t>25-3-2020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20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2D21-BFCA-4FCE-BBBF-1FE1F93D3BEF}" type="datetime1">
              <a:rPr lang="nl-NL" smtClean="0"/>
              <a:t>25-3-2020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4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77" indent="0">
              <a:buNone/>
              <a:defRPr sz="1998" b="1"/>
            </a:lvl2pPr>
            <a:lvl3pPr marL="913554" indent="0">
              <a:buNone/>
              <a:defRPr sz="1798" b="1"/>
            </a:lvl3pPr>
            <a:lvl4pPr marL="1370331" indent="0">
              <a:buNone/>
              <a:defRPr sz="1599" b="1"/>
            </a:lvl4pPr>
            <a:lvl5pPr marL="1827108" indent="0">
              <a:buNone/>
              <a:defRPr sz="1599" b="1"/>
            </a:lvl5pPr>
            <a:lvl6pPr marL="2283885" indent="0">
              <a:buNone/>
              <a:defRPr sz="1599" b="1"/>
            </a:lvl6pPr>
            <a:lvl7pPr marL="2740663" indent="0">
              <a:buNone/>
              <a:defRPr sz="1599" b="1"/>
            </a:lvl7pPr>
            <a:lvl8pPr marL="3197440" indent="0">
              <a:buNone/>
              <a:defRPr sz="1599" b="1"/>
            </a:lvl8pPr>
            <a:lvl9pPr marL="365421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77" indent="0">
              <a:buNone/>
              <a:defRPr sz="1998" b="1"/>
            </a:lvl2pPr>
            <a:lvl3pPr marL="913554" indent="0">
              <a:buNone/>
              <a:defRPr sz="1798" b="1"/>
            </a:lvl3pPr>
            <a:lvl4pPr marL="1370331" indent="0">
              <a:buNone/>
              <a:defRPr sz="1599" b="1"/>
            </a:lvl4pPr>
            <a:lvl5pPr marL="1827108" indent="0">
              <a:buNone/>
              <a:defRPr sz="1599" b="1"/>
            </a:lvl5pPr>
            <a:lvl6pPr marL="2283885" indent="0">
              <a:buNone/>
              <a:defRPr sz="1599" b="1"/>
            </a:lvl6pPr>
            <a:lvl7pPr marL="2740663" indent="0">
              <a:buNone/>
              <a:defRPr sz="1599" b="1"/>
            </a:lvl7pPr>
            <a:lvl8pPr marL="3197440" indent="0">
              <a:buNone/>
              <a:defRPr sz="1599" b="1"/>
            </a:lvl8pPr>
            <a:lvl9pPr marL="365421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20DC-B307-4AB3-A060-64FB1A633892}" type="datetime1">
              <a:rPr lang="nl-NL" smtClean="0"/>
              <a:t>25-3-2020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1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C7DE-C16D-4EF3-878A-CECE1A14501C}" type="datetime1">
              <a:rPr lang="nl-NL" smtClean="0"/>
              <a:t>25-3-2020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71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E351-182F-47C2-9B16-12FF2C645373}" type="datetime1">
              <a:rPr lang="nl-NL" smtClean="0"/>
              <a:t>25-3-2020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9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777" indent="0">
              <a:buNone/>
              <a:defRPr sz="1399"/>
            </a:lvl2pPr>
            <a:lvl3pPr marL="913554" indent="0">
              <a:buNone/>
              <a:defRPr sz="11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  <a:lvl6pPr marL="2283885" indent="0">
              <a:buNone/>
              <a:defRPr sz="999"/>
            </a:lvl6pPr>
            <a:lvl7pPr marL="2740663" indent="0">
              <a:buNone/>
              <a:defRPr sz="999"/>
            </a:lvl7pPr>
            <a:lvl8pPr marL="3197440" indent="0">
              <a:buNone/>
              <a:defRPr sz="999"/>
            </a:lvl8pPr>
            <a:lvl9pPr marL="3654217" indent="0">
              <a:buNone/>
              <a:defRPr sz="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7AA-8119-4340-85CB-AC8AF04238F0}" type="datetime1">
              <a:rPr lang="nl-NL" smtClean="0"/>
              <a:t>25-3-2020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35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77" indent="0">
              <a:buNone/>
              <a:defRPr sz="2797"/>
            </a:lvl2pPr>
            <a:lvl3pPr marL="913554" indent="0">
              <a:buNone/>
              <a:defRPr sz="2398"/>
            </a:lvl3pPr>
            <a:lvl4pPr marL="1370331" indent="0">
              <a:buNone/>
              <a:defRPr sz="1998"/>
            </a:lvl4pPr>
            <a:lvl5pPr marL="1827108" indent="0">
              <a:buNone/>
              <a:defRPr sz="1998"/>
            </a:lvl5pPr>
            <a:lvl6pPr marL="2283885" indent="0">
              <a:buNone/>
              <a:defRPr sz="1998"/>
            </a:lvl6pPr>
            <a:lvl7pPr marL="2740663" indent="0">
              <a:buNone/>
              <a:defRPr sz="1998"/>
            </a:lvl7pPr>
            <a:lvl8pPr marL="3197440" indent="0">
              <a:buNone/>
              <a:defRPr sz="1998"/>
            </a:lvl8pPr>
            <a:lvl9pPr marL="3654217" indent="0">
              <a:buNone/>
              <a:defRPr sz="19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777" indent="0">
              <a:buNone/>
              <a:defRPr sz="1399"/>
            </a:lvl2pPr>
            <a:lvl3pPr marL="913554" indent="0">
              <a:buNone/>
              <a:defRPr sz="11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  <a:lvl6pPr marL="2283885" indent="0">
              <a:buNone/>
              <a:defRPr sz="999"/>
            </a:lvl6pPr>
            <a:lvl7pPr marL="2740663" indent="0">
              <a:buNone/>
              <a:defRPr sz="999"/>
            </a:lvl7pPr>
            <a:lvl8pPr marL="3197440" indent="0">
              <a:buNone/>
              <a:defRPr sz="999"/>
            </a:lvl8pPr>
            <a:lvl9pPr marL="3654217" indent="0">
              <a:buNone/>
              <a:defRPr sz="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12CA-7199-4305-A130-3D79FCF206A3}" type="datetime1">
              <a:rPr lang="nl-NL" smtClean="0"/>
              <a:t>25-3-2020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383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64F3-1FDF-46E0-A7B5-16D2AF4D425E}" type="datetime1">
              <a:rPr lang="nl-NL" smtClean="0"/>
              <a:t>25-3-2020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7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rt_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>
            <a:extLst>
              <a:ext uri="{FF2B5EF4-FFF2-40B4-BE49-F238E27FC236}">
                <a16:creationId xmlns:a16="http://schemas.microsoft.com/office/drawing/2014/main" id="{F7FCA4AB-582C-DD4A-B01C-342AC495B1A6}"/>
              </a:ext>
            </a:extLst>
          </p:cNvPr>
          <p:cNvGrpSpPr/>
          <p:nvPr userDrawn="1"/>
        </p:nvGrpSpPr>
        <p:grpSpPr>
          <a:xfrm>
            <a:off x="-12264" y="-42788"/>
            <a:ext cx="5212389" cy="1002857"/>
            <a:chOff x="-9198" y="-32121"/>
            <a:chExt cx="3909292" cy="752839"/>
          </a:xfrm>
        </p:grpSpPr>
        <p:sp>
          <p:nvSpPr>
            <p:cNvPr id="3" name="Rechthoek 21">
              <a:extLst>
                <a:ext uri="{FF2B5EF4-FFF2-40B4-BE49-F238E27FC236}">
                  <a16:creationId xmlns:a16="http://schemas.microsoft.com/office/drawing/2014/main" id="{8B012935-1EF7-3542-8F41-F4FBC3B41845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6"/>
            </a:p>
          </p:txBody>
        </p:sp>
        <p:grpSp>
          <p:nvGrpSpPr>
            <p:cNvPr id="4" name="Groeperen 9">
              <a:extLst>
                <a:ext uri="{FF2B5EF4-FFF2-40B4-BE49-F238E27FC236}">
                  <a16:creationId xmlns:a16="http://schemas.microsoft.com/office/drawing/2014/main" id="{FE46FAD8-E399-0940-A6C2-5A11446763B3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5" name="Afbeelding 23">
                <a:extLst>
                  <a:ext uri="{FF2B5EF4-FFF2-40B4-BE49-F238E27FC236}">
                    <a16:creationId xmlns:a16="http://schemas.microsoft.com/office/drawing/2014/main" id="{931E780F-3ADC-5B4F-9372-4AAF2FBDE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6" name="Afbeelding 24" descr="UU-logo2011_RGB_diap.png">
                <a:extLst>
                  <a:ext uri="{FF2B5EF4-FFF2-40B4-BE49-F238E27FC236}">
                    <a16:creationId xmlns:a16="http://schemas.microsoft.com/office/drawing/2014/main" id="{79272269-A527-7846-8787-1B7F57C9A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7" name="Tekstvak 8">
            <a:extLst>
              <a:ext uri="{FF2B5EF4-FFF2-40B4-BE49-F238E27FC236}">
                <a16:creationId xmlns:a16="http://schemas.microsoft.com/office/drawing/2014/main" id="{E187D598-E873-254A-965C-504C3C625030}"/>
              </a:ext>
            </a:extLst>
          </p:cNvPr>
          <p:cNvSpPr txBox="1"/>
          <p:nvPr userDrawn="1"/>
        </p:nvSpPr>
        <p:spPr>
          <a:xfrm>
            <a:off x="9123966" y="304559"/>
            <a:ext cx="2707425" cy="35686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133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PATHWAYS TO</a:t>
            </a:r>
            <a:r>
              <a:rPr lang="nl-NL" sz="1332" b="1" i="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SUSTAINABILITY</a:t>
            </a:r>
            <a:endParaRPr lang="nl-NL" sz="1332" b="1" i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Tekstvak 10">
            <a:extLst>
              <a:ext uri="{FF2B5EF4-FFF2-40B4-BE49-F238E27FC236}">
                <a16:creationId xmlns:a16="http://schemas.microsoft.com/office/drawing/2014/main" id="{2D378907-9E6C-5C4E-941E-5731E074F8B1}"/>
              </a:ext>
            </a:extLst>
          </p:cNvPr>
          <p:cNvSpPr txBox="1"/>
          <p:nvPr userDrawn="1"/>
        </p:nvSpPr>
        <p:spPr>
          <a:xfrm>
            <a:off x="384000" y="5275116"/>
            <a:ext cx="6240000" cy="9727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95822" rIns="0" bIns="95822" rtlCol="0" anchor="t" anchorCtr="0">
            <a:spAutoFit/>
          </a:bodyPr>
          <a:lstStyle/>
          <a:p>
            <a:pPr algn="ctr"/>
            <a:r>
              <a:rPr lang="nl-NL" sz="1865" b="0">
                <a:latin typeface="Open Sans Semibold" charset="0"/>
                <a:ea typeface="Open Sans Semibold" charset="0"/>
                <a:cs typeface="Open Sans Semibold" charset="0"/>
              </a:rPr>
              <a:t>Maarten Hajer</a:t>
            </a:r>
          </a:p>
          <a:p>
            <a:pPr algn="ctr"/>
            <a:r>
              <a:rPr lang="nl-NL" sz="1599">
                <a:latin typeface="Open Sans" charset="0"/>
                <a:ea typeface="Open Sans" charset="0"/>
                <a:cs typeface="Open Sans" charset="0"/>
              </a:rPr>
              <a:t>Professor of Urban Futures</a:t>
            </a:r>
            <a:br>
              <a:rPr lang="nl-NL" sz="1599">
                <a:latin typeface="Open Sans" charset="0"/>
                <a:ea typeface="Open Sans" charset="0"/>
                <a:cs typeface="Open Sans" charset="0"/>
              </a:rPr>
            </a:br>
            <a:r>
              <a:rPr lang="nl-NL" sz="1599">
                <a:latin typeface="Open Sans" charset="0"/>
                <a:ea typeface="Open Sans" charset="0"/>
                <a:cs typeface="Open Sans" charset="0"/>
              </a:rPr>
              <a:t>Scientific Director Pathways to Sustainability</a:t>
            </a:r>
          </a:p>
        </p:txBody>
      </p:sp>
      <p:sp>
        <p:nvSpPr>
          <p:cNvPr id="9" name="Tekstvak 11">
            <a:extLst>
              <a:ext uri="{FF2B5EF4-FFF2-40B4-BE49-F238E27FC236}">
                <a16:creationId xmlns:a16="http://schemas.microsoft.com/office/drawing/2014/main" id="{0D128EA1-0DF4-384E-ABAB-6FA6192EBB4D}"/>
              </a:ext>
            </a:extLst>
          </p:cNvPr>
          <p:cNvSpPr txBox="1"/>
          <p:nvPr userDrawn="1"/>
        </p:nvSpPr>
        <p:spPr>
          <a:xfrm>
            <a:off x="384000" y="1438668"/>
            <a:ext cx="6240000" cy="383644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43867" tIns="143867" rIns="143867" bIns="143867" rtlCol="0" anchor="ctr" anchorCtr="0">
            <a:noAutofit/>
          </a:bodyPr>
          <a:lstStyle/>
          <a:p>
            <a:pPr algn="ctr">
              <a:lnSpc>
                <a:spcPts val="3996"/>
              </a:lnSpc>
            </a:pPr>
            <a:r>
              <a:rPr lang="nl-NL" sz="3197">
                <a:latin typeface="Merriweather" charset="0"/>
                <a:ea typeface="Merriweather" charset="0"/>
                <a:cs typeface="Merriweather" charset="0"/>
              </a:rPr>
              <a:t>“Let Utrecht become the place where you get new ideas, where creativity is rewarded and where you get the feeling change is just around the corner</a:t>
            </a:r>
            <a:r>
              <a:rPr lang="en-GB" sz="3197">
                <a:latin typeface="Merriweather" charset="0"/>
                <a:ea typeface="Merriweather" charset="0"/>
                <a:cs typeface="Merriweather" charset="0"/>
              </a:rPr>
              <a:t>.” </a:t>
            </a:r>
            <a:endParaRPr lang="nl-NL" sz="3197">
              <a:latin typeface="Merriweather" charset="0"/>
              <a:ea typeface="Merriweather" charset="0"/>
              <a:cs typeface="Merriweath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56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0D11-161D-4570-9491-F5AC41564521}" type="datetime1">
              <a:rPr lang="nl-NL" smtClean="0"/>
              <a:t>25-3-2020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59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698304" y="1386621"/>
            <a:ext cx="10397704" cy="756064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996"/>
              </a:lnSpc>
              <a:defRPr sz="3730" b="1" i="0">
                <a:solidFill>
                  <a:schemeClr val="tx1"/>
                </a:solidFill>
                <a:latin typeface="Merriweather" pitchFamily="18" charset="0"/>
                <a:cs typeface="Merriweather" pitchFamily="18" charset="0"/>
              </a:defRPr>
            </a:lvl1pPr>
          </a:lstStyle>
          <a:p>
            <a:r>
              <a:rPr lang="nl-NL"/>
              <a:t>Title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2893" y="2142684"/>
            <a:ext cx="10473115" cy="3963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GB"/>
          </a:p>
        </p:txBody>
      </p:sp>
      <p:grpSp>
        <p:nvGrpSpPr>
          <p:cNvPr id="4" name="Groeperen 1">
            <a:extLst>
              <a:ext uri="{FF2B5EF4-FFF2-40B4-BE49-F238E27FC236}">
                <a16:creationId xmlns:a16="http://schemas.microsoft.com/office/drawing/2014/main" id="{F7FCA4AB-582C-DD4A-B01C-342AC495B1A6}"/>
              </a:ext>
            </a:extLst>
          </p:cNvPr>
          <p:cNvGrpSpPr/>
          <p:nvPr userDrawn="1"/>
        </p:nvGrpSpPr>
        <p:grpSpPr>
          <a:xfrm>
            <a:off x="-12264" y="-42788"/>
            <a:ext cx="5212389" cy="1002857"/>
            <a:chOff x="-9198" y="-32121"/>
            <a:chExt cx="3909292" cy="752839"/>
          </a:xfrm>
        </p:grpSpPr>
        <p:sp>
          <p:nvSpPr>
            <p:cNvPr id="5" name="Rechthoek 21">
              <a:extLst>
                <a:ext uri="{FF2B5EF4-FFF2-40B4-BE49-F238E27FC236}">
                  <a16:creationId xmlns:a16="http://schemas.microsoft.com/office/drawing/2014/main" id="{8B012935-1EF7-3542-8F41-F4FBC3B41845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6"/>
            </a:p>
          </p:txBody>
        </p:sp>
        <p:grpSp>
          <p:nvGrpSpPr>
            <p:cNvPr id="6" name="Groeperen 9">
              <a:extLst>
                <a:ext uri="{FF2B5EF4-FFF2-40B4-BE49-F238E27FC236}">
                  <a16:creationId xmlns:a16="http://schemas.microsoft.com/office/drawing/2014/main" id="{FE46FAD8-E399-0940-A6C2-5A11446763B3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7" name="Afbeelding 23">
                <a:extLst>
                  <a:ext uri="{FF2B5EF4-FFF2-40B4-BE49-F238E27FC236}">
                    <a16:creationId xmlns:a16="http://schemas.microsoft.com/office/drawing/2014/main" id="{931E780F-3ADC-5B4F-9372-4AAF2FBDE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8" name="Afbeelding 24" descr="UU-logo2011_RGB_diap.png">
                <a:extLst>
                  <a:ext uri="{FF2B5EF4-FFF2-40B4-BE49-F238E27FC236}">
                    <a16:creationId xmlns:a16="http://schemas.microsoft.com/office/drawing/2014/main" id="{79272269-A527-7846-8787-1B7F57C9A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10" name="Tekstvak 8">
            <a:extLst>
              <a:ext uri="{FF2B5EF4-FFF2-40B4-BE49-F238E27FC236}">
                <a16:creationId xmlns:a16="http://schemas.microsoft.com/office/drawing/2014/main" id="{E187D598-E873-254A-965C-504C3C625030}"/>
              </a:ext>
            </a:extLst>
          </p:cNvPr>
          <p:cNvSpPr txBox="1"/>
          <p:nvPr userDrawn="1"/>
        </p:nvSpPr>
        <p:spPr>
          <a:xfrm>
            <a:off x="9123966" y="304559"/>
            <a:ext cx="2707425" cy="35686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133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PATHWAYS TO</a:t>
            </a:r>
            <a:r>
              <a:rPr lang="nl-NL" sz="1332" b="1" i="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SUSTAINABILITY</a:t>
            </a:r>
            <a:endParaRPr lang="nl-NL" sz="1332" b="1" i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7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1">
            <a:extLst>
              <a:ext uri="{FF2B5EF4-FFF2-40B4-BE49-F238E27FC236}">
                <a16:creationId xmlns:a16="http://schemas.microsoft.com/office/drawing/2014/main" id="{F7FCA4AB-582C-DD4A-B01C-342AC495B1A6}"/>
              </a:ext>
            </a:extLst>
          </p:cNvPr>
          <p:cNvGrpSpPr/>
          <p:nvPr userDrawn="1"/>
        </p:nvGrpSpPr>
        <p:grpSpPr>
          <a:xfrm>
            <a:off x="-12264" y="-42788"/>
            <a:ext cx="5212389" cy="1002857"/>
            <a:chOff x="-9198" y="-32121"/>
            <a:chExt cx="3909292" cy="752839"/>
          </a:xfrm>
        </p:grpSpPr>
        <p:sp>
          <p:nvSpPr>
            <p:cNvPr id="5" name="Rechthoek 21">
              <a:extLst>
                <a:ext uri="{FF2B5EF4-FFF2-40B4-BE49-F238E27FC236}">
                  <a16:creationId xmlns:a16="http://schemas.microsoft.com/office/drawing/2014/main" id="{8B012935-1EF7-3542-8F41-F4FBC3B41845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6"/>
            </a:p>
          </p:txBody>
        </p:sp>
        <p:grpSp>
          <p:nvGrpSpPr>
            <p:cNvPr id="6" name="Groeperen 9">
              <a:extLst>
                <a:ext uri="{FF2B5EF4-FFF2-40B4-BE49-F238E27FC236}">
                  <a16:creationId xmlns:a16="http://schemas.microsoft.com/office/drawing/2014/main" id="{FE46FAD8-E399-0940-A6C2-5A11446763B3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7" name="Afbeelding 23">
                <a:extLst>
                  <a:ext uri="{FF2B5EF4-FFF2-40B4-BE49-F238E27FC236}">
                    <a16:creationId xmlns:a16="http://schemas.microsoft.com/office/drawing/2014/main" id="{931E780F-3ADC-5B4F-9372-4AAF2FBDE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8" name="Afbeelding 24" descr="UU-logo2011_RGB_diap.png">
                <a:extLst>
                  <a:ext uri="{FF2B5EF4-FFF2-40B4-BE49-F238E27FC236}">
                    <a16:creationId xmlns:a16="http://schemas.microsoft.com/office/drawing/2014/main" id="{79272269-A527-7846-8787-1B7F57C9A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10" name="Tekstvak 8">
            <a:extLst>
              <a:ext uri="{FF2B5EF4-FFF2-40B4-BE49-F238E27FC236}">
                <a16:creationId xmlns:a16="http://schemas.microsoft.com/office/drawing/2014/main" id="{E187D598-E873-254A-965C-504C3C625030}"/>
              </a:ext>
            </a:extLst>
          </p:cNvPr>
          <p:cNvSpPr txBox="1"/>
          <p:nvPr userDrawn="1"/>
        </p:nvSpPr>
        <p:spPr>
          <a:xfrm>
            <a:off x="9123966" y="304559"/>
            <a:ext cx="2707425" cy="35686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133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PATHWAYS TO</a:t>
            </a:r>
            <a:r>
              <a:rPr lang="nl-NL" sz="1332" b="1" i="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SUSTAINABILITY</a:t>
            </a:r>
            <a:endParaRPr lang="nl-NL" sz="1332" b="1" i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46469" y="1309473"/>
            <a:ext cx="11091624" cy="732772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996"/>
              </a:lnSpc>
              <a:defRPr sz="3730" b="1" i="0">
                <a:solidFill>
                  <a:schemeClr val="tx1"/>
                </a:solidFill>
                <a:latin typeface="Merriweather" pitchFamily="18" charset="0"/>
                <a:cs typeface="Merriweather" pitchFamily="18" charset="0"/>
              </a:defRPr>
            </a:lvl1pPr>
          </a:lstStyle>
          <a:p>
            <a:r>
              <a:rPr lang="nl-NL"/>
              <a:t>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4703" y="2042245"/>
            <a:ext cx="5228256" cy="4240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09837" y="2042245"/>
            <a:ext cx="5228256" cy="4240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3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eit_titel (+evt beeld)">
    <p:bg>
      <p:bgPr>
        <a:solidFill>
          <a:srgbClr val="CD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1">
            <a:extLst>
              <a:ext uri="{FF2B5EF4-FFF2-40B4-BE49-F238E27FC236}">
                <a16:creationId xmlns:a16="http://schemas.microsoft.com/office/drawing/2014/main" id="{F7FCA4AB-582C-DD4A-B01C-342AC495B1A6}"/>
              </a:ext>
            </a:extLst>
          </p:cNvPr>
          <p:cNvGrpSpPr/>
          <p:nvPr userDrawn="1"/>
        </p:nvGrpSpPr>
        <p:grpSpPr>
          <a:xfrm>
            <a:off x="-12264" y="-42788"/>
            <a:ext cx="5212389" cy="1002857"/>
            <a:chOff x="-9198" y="-32121"/>
            <a:chExt cx="3909292" cy="752839"/>
          </a:xfrm>
        </p:grpSpPr>
        <p:sp>
          <p:nvSpPr>
            <p:cNvPr id="5" name="Rechthoek 21">
              <a:extLst>
                <a:ext uri="{FF2B5EF4-FFF2-40B4-BE49-F238E27FC236}">
                  <a16:creationId xmlns:a16="http://schemas.microsoft.com/office/drawing/2014/main" id="{8B012935-1EF7-3542-8F41-F4FBC3B41845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6"/>
            </a:p>
          </p:txBody>
        </p:sp>
        <p:grpSp>
          <p:nvGrpSpPr>
            <p:cNvPr id="6" name="Groeperen 9">
              <a:extLst>
                <a:ext uri="{FF2B5EF4-FFF2-40B4-BE49-F238E27FC236}">
                  <a16:creationId xmlns:a16="http://schemas.microsoft.com/office/drawing/2014/main" id="{FE46FAD8-E399-0940-A6C2-5A11446763B3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7" name="Afbeelding 23">
                <a:extLst>
                  <a:ext uri="{FF2B5EF4-FFF2-40B4-BE49-F238E27FC236}">
                    <a16:creationId xmlns:a16="http://schemas.microsoft.com/office/drawing/2014/main" id="{931E780F-3ADC-5B4F-9372-4AAF2FBDE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8" name="Afbeelding 24" descr="UU-logo2011_RGB_diap.png">
                <a:extLst>
                  <a:ext uri="{FF2B5EF4-FFF2-40B4-BE49-F238E27FC236}">
                    <a16:creationId xmlns:a16="http://schemas.microsoft.com/office/drawing/2014/main" id="{79272269-A527-7846-8787-1B7F57C9A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E187D598-E873-254A-965C-504C3C625030}"/>
              </a:ext>
            </a:extLst>
          </p:cNvPr>
          <p:cNvSpPr txBox="1"/>
          <p:nvPr userDrawn="1"/>
        </p:nvSpPr>
        <p:spPr>
          <a:xfrm>
            <a:off x="9123966" y="304559"/>
            <a:ext cx="2707425" cy="35686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133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PATHWAYS TO</a:t>
            </a:r>
            <a:r>
              <a:rPr lang="nl-NL" sz="1332" b="1" i="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SUSTAINABILITY</a:t>
            </a:r>
            <a:endParaRPr lang="nl-NL" sz="1332" b="1" i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000665" y="1382310"/>
            <a:ext cx="10397704" cy="756064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996"/>
              </a:lnSpc>
              <a:defRPr sz="3730" b="1" i="0">
                <a:solidFill>
                  <a:schemeClr val="tx1"/>
                </a:solidFill>
                <a:latin typeface="Merriweather" pitchFamily="18" charset="0"/>
                <a:cs typeface="Merriweather" pitchFamily="18" charset="0"/>
              </a:defRPr>
            </a:lvl1pPr>
          </a:lstStyle>
          <a:p>
            <a:r>
              <a:rPr lang="nl-NL"/>
              <a:t>Title	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5255" y="2138374"/>
            <a:ext cx="10473115" cy="3963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8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ulteit_titel (+evt beeld)">
    <p:bg>
      <p:bgPr>
        <a:solidFill>
          <a:srgbClr val="CD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957020" y="1289009"/>
            <a:ext cx="10046453" cy="732772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996"/>
              </a:lnSpc>
              <a:defRPr sz="3730" b="1" i="0">
                <a:solidFill>
                  <a:schemeClr val="tx1"/>
                </a:solidFill>
                <a:latin typeface="Merriweather" pitchFamily="18" charset="0"/>
                <a:cs typeface="Merriweather" pitchFamily="18" charset="0"/>
              </a:defRPr>
            </a:lvl1pPr>
          </a:lstStyle>
          <a:p>
            <a:r>
              <a:rPr lang="nl-NL"/>
              <a:t>Insert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25255" y="2021781"/>
            <a:ext cx="4411621" cy="4240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Insert text</a:t>
            </a:r>
            <a:endParaRPr lang="en-GB"/>
          </a:p>
        </p:txBody>
      </p:sp>
      <p:grpSp>
        <p:nvGrpSpPr>
          <p:cNvPr id="4" name="Groeperen 1">
            <a:extLst>
              <a:ext uri="{FF2B5EF4-FFF2-40B4-BE49-F238E27FC236}">
                <a16:creationId xmlns:a16="http://schemas.microsoft.com/office/drawing/2014/main" id="{F7FCA4AB-582C-DD4A-B01C-342AC495B1A6}"/>
              </a:ext>
            </a:extLst>
          </p:cNvPr>
          <p:cNvGrpSpPr/>
          <p:nvPr userDrawn="1"/>
        </p:nvGrpSpPr>
        <p:grpSpPr>
          <a:xfrm>
            <a:off x="-12264" y="-42788"/>
            <a:ext cx="5212389" cy="1002857"/>
            <a:chOff x="-9198" y="-32121"/>
            <a:chExt cx="3909292" cy="752839"/>
          </a:xfrm>
        </p:grpSpPr>
        <p:sp>
          <p:nvSpPr>
            <p:cNvPr id="5" name="Rechthoek 21">
              <a:extLst>
                <a:ext uri="{FF2B5EF4-FFF2-40B4-BE49-F238E27FC236}">
                  <a16:creationId xmlns:a16="http://schemas.microsoft.com/office/drawing/2014/main" id="{8B012935-1EF7-3542-8F41-F4FBC3B41845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6"/>
            </a:p>
          </p:txBody>
        </p:sp>
        <p:grpSp>
          <p:nvGrpSpPr>
            <p:cNvPr id="6" name="Groeperen 9">
              <a:extLst>
                <a:ext uri="{FF2B5EF4-FFF2-40B4-BE49-F238E27FC236}">
                  <a16:creationId xmlns:a16="http://schemas.microsoft.com/office/drawing/2014/main" id="{FE46FAD8-E399-0940-A6C2-5A11446763B3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7" name="Afbeelding 23">
                <a:extLst>
                  <a:ext uri="{FF2B5EF4-FFF2-40B4-BE49-F238E27FC236}">
                    <a16:creationId xmlns:a16="http://schemas.microsoft.com/office/drawing/2014/main" id="{931E780F-3ADC-5B4F-9372-4AAF2FBDE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8" name="Afbeelding 24" descr="UU-logo2011_RGB_diap.png">
                <a:extLst>
                  <a:ext uri="{FF2B5EF4-FFF2-40B4-BE49-F238E27FC236}">
                    <a16:creationId xmlns:a16="http://schemas.microsoft.com/office/drawing/2014/main" id="{79272269-A527-7846-8787-1B7F57C9A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E187D598-E873-254A-965C-504C3C625030}"/>
              </a:ext>
            </a:extLst>
          </p:cNvPr>
          <p:cNvSpPr txBox="1"/>
          <p:nvPr userDrawn="1"/>
        </p:nvSpPr>
        <p:spPr>
          <a:xfrm>
            <a:off x="9123966" y="304559"/>
            <a:ext cx="2707425" cy="35686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133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PATHWAYS TO</a:t>
            </a:r>
            <a:r>
              <a:rPr lang="nl-NL" sz="1332" b="1" i="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SUSTAINABILITY</a:t>
            </a:r>
            <a:endParaRPr lang="nl-NL" sz="1332" b="1" i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591852" y="2021781"/>
            <a:ext cx="4411621" cy="4240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Insert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6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1">
            <a:extLst>
              <a:ext uri="{FF2B5EF4-FFF2-40B4-BE49-F238E27FC236}">
                <a16:creationId xmlns:a16="http://schemas.microsoft.com/office/drawing/2014/main" id="{F7FCA4AB-582C-DD4A-B01C-342AC495B1A6}"/>
              </a:ext>
            </a:extLst>
          </p:cNvPr>
          <p:cNvGrpSpPr/>
          <p:nvPr userDrawn="1"/>
        </p:nvGrpSpPr>
        <p:grpSpPr>
          <a:xfrm>
            <a:off x="-12264" y="-42788"/>
            <a:ext cx="5212389" cy="1002857"/>
            <a:chOff x="-9198" y="-32121"/>
            <a:chExt cx="3909292" cy="752839"/>
          </a:xfrm>
        </p:grpSpPr>
        <p:sp>
          <p:nvSpPr>
            <p:cNvPr id="5" name="Rechthoek 21">
              <a:extLst>
                <a:ext uri="{FF2B5EF4-FFF2-40B4-BE49-F238E27FC236}">
                  <a16:creationId xmlns:a16="http://schemas.microsoft.com/office/drawing/2014/main" id="{8B012935-1EF7-3542-8F41-F4FBC3B41845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6"/>
            </a:p>
          </p:txBody>
        </p:sp>
        <p:grpSp>
          <p:nvGrpSpPr>
            <p:cNvPr id="6" name="Groeperen 9">
              <a:extLst>
                <a:ext uri="{FF2B5EF4-FFF2-40B4-BE49-F238E27FC236}">
                  <a16:creationId xmlns:a16="http://schemas.microsoft.com/office/drawing/2014/main" id="{FE46FAD8-E399-0940-A6C2-5A11446763B3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7" name="Afbeelding 23">
                <a:extLst>
                  <a:ext uri="{FF2B5EF4-FFF2-40B4-BE49-F238E27FC236}">
                    <a16:creationId xmlns:a16="http://schemas.microsoft.com/office/drawing/2014/main" id="{931E780F-3ADC-5B4F-9372-4AAF2FBDE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8" name="Afbeelding 24" descr="UU-logo2011_RGB_diap.png">
                <a:extLst>
                  <a:ext uri="{FF2B5EF4-FFF2-40B4-BE49-F238E27FC236}">
                    <a16:creationId xmlns:a16="http://schemas.microsoft.com/office/drawing/2014/main" id="{79272269-A527-7846-8787-1B7F57C9A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10" name="Tekstvak 8">
            <a:extLst>
              <a:ext uri="{FF2B5EF4-FFF2-40B4-BE49-F238E27FC236}">
                <a16:creationId xmlns:a16="http://schemas.microsoft.com/office/drawing/2014/main" id="{E187D598-E873-254A-965C-504C3C625030}"/>
              </a:ext>
            </a:extLst>
          </p:cNvPr>
          <p:cNvSpPr txBox="1"/>
          <p:nvPr userDrawn="1"/>
        </p:nvSpPr>
        <p:spPr>
          <a:xfrm>
            <a:off x="9123966" y="304559"/>
            <a:ext cx="2707425" cy="35686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133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PATHWAYS TO</a:t>
            </a:r>
            <a:r>
              <a:rPr lang="nl-NL" sz="1332" b="1" i="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SUSTAINABILITY</a:t>
            </a:r>
            <a:endParaRPr lang="nl-NL" sz="1332" b="1" i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000665" y="1382310"/>
            <a:ext cx="10397704" cy="756064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996"/>
              </a:lnSpc>
              <a:defRPr sz="3730" b="1" i="0">
                <a:solidFill>
                  <a:schemeClr val="tx1"/>
                </a:solidFill>
                <a:latin typeface="Merriweather" pitchFamily="18" charset="0"/>
                <a:cs typeface="Merriweather" pitchFamily="18" charset="0"/>
              </a:defRPr>
            </a:lvl1pPr>
          </a:lstStyle>
          <a:p>
            <a:r>
              <a:rPr lang="nl-NL"/>
              <a:t>Title	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5255" y="2138374"/>
            <a:ext cx="10473115" cy="3963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1">
            <a:extLst>
              <a:ext uri="{FF2B5EF4-FFF2-40B4-BE49-F238E27FC236}">
                <a16:creationId xmlns:a16="http://schemas.microsoft.com/office/drawing/2014/main" id="{F7FCA4AB-582C-DD4A-B01C-342AC495B1A6}"/>
              </a:ext>
            </a:extLst>
          </p:cNvPr>
          <p:cNvGrpSpPr/>
          <p:nvPr userDrawn="1"/>
        </p:nvGrpSpPr>
        <p:grpSpPr>
          <a:xfrm>
            <a:off x="-12264" y="-42788"/>
            <a:ext cx="5212389" cy="1002857"/>
            <a:chOff x="-9198" y="-32121"/>
            <a:chExt cx="3909292" cy="752839"/>
          </a:xfrm>
        </p:grpSpPr>
        <p:sp>
          <p:nvSpPr>
            <p:cNvPr id="5" name="Rechthoek 21">
              <a:extLst>
                <a:ext uri="{FF2B5EF4-FFF2-40B4-BE49-F238E27FC236}">
                  <a16:creationId xmlns:a16="http://schemas.microsoft.com/office/drawing/2014/main" id="{8B012935-1EF7-3542-8F41-F4FBC3B41845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6"/>
            </a:p>
          </p:txBody>
        </p:sp>
        <p:grpSp>
          <p:nvGrpSpPr>
            <p:cNvPr id="6" name="Groeperen 9">
              <a:extLst>
                <a:ext uri="{FF2B5EF4-FFF2-40B4-BE49-F238E27FC236}">
                  <a16:creationId xmlns:a16="http://schemas.microsoft.com/office/drawing/2014/main" id="{FE46FAD8-E399-0940-A6C2-5A11446763B3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7" name="Afbeelding 23">
                <a:extLst>
                  <a:ext uri="{FF2B5EF4-FFF2-40B4-BE49-F238E27FC236}">
                    <a16:creationId xmlns:a16="http://schemas.microsoft.com/office/drawing/2014/main" id="{931E780F-3ADC-5B4F-9372-4AAF2FBDE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8" name="Afbeelding 24" descr="UU-logo2011_RGB_diap.png">
                <a:extLst>
                  <a:ext uri="{FF2B5EF4-FFF2-40B4-BE49-F238E27FC236}">
                    <a16:creationId xmlns:a16="http://schemas.microsoft.com/office/drawing/2014/main" id="{79272269-A527-7846-8787-1B7F57C9A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10" name="Tekstvak 8">
            <a:extLst>
              <a:ext uri="{FF2B5EF4-FFF2-40B4-BE49-F238E27FC236}">
                <a16:creationId xmlns:a16="http://schemas.microsoft.com/office/drawing/2014/main" id="{E187D598-E873-254A-965C-504C3C625030}"/>
              </a:ext>
            </a:extLst>
          </p:cNvPr>
          <p:cNvSpPr txBox="1"/>
          <p:nvPr userDrawn="1"/>
        </p:nvSpPr>
        <p:spPr>
          <a:xfrm>
            <a:off x="9123966" y="304559"/>
            <a:ext cx="2707425" cy="35686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1332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PATHWAYS TO</a:t>
            </a:r>
            <a:r>
              <a:rPr lang="nl-NL" sz="1332" b="1" i="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SUSTAINABILITY</a:t>
            </a:r>
            <a:endParaRPr lang="nl-NL" sz="1332" b="1" i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646469" y="1309473"/>
            <a:ext cx="11091624" cy="732772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996"/>
              </a:lnSpc>
              <a:defRPr sz="3730" b="1" i="0">
                <a:solidFill>
                  <a:schemeClr val="tx1"/>
                </a:solidFill>
                <a:latin typeface="Merriweather" pitchFamily="18" charset="0"/>
                <a:cs typeface="Merriweather" pitchFamily="18" charset="0"/>
              </a:defRPr>
            </a:lvl1pPr>
          </a:lstStyle>
          <a:p>
            <a:r>
              <a:rPr lang="nl-NL"/>
              <a:t>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703" y="2042245"/>
            <a:ext cx="5228256" cy="4240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2131" b="0"/>
              <a:t>Deltas host a variety of unique ecosystems at the land-sea interface. They are also among the most densely populated areas in the world and already affected by climate change.</a:t>
            </a:r>
            <a:br>
              <a:rPr lang="en-GB" sz="2131" b="0"/>
            </a:br>
            <a:br>
              <a:rPr lang="en-GB" sz="2131" b="0"/>
            </a:br>
            <a:r>
              <a:rPr lang="en-GB" sz="2131" b="0"/>
              <a:t>In an interdisciplinary approach and together with societal partners, we will explore pathways to sustainable deltas in the future.</a:t>
            </a:r>
            <a:br>
              <a:rPr lang="en-GB" sz="2131" b="0"/>
            </a:br>
            <a:br>
              <a:rPr lang="en-GB" sz="2131" b="0"/>
            </a:br>
            <a:endParaRPr lang="en-GB"/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6591852" y="1310151"/>
            <a:ext cx="4379856" cy="732772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 defTabSz="913554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erriweather" pitchFamily="18" charset="0"/>
                <a:ea typeface="+mj-ea"/>
                <a:cs typeface="Merriweather" pitchFamily="18" charset="0"/>
              </a:defRPr>
            </a:lvl1pPr>
          </a:lstStyle>
          <a:p>
            <a:endParaRPr lang="nl-NL" sz="373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509837" y="2042245"/>
            <a:ext cx="5228256" cy="4240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2131" b="0"/>
              <a:t>Deltas host a variety of unique ecosystems at the land-sea interface. They are also among the most densely populated areas in the world and already affected by climate change.</a:t>
            </a:r>
            <a:br>
              <a:rPr lang="en-GB" sz="2131" b="0"/>
            </a:br>
            <a:br>
              <a:rPr lang="en-GB" sz="2131" b="0"/>
            </a:br>
            <a:r>
              <a:rPr lang="en-GB" sz="2131" b="0"/>
              <a:t>In an interdisciplinary approach and together with societal partners, we will explore pathways to sustainable deltas in the future.</a:t>
            </a:r>
            <a:br>
              <a:rPr lang="en-GB" sz="2131" b="0"/>
            </a:br>
            <a:br>
              <a:rPr lang="en-GB" sz="2131" b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9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_titel_kort">
    <p:bg>
      <p:bgPr>
        <a:solidFill>
          <a:srgbClr val="CD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183249" y="4883658"/>
            <a:ext cx="2880000" cy="431600"/>
          </a:xfrm>
          <a:prstGeom prst="rect">
            <a:avLst/>
          </a:prstGeom>
          <a:solidFill>
            <a:srgbClr val="F5D300"/>
          </a:solidFill>
        </p:spPr>
        <p:txBody>
          <a:bodyPr vert="horz" tIns="82800"/>
          <a:lstStyle>
            <a:lvl1pPr marL="0" indent="0">
              <a:buNone/>
              <a:defRPr sz="1199" cap="all" baseline="0">
                <a:latin typeface="Open Sans Semibold"/>
                <a:cs typeface="Open Sans Semibold"/>
              </a:defRPr>
            </a:lvl1pPr>
          </a:lstStyle>
          <a:p>
            <a:pPr lvl="0"/>
            <a:r>
              <a:rPr lang="nl-NL"/>
              <a:t>Thema  | Klik om te typen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255249" y="2854856"/>
            <a:ext cx="5808000" cy="20202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367200" rIns="0" bIns="0" anchor="t" anchorCtr="0">
            <a:normAutofit/>
          </a:bodyPr>
          <a:lstStyle>
            <a:lvl1pPr algn="l">
              <a:lnSpc>
                <a:spcPts val="4796"/>
              </a:lnSpc>
              <a:defRPr sz="3996" b="0" i="0">
                <a:solidFill>
                  <a:schemeClr val="bg1"/>
                </a:solidFill>
                <a:latin typeface="Merriweather" pitchFamily="18" charset="0"/>
                <a:cs typeface="Merriweather" pitchFamily="18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grpSp>
        <p:nvGrpSpPr>
          <p:cNvPr id="10" name="Groeperen 15">
            <a:extLst>
              <a:ext uri="{FF2B5EF4-FFF2-40B4-BE49-F238E27FC236}">
                <a16:creationId xmlns:a16="http://schemas.microsoft.com/office/drawing/2014/main" id="{39F0A671-FB2C-3A44-A46A-93415F1F3C16}"/>
              </a:ext>
            </a:extLst>
          </p:cNvPr>
          <p:cNvGrpSpPr/>
          <p:nvPr userDrawn="1"/>
        </p:nvGrpSpPr>
        <p:grpSpPr>
          <a:xfrm>
            <a:off x="2" y="-36270"/>
            <a:ext cx="2041599" cy="1002857"/>
            <a:chOff x="-9199" y="-32122"/>
            <a:chExt cx="1531199" cy="752839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3FD08E4E-8AF3-4D43-AEE2-DCAAF8B44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04"/>
            <a:stretch/>
          </p:blipFill>
          <p:spPr>
            <a:xfrm>
              <a:off x="601296" y="198936"/>
              <a:ext cx="920704" cy="317500"/>
            </a:xfrm>
            <a:prstGeom prst="rect">
              <a:avLst/>
            </a:prstGeom>
          </p:spPr>
        </p:pic>
        <p:pic>
          <p:nvPicPr>
            <p:cNvPr id="12" name="Afbeelding 11" descr="UU-logo2011_RGB_diap.png">
              <a:extLst>
                <a:ext uri="{FF2B5EF4-FFF2-40B4-BE49-F238E27FC236}">
                  <a16:creationId xmlns:a16="http://schemas.microsoft.com/office/drawing/2014/main" id="{6F84B4FB-4CC8-D943-8D57-EA62A3819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199" y="-32122"/>
              <a:ext cx="610495" cy="752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751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64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6945" rtl="0" eaLnBrk="1" latinLnBrk="0" hangingPunct="1">
        <a:lnSpc>
          <a:spcPct val="90000"/>
        </a:lnSpc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237" indent="-304237" algn="l" defTabSz="1216945" rtl="0" eaLnBrk="1" latinLnBrk="0" hangingPunct="1">
        <a:lnSpc>
          <a:spcPct val="90000"/>
        </a:lnSpc>
        <a:spcBef>
          <a:spcPts val="1331"/>
        </a:spcBef>
        <a:buFont typeface="Arial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912710" indent="-304237" algn="l" defTabSz="1216945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2pPr>
      <a:lvl3pPr marL="1521182" indent="-304237" algn="l" defTabSz="1216945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2" kern="1200">
          <a:solidFill>
            <a:schemeClr val="tx1"/>
          </a:solidFill>
          <a:latin typeface="+mn-lt"/>
          <a:ea typeface="+mn-ea"/>
          <a:cs typeface="+mn-cs"/>
        </a:defRPr>
      </a:lvl3pPr>
      <a:lvl4pPr marL="2129655" indent="-304237" algn="l" defTabSz="1216945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738128" indent="-304237" algn="l" defTabSz="1216945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346600" indent="-304237" algn="l" defTabSz="1216945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955073" indent="-304237" algn="l" defTabSz="1216945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563545" indent="-304237" algn="l" defTabSz="1216945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5172018" indent="-304237" algn="l" defTabSz="1216945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73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945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418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891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365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837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310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782" algn="l" defTabSz="1216945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740D-904A-4862-A1E4-C6AFCABD129F}" type="datetime1">
              <a:rPr lang="nl-NL" smtClean="0"/>
              <a:t>25-3-2020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Sandra van der Hel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1D209-A308-4102-B3E7-A5D4BC4D5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381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86478" y="3989909"/>
            <a:ext cx="6242396" cy="2093326"/>
            <a:chOff x="4189504" y="3185476"/>
            <a:chExt cx="4686133" cy="1285454"/>
          </a:xfrm>
        </p:grpSpPr>
        <p:sp>
          <p:nvSpPr>
            <p:cNvPr id="6" name="Title 6">
              <a:extLst>
                <a:ext uri="{FF2B5EF4-FFF2-40B4-BE49-F238E27FC236}">
                  <a16:creationId xmlns:a16="http://schemas.microsoft.com/office/drawing/2014/main" id="{D944C502-13F3-384D-A8E8-2EE3BAF26F3B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4189505" y="3185476"/>
              <a:ext cx="4686132" cy="83927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vert="horz" lIns="143867" tIns="143867" rIns="0" bIns="95911" rtlCol="0" anchor="ctr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200" b="1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8072">
                <a:defRPr/>
              </a:pPr>
              <a:r>
                <a:rPr lang="en-US" sz="3730" b="0">
                  <a:solidFill>
                    <a:prstClr val="black"/>
                  </a:solidFill>
                  <a:latin typeface="Merriweather" panose="02060503050406030704" pitchFamily="18" charset="0"/>
                  <a:ea typeface="Open Sans" charset="0"/>
                  <a:cs typeface="Open Sans" charset="0"/>
                </a:rPr>
                <a:t>Communicating </a:t>
              </a:r>
            </a:p>
            <a:p>
              <a:pPr defTabSz="1218072">
                <a:defRPr/>
              </a:pPr>
              <a:r>
                <a:rPr lang="en-US" sz="3730" b="0">
                  <a:solidFill>
                    <a:prstClr val="black"/>
                  </a:solidFill>
                  <a:latin typeface="Merriweather" panose="02060503050406030704" pitchFamily="18" charset="0"/>
                  <a:ea typeface="Open Sans" charset="0"/>
                  <a:cs typeface="Open Sans" charset="0"/>
                </a:rPr>
                <a:t>Climate Change</a:t>
              </a:r>
              <a:endParaRPr lang="nl-NL" sz="3730">
                <a:solidFill>
                  <a:prstClr val="black"/>
                </a:solidFill>
                <a:latin typeface="Merriweather" panose="02060503050406030704" pitchFamily="18" charset="0"/>
                <a:ea typeface="Open Sans" charset="0"/>
                <a:cs typeface="Open Sans" charset="0"/>
              </a:endParaRP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84E89CC-1305-724E-B147-57AFE4B5D52D}"/>
                </a:ext>
              </a:extLst>
            </p:cNvPr>
            <p:cNvSpPr txBox="1"/>
            <p:nvPr/>
          </p:nvSpPr>
          <p:spPr>
            <a:xfrm>
              <a:off x="4189504" y="4024739"/>
              <a:ext cx="4686133" cy="4461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5911" tIns="95822" rIns="0" bIns="95822" rtlCol="0" anchor="t" anchorCtr="0">
              <a:spAutoFit/>
            </a:bodyPr>
            <a:lstStyle/>
            <a:p>
              <a:pPr defTabSz="913798">
                <a:defRPr/>
              </a:pPr>
              <a:r>
                <a:rPr lang="nl-NL" sz="1865">
                  <a:solidFill>
                    <a:prstClr val="black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Sandra van der Hel</a:t>
              </a:r>
              <a:br>
                <a:rPr lang="nl-NL" sz="1865">
                  <a:solidFill>
                    <a:prstClr val="black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</a:br>
              <a:r>
                <a:rPr lang="nl-NL" sz="1599">
                  <a:solidFill>
                    <a:prstClr val="black"/>
                  </a:solidFill>
                  <a:latin typeface="Open Sans" charset="0"/>
                  <a:ea typeface="Open Sans" charset="0"/>
                  <a:cs typeface="Open Sans" charset="0"/>
                </a:rPr>
                <a:t>PhD </a:t>
              </a:r>
              <a:r>
                <a:rPr lang="nl-NL" sz="1599" err="1">
                  <a:solidFill>
                    <a:prstClr val="black"/>
                  </a:solidFill>
                  <a:latin typeface="Open Sans" charset="0"/>
                  <a:ea typeface="Open Sans" charset="0"/>
                  <a:cs typeface="Open Sans" charset="0"/>
                </a:rPr>
                <a:t>candidate</a:t>
              </a:r>
              <a:r>
                <a:rPr lang="nl-NL" sz="1599">
                  <a:solidFill>
                    <a:prstClr val="black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nl-NL" sz="1599" err="1">
                  <a:solidFill>
                    <a:prstClr val="black"/>
                  </a:solidFill>
                  <a:latin typeface="Open Sans" charset="0"/>
                  <a:ea typeface="Open Sans" charset="0"/>
                  <a:cs typeface="Open Sans" charset="0"/>
                </a:rPr>
                <a:t>and</a:t>
              </a:r>
              <a:r>
                <a:rPr lang="nl-NL" sz="1599">
                  <a:solidFill>
                    <a:prstClr val="black"/>
                  </a:solidFill>
                  <a:latin typeface="Open Sans" charset="0"/>
                  <a:ea typeface="Open Sans" charset="0"/>
                  <a:cs typeface="Open Sans" charset="0"/>
                </a:rPr>
                <a:t> junior </a:t>
              </a:r>
              <a:r>
                <a:rPr lang="nl-NL" sz="1599" err="1">
                  <a:solidFill>
                    <a:prstClr val="black"/>
                  </a:solidFill>
                  <a:latin typeface="Open Sans" charset="0"/>
                  <a:ea typeface="Open Sans" charset="0"/>
                  <a:cs typeface="Open Sans" charset="0"/>
                </a:rPr>
                <a:t>lecturer</a:t>
              </a:r>
              <a:r>
                <a:rPr lang="nl-NL" sz="1599">
                  <a:solidFill>
                    <a:prstClr val="black"/>
                  </a:solidFill>
                  <a:latin typeface="Open Sans" charset="0"/>
                  <a:ea typeface="Open Sans" charset="0"/>
                  <a:cs typeface="Open Sans" charset="0"/>
                </a:rPr>
                <a:t>, Utrecht University</a:t>
              </a:r>
            </a:p>
          </p:txBody>
        </p:sp>
      </p:grpSp>
      <p:grpSp>
        <p:nvGrpSpPr>
          <p:cNvPr id="8" name="Groeperen 1">
            <a:extLst>
              <a:ext uri="{FF2B5EF4-FFF2-40B4-BE49-F238E27FC236}">
                <a16:creationId xmlns:a16="http://schemas.microsoft.com/office/drawing/2014/main" id="{08324BFB-A1DF-A94D-8882-F34EE98159AB}"/>
              </a:ext>
            </a:extLst>
          </p:cNvPr>
          <p:cNvGrpSpPr/>
          <p:nvPr/>
        </p:nvGrpSpPr>
        <p:grpSpPr>
          <a:xfrm>
            <a:off x="-6614" y="-42788"/>
            <a:ext cx="5207568" cy="1002857"/>
            <a:chOff x="-9198" y="-32121"/>
            <a:chExt cx="3909292" cy="75283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8D78F90-5278-2F41-914E-16D6C5BD8F2B}"/>
                </a:ext>
              </a:extLst>
            </p:cNvPr>
            <p:cNvSpPr/>
            <p:nvPr/>
          </p:nvSpPr>
          <p:spPr>
            <a:xfrm>
              <a:off x="1" y="-2725"/>
              <a:ext cx="3900093" cy="720000"/>
            </a:xfrm>
            <a:prstGeom prst="rect">
              <a:avLst/>
            </a:prstGeom>
            <a:gradFill>
              <a:gsLst>
                <a:gs pos="25000">
                  <a:srgbClr val="FFFFFF"/>
                </a:gs>
                <a:gs pos="0">
                  <a:schemeClr val="bg1"/>
                </a:gs>
                <a:gs pos="88000">
                  <a:schemeClr val="bg1">
                    <a:alpha val="0"/>
                    <a:lumMod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98">
                <a:defRPr/>
              </a:pPr>
              <a:endParaRPr lang="nl-NL" sz="2396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eperen 9">
              <a:extLst>
                <a:ext uri="{FF2B5EF4-FFF2-40B4-BE49-F238E27FC236}">
                  <a16:creationId xmlns:a16="http://schemas.microsoft.com/office/drawing/2014/main" id="{0DDD1E1E-6687-5744-889E-26FF3E13BC51}"/>
                </a:ext>
              </a:extLst>
            </p:cNvPr>
            <p:cNvGrpSpPr/>
            <p:nvPr/>
          </p:nvGrpSpPr>
          <p:grpSpPr>
            <a:xfrm>
              <a:off x="-9198" y="-32121"/>
              <a:ext cx="1531199" cy="752839"/>
              <a:chOff x="-9199" y="-32122"/>
              <a:chExt cx="1531199" cy="752839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B34AB3AB-79C4-1545-BD22-2F1B60665F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504"/>
              <a:stretch/>
            </p:blipFill>
            <p:spPr>
              <a:xfrm>
                <a:off x="601296" y="198936"/>
                <a:ext cx="920704" cy="317500"/>
              </a:xfrm>
              <a:prstGeom prst="rect">
                <a:avLst/>
              </a:prstGeom>
            </p:spPr>
          </p:pic>
          <p:pic>
            <p:nvPicPr>
              <p:cNvPr id="12" name="Afbeelding 11" descr="UU-logo2011_RGB_diap.png">
                <a:extLst>
                  <a:ext uri="{FF2B5EF4-FFF2-40B4-BE49-F238E27FC236}">
                    <a16:creationId xmlns:a16="http://schemas.microsoft.com/office/drawing/2014/main" id="{DAA95517-3687-324C-B29C-37A3344DB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199" y="-32122"/>
                <a:ext cx="610495" cy="752839"/>
              </a:xfrm>
              <a:prstGeom prst="rect">
                <a:avLst/>
              </a:prstGeom>
            </p:spPr>
          </p:pic>
        </p:grp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B5108E4B-27A5-4941-96C0-F8DDE4A8EE5D}"/>
              </a:ext>
            </a:extLst>
          </p:cNvPr>
          <p:cNvSpPr txBox="1">
            <a:spLocks/>
          </p:cNvSpPr>
          <p:nvPr/>
        </p:nvSpPr>
        <p:spPr>
          <a:xfrm>
            <a:off x="8448139" y="747964"/>
            <a:ext cx="3580738" cy="915336"/>
          </a:xfrm>
          <a:prstGeom prst="rect">
            <a:avLst/>
          </a:prstGeom>
        </p:spPr>
        <p:txBody>
          <a:bodyPr vert="horz"/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Merriweather" panose="02060503050406030704" pitchFamily="18" charset="0"/>
              </a:defRPr>
            </a:lvl1pPr>
          </a:lstStyle>
          <a:p>
            <a:pPr defTabSz="1216945">
              <a:defRPr/>
            </a:pPr>
            <a:r>
              <a:rPr lang="nl-NL" sz="3730">
                <a:solidFill>
                  <a:sysClr val="windowText" lastClr="000000"/>
                </a:solidFill>
              </a:rPr>
              <a:t>#</a:t>
            </a:r>
            <a:r>
              <a:rPr lang="nl-NL" sz="3730" err="1">
                <a:solidFill>
                  <a:sysClr val="windowText" lastClr="000000"/>
                </a:solidFill>
              </a:rPr>
              <a:t>UUPathways</a:t>
            </a:r>
          </a:p>
        </p:txBody>
      </p:sp>
    </p:spTree>
    <p:extLst>
      <p:ext uri="{BB962C8B-B14F-4D97-AF65-F5344CB8AC3E}">
        <p14:creationId xmlns:p14="http://schemas.microsoft.com/office/powerpoint/2010/main" val="30210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F03F0A-CD5E-4846-9FA3-4DA0596F9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230" y="1124497"/>
            <a:ext cx="9135541" cy="2385391"/>
          </a:xfrm>
        </p:spPr>
        <p:txBody>
          <a:bodyPr>
            <a:normAutofit/>
          </a:bodyPr>
          <a:lstStyle/>
          <a:p>
            <a:r>
              <a:rPr lang="en-CA" sz="4396">
                <a:latin typeface="Trebuchet MS" panose="020B0603020202020204" pitchFamily="34" charset="0"/>
              </a:rPr>
              <a:t>Tipping points and other metaphors for sustainability</a:t>
            </a:r>
            <a:endParaRPr lang="nl-NL" sz="4396" dirty="0">
              <a:latin typeface="Trebuchet MS" panose="020B06030202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2899C8-67D7-48E2-BE28-1426F0A38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230" y="3601877"/>
            <a:ext cx="9135541" cy="1654231"/>
          </a:xfrm>
        </p:spPr>
        <p:txBody>
          <a:bodyPr>
            <a:normAutofit lnSpcReduction="10000"/>
          </a:bodyPr>
          <a:lstStyle/>
          <a:p>
            <a:r>
              <a:rPr lang="en-US" sz="1998"/>
              <a:t>Pathways to Sustainability Conference 2020: Accelerating the Transformation</a:t>
            </a:r>
          </a:p>
          <a:p>
            <a:endParaRPr lang="en-CA" b="1">
              <a:latin typeface="Trebuchet MS" panose="020B0603020202020204" pitchFamily="34" charset="0"/>
            </a:endParaRPr>
          </a:p>
          <a:p>
            <a:r>
              <a:rPr lang="en-CA" b="1">
                <a:latin typeface="Trebuchet MS" panose="020B0603020202020204" pitchFamily="34" charset="0"/>
              </a:rPr>
              <a:t>Sandra van der Hel </a:t>
            </a:r>
          </a:p>
          <a:p>
            <a:r>
              <a:rPr lang="en-CA" sz="1998">
                <a:latin typeface="Trebuchet MS" panose="020B0603020202020204" pitchFamily="34" charset="0"/>
              </a:rPr>
              <a:t>Copernicus Institute of Sustainable Development, Utrecht University</a:t>
            </a:r>
          </a:p>
          <a:p>
            <a:endParaRPr lang="en-CA" sz="1998">
              <a:latin typeface="Trebuchet MS" panose="020B0603020202020204" pitchFamily="34" charset="0"/>
            </a:endParaRPr>
          </a:p>
          <a:p>
            <a:endParaRPr lang="nl-N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6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tipping point earth">
            <a:extLst>
              <a:ext uri="{FF2B5EF4-FFF2-40B4-BE49-F238E27FC236}">
                <a16:creationId xmlns:a16="http://schemas.microsoft.com/office/drawing/2014/main" id="{DA72C754-4969-494D-B1FE-7D65944A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61" y="-413305"/>
            <a:ext cx="5819031" cy="76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96E00B-B205-4AB1-B492-83F190D2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764" y="6398051"/>
            <a:ext cx="4110994" cy="364788"/>
          </a:xfrm>
        </p:spPr>
        <p:txBody>
          <a:bodyPr/>
          <a:lstStyle/>
          <a:p>
            <a:pPr algn="l" defTabSz="456777"/>
            <a:r>
              <a:rPr lang="en-US" dirty="0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t>Sandra van der Hel </a:t>
            </a:r>
            <a:endParaRPr lang="nl-NL" dirty="0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8D2AE-0101-4284-92D9-96D4F1665C63}"/>
              </a:ext>
            </a:extLst>
          </p:cNvPr>
          <p:cNvSpPr/>
          <p:nvPr/>
        </p:nvSpPr>
        <p:spPr>
          <a:xfrm>
            <a:off x="9145786" y="6360141"/>
            <a:ext cx="2480294" cy="338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777"/>
            <a:r>
              <a:rPr lang="nl-NL" sz="1599" dirty="0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t>Illustration by Cheng 'Lily' Li</a:t>
            </a:r>
          </a:p>
        </p:txBody>
      </p:sp>
    </p:spTree>
    <p:extLst>
      <p:ext uri="{BB962C8B-B14F-4D97-AF65-F5344CB8AC3E}">
        <p14:creationId xmlns:p14="http://schemas.microsoft.com/office/powerpoint/2010/main" val="17591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C53199-FB26-4045-BF29-D1AAAE88FD9A}"/>
              </a:ext>
            </a:extLst>
          </p:cNvPr>
          <p:cNvGraphicFramePr/>
          <p:nvPr/>
        </p:nvGraphicFramePr>
        <p:xfrm>
          <a:off x="835050" y="375807"/>
          <a:ext cx="9604339" cy="608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49DB5E-2C8E-459B-9937-403E6F7FD4C1}"/>
              </a:ext>
            </a:extLst>
          </p:cNvPr>
          <p:cNvSpPr txBox="1"/>
          <p:nvPr/>
        </p:nvSpPr>
        <p:spPr>
          <a:xfrm>
            <a:off x="7051716" y="6442073"/>
            <a:ext cx="5545432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777"/>
            <a:r>
              <a:rPr lang="en-CA" sz="1199" dirty="0">
                <a:solidFill>
                  <a:prstClr val="white"/>
                </a:solidFill>
                <a:latin typeface="Calibri" panose="020F0502020204030204"/>
              </a:rPr>
              <a:t>Based on van der Hel, Hellsten, Steen, 2018. </a:t>
            </a:r>
            <a:r>
              <a:rPr lang="en-CA" sz="1199" i="1" dirty="0">
                <a:solidFill>
                  <a:prstClr val="white"/>
                </a:solidFill>
                <a:latin typeface="Gill Sans MT" panose="020B0502020104020203" pitchFamily="34" charset="0"/>
              </a:rPr>
              <a:t>Environmental</a:t>
            </a:r>
            <a:r>
              <a:rPr lang="en-CA" sz="1199" i="1" dirty="0">
                <a:solidFill>
                  <a:prstClr val="white"/>
                </a:solidFill>
                <a:latin typeface="Calibri" panose="020F0502020204030204"/>
              </a:rPr>
              <a:t> Communication 12:5 </a:t>
            </a:r>
            <a:endParaRPr lang="nl-NL" sz="1199" i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C8330E6-C240-482C-92EC-4ED10DB0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764" y="6398051"/>
            <a:ext cx="4110994" cy="364788"/>
          </a:xfrm>
        </p:spPr>
        <p:txBody>
          <a:bodyPr/>
          <a:lstStyle/>
          <a:p>
            <a:pPr algn="l" defTabSz="456777"/>
            <a:r>
              <a:rPr lang="en-US" dirty="0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t>Sandra van der Hel </a:t>
            </a:r>
            <a:endParaRPr lang="nl-NL" dirty="0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795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A1EFC-04B2-4BD0-ABD1-E35BEE68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64" y="367960"/>
            <a:ext cx="10505872" cy="1324336"/>
          </a:xfrm>
        </p:spPr>
        <p:txBody>
          <a:bodyPr>
            <a:normAutofit/>
          </a:bodyPr>
          <a:lstStyle/>
          <a:p>
            <a:r>
              <a:rPr lang="en-CA">
                <a:latin typeface="Trebuchet MS" panose="020B0603020202020204" pitchFamily="34" charset="0"/>
              </a:rPr>
              <a:t>Challenges</a:t>
            </a:r>
            <a:endParaRPr lang="nl-NL">
              <a:latin typeface="Trebuchet MS" panose="020B0603020202020204" pitchFamily="34" charset="0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0048BDB-F975-490B-9E2C-D5935C6595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0294" y="1827107"/>
          <a:ext cx="3742367" cy="434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5E088F0E-DF9C-422E-8963-3E9B714ABFD5}"/>
              </a:ext>
            </a:extLst>
          </p:cNvPr>
          <p:cNvGraphicFramePr>
            <a:graphicFrameLocks/>
          </p:cNvGraphicFramePr>
          <p:nvPr/>
        </p:nvGraphicFramePr>
        <p:xfrm>
          <a:off x="4018466" y="1827108"/>
          <a:ext cx="3742367" cy="434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id="{C40CA7FB-BE09-4D73-A358-89F45BD543DE}"/>
              </a:ext>
            </a:extLst>
          </p:cNvPr>
          <p:cNvGraphicFramePr>
            <a:graphicFrameLocks/>
          </p:cNvGraphicFramePr>
          <p:nvPr/>
        </p:nvGraphicFramePr>
        <p:xfrm>
          <a:off x="7606569" y="1827106"/>
          <a:ext cx="3742367" cy="434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B55CD03-82C3-4B1B-AC24-47139371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764" y="6398051"/>
            <a:ext cx="4110994" cy="364788"/>
          </a:xfrm>
        </p:spPr>
        <p:txBody>
          <a:bodyPr/>
          <a:lstStyle/>
          <a:p>
            <a:pPr algn="l" defTabSz="456777"/>
            <a:r>
              <a:rPr lang="en-US" dirty="0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t>Sandra van der Hel </a:t>
            </a:r>
            <a:endParaRPr lang="nl-NL" dirty="0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02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26" grpId="0">
        <p:bldAsOne/>
      </p:bldGraphic>
      <p:bldGraphic spid="2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beeldingsresultaat voor pathway mountain">
            <a:extLst>
              <a:ext uri="{FF2B5EF4-FFF2-40B4-BE49-F238E27FC236}">
                <a16:creationId xmlns:a16="http://schemas.microsoft.com/office/drawing/2014/main" id="{5E5D1BAA-AA18-4D8C-989F-00B28052E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r="14149" b="2"/>
          <a:stretch/>
        </p:blipFill>
        <p:spPr bwMode="auto">
          <a:xfrm>
            <a:off x="325388" y="322915"/>
            <a:ext cx="4566450" cy="41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ship stormy sea">
            <a:extLst>
              <a:ext uri="{FF2B5EF4-FFF2-40B4-BE49-F238E27FC236}">
                <a16:creationId xmlns:a16="http://schemas.microsoft.com/office/drawing/2014/main" id="{9A49F07D-190B-4891-AD84-F65C328AF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14301" b="-1"/>
          <a:stretch/>
        </p:blipFill>
        <p:spPr bwMode="auto">
          <a:xfrm>
            <a:off x="4969294" y="310053"/>
            <a:ext cx="2247343" cy="41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octopus">
            <a:extLst>
              <a:ext uri="{FF2B5EF4-FFF2-40B4-BE49-F238E27FC236}">
                <a16:creationId xmlns:a16="http://schemas.microsoft.com/office/drawing/2014/main" id="{87281B2F-3835-4999-A9FC-81BEAF072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r="-3" b="12587"/>
          <a:stretch/>
        </p:blipFill>
        <p:spPr bwMode="auto">
          <a:xfrm>
            <a:off x="7294097" y="322918"/>
            <a:ext cx="4561119" cy="20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aterpillar">
            <a:extLst>
              <a:ext uri="{FF2B5EF4-FFF2-40B4-BE49-F238E27FC236}">
                <a16:creationId xmlns:a16="http://schemas.microsoft.com/office/drawing/2014/main" id="{F6FF90D5-58C0-4039-AE77-43B9CD23B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r="-1" b="10877"/>
          <a:stretch/>
        </p:blipFill>
        <p:spPr bwMode="auto">
          <a:xfrm>
            <a:off x="2648240" y="4539131"/>
            <a:ext cx="4568397" cy="19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tipping point earth">
            <a:extLst>
              <a:ext uri="{FF2B5EF4-FFF2-40B4-BE49-F238E27FC236}">
                <a16:creationId xmlns:a16="http://schemas.microsoft.com/office/drawing/2014/main" id="{24E60429-DDE6-4BC8-80C5-2FD852DCD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r="-1" b="23035"/>
          <a:stretch/>
        </p:blipFill>
        <p:spPr bwMode="auto">
          <a:xfrm>
            <a:off x="7286817" y="2418382"/>
            <a:ext cx="4568397" cy="41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AA1CADA-1CAD-4193-AA4B-23F583A5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3831" y="6490041"/>
            <a:ext cx="4110994" cy="364788"/>
          </a:xfrm>
        </p:spPr>
        <p:txBody>
          <a:bodyPr/>
          <a:lstStyle/>
          <a:p>
            <a:pPr defTabSz="456777"/>
            <a:r>
              <a:rPr lang="en-US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t>Sandra van der Hel </a:t>
            </a:r>
            <a:endParaRPr lang="nl-NL" dirty="0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178" name="Picture 10" descr="Afbeeldingsresultaat voor seed growinf">
            <a:extLst>
              <a:ext uri="{FF2B5EF4-FFF2-40B4-BE49-F238E27FC236}">
                <a16:creationId xmlns:a16="http://schemas.microsoft.com/office/drawing/2014/main" id="{6796115F-D9D3-4EB9-94AA-BBEA69F4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5424" r="28841" b="-268"/>
          <a:stretch/>
        </p:blipFill>
        <p:spPr bwMode="auto">
          <a:xfrm>
            <a:off x="323442" y="4539130"/>
            <a:ext cx="2254619" cy="20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8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03122"/>
      </p:ext>
    </p:extLst>
  </p:cSld>
  <p:clrMapOvr>
    <a:masterClrMapping/>
  </p:clrMapOvr>
</p:sld>
</file>

<file path=ppt/theme/theme1.xml><?xml version="1.0" encoding="utf-8"?>
<a:theme xmlns:a="http://schemas.openxmlformats.org/drawingml/2006/main" name="1_1/ Introductie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U-1">
      <a:majorFont>
        <a:latin typeface="Merriweath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_opzet_PPTX_v6" id="{5264DD4A-2816-8D4C-A7CA-F3BD175293A4}" vid="{F9BE9A0B-688C-804E-B910-69124C6746AE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Breedbeeld</PresentationFormat>
  <Paragraphs>23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Merriweather</vt:lpstr>
      <vt:lpstr>Open Sans</vt:lpstr>
      <vt:lpstr>Open Sans Semibold</vt:lpstr>
      <vt:lpstr>Trebuchet MS</vt:lpstr>
      <vt:lpstr>1_1/ Introductie_1</vt:lpstr>
      <vt:lpstr>2_Office Theme</vt:lpstr>
      <vt:lpstr>PowerPoint-presentatie</vt:lpstr>
      <vt:lpstr>Tipping points and other metaphors for sustainability</vt:lpstr>
      <vt:lpstr>PowerPoint-presentatie</vt:lpstr>
      <vt:lpstr>PowerPoint-presentatie</vt:lpstr>
      <vt:lpstr>Challenges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Proctor, J.E. (Joanne)</dc:creator>
  <cp:lastModifiedBy>Vijsel, A.C. van de (Annemarie)</cp:lastModifiedBy>
  <cp:revision>2</cp:revision>
  <dcterms:created xsi:type="dcterms:W3CDTF">2020-03-23T14:56:01Z</dcterms:created>
  <dcterms:modified xsi:type="dcterms:W3CDTF">2020-03-25T15:44:27Z</dcterms:modified>
</cp:coreProperties>
</file>