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70"/>
  </p:notesMasterIdLst>
  <p:sldIdLst>
    <p:sldId id="413" r:id="rId3"/>
    <p:sldId id="377" r:id="rId4"/>
    <p:sldId id="414" r:id="rId5"/>
    <p:sldId id="376" r:id="rId6"/>
    <p:sldId id="375" r:id="rId7"/>
    <p:sldId id="264" r:id="rId8"/>
    <p:sldId id="364" r:id="rId9"/>
    <p:sldId id="365" r:id="rId10"/>
    <p:sldId id="265" r:id="rId11"/>
    <p:sldId id="368" r:id="rId12"/>
    <p:sldId id="367" r:id="rId13"/>
    <p:sldId id="289" r:id="rId14"/>
    <p:sldId id="345" r:id="rId15"/>
    <p:sldId id="369" r:id="rId16"/>
    <p:sldId id="332" r:id="rId17"/>
    <p:sldId id="301" r:id="rId18"/>
    <p:sldId id="333" r:id="rId19"/>
    <p:sldId id="370" r:id="rId20"/>
    <p:sldId id="290" r:id="rId21"/>
    <p:sldId id="355" r:id="rId22"/>
    <p:sldId id="334" r:id="rId23"/>
    <p:sldId id="326" r:id="rId24"/>
    <p:sldId id="371" r:id="rId25"/>
    <p:sldId id="372" r:id="rId26"/>
    <p:sldId id="373" r:id="rId27"/>
    <p:sldId id="378" r:id="rId28"/>
    <p:sldId id="384" r:id="rId29"/>
    <p:sldId id="379" r:id="rId30"/>
    <p:sldId id="380" r:id="rId31"/>
    <p:sldId id="416" r:id="rId32"/>
    <p:sldId id="412" r:id="rId33"/>
    <p:sldId id="382" r:id="rId34"/>
    <p:sldId id="383" r:id="rId35"/>
    <p:sldId id="385" r:id="rId36"/>
    <p:sldId id="386" r:id="rId37"/>
    <p:sldId id="387" r:id="rId38"/>
    <p:sldId id="388" r:id="rId39"/>
    <p:sldId id="389" r:id="rId40"/>
    <p:sldId id="390" r:id="rId41"/>
    <p:sldId id="391" r:id="rId42"/>
    <p:sldId id="393" r:id="rId43"/>
    <p:sldId id="392" r:id="rId44"/>
    <p:sldId id="394" r:id="rId45"/>
    <p:sldId id="395" r:id="rId46"/>
    <p:sldId id="415" r:id="rId47"/>
    <p:sldId id="396" r:id="rId48"/>
    <p:sldId id="397" r:id="rId49"/>
    <p:sldId id="398" r:id="rId50"/>
    <p:sldId id="399" r:id="rId51"/>
    <p:sldId id="400" r:id="rId52"/>
    <p:sldId id="401" r:id="rId53"/>
    <p:sldId id="402" r:id="rId54"/>
    <p:sldId id="403" r:id="rId55"/>
    <p:sldId id="404" r:id="rId56"/>
    <p:sldId id="405" r:id="rId57"/>
    <p:sldId id="406" r:id="rId58"/>
    <p:sldId id="407" r:id="rId59"/>
    <p:sldId id="408" r:id="rId60"/>
    <p:sldId id="409" r:id="rId61"/>
    <p:sldId id="410" r:id="rId62"/>
    <p:sldId id="411" r:id="rId63"/>
    <p:sldId id="288" r:id="rId64"/>
    <p:sldId id="417" r:id="rId65"/>
    <p:sldId id="315" r:id="rId66"/>
    <p:sldId id="297" r:id="rId67"/>
    <p:sldId id="313" r:id="rId68"/>
    <p:sldId id="354"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modifyVerifier cryptProviderType="rsaAES" cryptAlgorithmClass="hash" cryptAlgorithmType="typeAny" cryptAlgorithmSid="14" spinCount="100000" saltData="c6HJyJU7kmW0iapgaGOiFQ==" hashData="6dLuwoNnYsrQtzgK45YEQFbBuKKgHhDOPs5ueMf77xaQbEfzd6H6KnLf6W6v8XQmqkMtibMEn/ppAc9ZdbA3gg=="/>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ko hekkert" initials="mh" lastIdx="10" clrIdx="0">
    <p:extLst>
      <p:ext uri="{19B8F6BF-5375-455C-9EA6-DF929625EA0E}">
        <p15:presenceInfo xmlns:p15="http://schemas.microsoft.com/office/powerpoint/2012/main" userId="3b446bbedac382c4" providerId="Windows Live"/>
      </p:ext>
    </p:extLst>
  </p:cmAuthor>
  <p:cmAuthor id="2" name="Loos, H.Z.A. van der (Adriaan)" initials="LHvd(" lastIdx="10" clrIdx="1">
    <p:extLst>
      <p:ext uri="{19B8F6BF-5375-455C-9EA6-DF929625EA0E}">
        <p15:presenceInfo xmlns:p15="http://schemas.microsoft.com/office/powerpoint/2012/main" userId="S::h.z.a.vanderloos@uu.nl::6abe35ff-8760-4349-af84-2d0925ddea5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3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665"/>
    <p:restoredTop sz="95588"/>
  </p:normalViewPr>
  <p:slideViewPr>
    <p:cSldViewPr snapToGrid="0" snapToObjects="1">
      <p:cViewPr varScale="1">
        <p:scale>
          <a:sx n="124" d="100"/>
          <a:sy n="124" d="100"/>
        </p:scale>
        <p:origin x="728" y="168"/>
      </p:cViewPr>
      <p:guideLst/>
    </p:cSldViewPr>
  </p:slideViewPr>
  <p:outlineViewPr>
    <p:cViewPr>
      <p:scale>
        <a:sx n="33" d="100"/>
        <a:sy n="33" d="100"/>
      </p:scale>
      <p:origin x="0" y="-632"/>
    </p:cViewPr>
  </p:outlineViewPr>
  <p:notesTextViewPr>
    <p:cViewPr>
      <p:scale>
        <a:sx n="1" d="1"/>
        <a:sy n="1" d="1"/>
      </p:scale>
      <p:origin x="0" y="0"/>
    </p:cViewPr>
  </p:notesTextViewPr>
  <p:sorterViewPr>
    <p:cViewPr>
      <p:scale>
        <a:sx n="200" d="100"/>
        <a:sy n="200" d="100"/>
      </p:scale>
      <p:origin x="0" y="0"/>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notesMaster" Target="notesMasters/notesMaster1.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oleObject" Target="file:////Users/adriaanvanderloos/surfdrive/Work/RENEWGrowth/Presentations%20&amp;%20Charts/4C%20Data%20Filter%20for%20Backcasting%20Market%20Share%20(original).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adriaanvanderloos/surfdrive/Work/RENEWGrowth/Presentations%20&amp;%20Charts/Filter%20Data%204C%20New.xlsx" TargetMode="External"/><Relationship Id="rId2" Type="http://schemas.microsoft.com/office/2011/relationships/chartColorStyle" Target="colors10.xml"/><Relationship Id="rId1" Type="http://schemas.microsoft.com/office/2011/relationships/chartStyle" Target="style10.xml"/></Relationships>
</file>

<file path=ppt/charts/_rels/chart2.xml.rels><?xml version="1.0" encoding="UTF-8" standalone="yes"?>
<Relationships xmlns="http://schemas.openxmlformats.org/package/2006/relationships"><Relationship Id="rId3" Type="http://schemas.openxmlformats.org/officeDocument/2006/relationships/oleObject" Target="file:////Users/adriaanvanderloos/surfdrive/Work/RENEWGrowth/RVO%20Project/Projecten%20Wind%20op%20Zee%20en%20anderen%20met%20coding.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adriaanvanderloos/surfdrive/Work/RENEWGrowth/RVO%20Project/Projecten%20Wind%20op%20Zee%20en%20anderen%20met%20coding.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adriaanvanderloos/surfdrive/Work/RENEWGrowth/RVO%20Project/Projecten%20Wind%20op%20Zee%20en%20anderen%20met%20coding.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adriaanvanderloos/surfdrive/Work/RENEWGrowth/RVO%20Project/Projecten%20Wind%20op%20Zee%20en%20anderen%20met%20coding.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file:////Users/adriaanvanderloos/surfdrive/Work/RENEWGrowth/Presentations%20&amp;%20Charts/4C%20Data%20Filter%20for%20Backcasting%20Market%20Share%20(original).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adriaanvanderloos/surfdrive/Work/RENEWGrowth/Excel%20Sheets%20and%20Analyses/Filter%20Data%204C%20New.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file:////Users/adriaanvanderloos/surfdrive/Work/RENEWGrowth/Excel%20Sheets%20and%20Analyses/Filter%20Data%204C%20New.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file:////Users/adriaanvanderloos/surfdrive/Work/RENEWGrowth/Presentations%20&amp;%20Charts/Filter%20Data%204C%20New.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b="0" i="0" u="none" strike="noStrike" baseline="0" dirty="0">
                <a:effectLst/>
              </a:rPr>
              <a:t>Share of industrial offshore wind activity on European offshore wind farms</a:t>
            </a:r>
            <a:r>
              <a:rPr lang="en-US" sz="1400" b="0" i="0" u="none" strike="noStrike" baseline="0" dirty="0"/>
              <a:t> </a:t>
            </a:r>
            <a:endParaRPr lang="en-US" sz="1400" dirty="0"/>
          </a:p>
        </c:rich>
      </c:tx>
      <c:layout>
        <c:manualLayout>
          <c:xMode val="edge"/>
          <c:yMode val="edge"/>
          <c:x val="0.13601014113155854"/>
          <c:y val="2.9281195896859763E-2"/>
        </c:manualLayout>
      </c:layout>
      <c:overlay val="1"/>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lineChart>
        <c:grouping val="standard"/>
        <c:varyColors val="0"/>
        <c:ser>
          <c:idx val="0"/>
          <c:order val="0"/>
          <c:tx>
            <c:strRef>
              <c:f>'OW Contribution Backcasting'!$M$27</c:f>
              <c:strCache>
                <c:ptCount val="1"/>
                <c:pt idx="0">
                  <c:v>United Kingdom</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Backcasting'!$M$28:$M$48</c:f>
              <c:numCache>
                <c:formatCode>0.0%</c:formatCode>
                <c:ptCount val="21"/>
                <c:pt idx="0">
                  <c:v>0.37494619027120102</c:v>
                </c:pt>
                <c:pt idx="1">
                  <c:v>0.37402541149292523</c:v>
                </c:pt>
                <c:pt idx="2">
                  <c:v>0.37917661097852029</c:v>
                </c:pt>
                <c:pt idx="3">
                  <c:v>0.38360655737704918</c:v>
                </c:pt>
                <c:pt idx="4">
                  <c:v>0.38993875765529307</c:v>
                </c:pt>
                <c:pt idx="5">
                  <c:v>0.38455341858825898</c:v>
                </c:pt>
                <c:pt idx="6">
                  <c:v>0.39975495656048116</c:v>
                </c:pt>
                <c:pt idx="7">
                  <c:v>0.39950576606260296</c:v>
                </c:pt>
                <c:pt idx="8">
                  <c:v>0.40643439168305706</c:v>
                </c:pt>
                <c:pt idx="9">
                  <c:v>0.41092394078611538</c:v>
                </c:pt>
                <c:pt idx="10">
                  <c:v>0.39662897375720074</c:v>
                </c:pt>
                <c:pt idx="11">
                  <c:v>0.41358024691358025</c:v>
                </c:pt>
                <c:pt idx="12">
                  <c:v>0.3803434417245159</c:v>
                </c:pt>
                <c:pt idx="13">
                  <c:v>0.42575342465753424</c:v>
                </c:pt>
                <c:pt idx="14">
                  <c:v>0.34945848375451266</c:v>
                </c:pt>
                <c:pt idx="15">
                  <c:v>0.3514376996805112</c:v>
                </c:pt>
                <c:pt idx="16">
                  <c:v>0.29562982005141386</c:v>
                </c:pt>
                <c:pt idx="17">
                  <c:v>0.25449101796407186</c:v>
                </c:pt>
                <c:pt idx="18">
                  <c:v>6.3157894736842107E-2</c:v>
                </c:pt>
                <c:pt idx="19">
                  <c:v>0.10344827586206896</c:v>
                </c:pt>
                <c:pt idx="20">
                  <c:v>0.10344827586206896</c:v>
                </c:pt>
              </c:numCache>
            </c:numRef>
          </c:val>
          <c:smooth val="0"/>
          <c:extLst>
            <c:ext xmlns:c16="http://schemas.microsoft.com/office/drawing/2014/chart" uri="{C3380CC4-5D6E-409C-BE32-E72D297353CC}">
              <c16:uniqueId val="{00000000-4005-F442-BC8B-507CC313810F}"/>
            </c:ext>
          </c:extLst>
        </c:ser>
        <c:ser>
          <c:idx val="1"/>
          <c:order val="1"/>
          <c:tx>
            <c:strRef>
              <c:f>'OW Contribution Backcasting'!$N$27</c:f>
              <c:strCache>
                <c:ptCount val="1"/>
                <c:pt idx="0">
                  <c:v>Denmark</c:v>
                </c:pt>
              </c:strCache>
            </c:strRef>
          </c:tx>
          <c:spPr>
            <a:ln w="28575" cap="rnd">
              <a:solidFill>
                <a:schemeClr val="accent3"/>
              </a:solidFill>
              <a:round/>
            </a:ln>
            <a:effectLst/>
          </c:spPr>
          <c:marker>
            <c:symbol val="circle"/>
            <c:size val="5"/>
            <c:spPr>
              <a:solidFill>
                <a:schemeClr val="accent3"/>
              </a:solidFill>
              <a:ln w="9525">
                <a:solidFill>
                  <a:schemeClr val="accent3"/>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Backcasting'!$N$28:$N$48</c:f>
              <c:numCache>
                <c:formatCode>0.0%</c:formatCode>
                <c:ptCount val="21"/>
                <c:pt idx="0">
                  <c:v>0.16738412971731956</c:v>
                </c:pt>
                <c:pt idx="1">
                  <c:v>0.16806237366445279</c:v>
                </c:pt>
                <c:pt idx="2">
                  <c:v>0.17042064439140811</c:v>
                </c:pt>
                <c:pt idx="3">
                  <c:v>0.17481007596961215</c:v>
                </c:pt>
                <c:pt idx="4">
                  <c:v>0.18057742782152231</c:v>
                </c:pt>
                <c:pt idx="5">
                  <c:v>0.19132010875037761</c:v>
                </c:pt>
                <c:pt idx="6">
                  <c:v>0.19670305190465581</c:v>
                </c:pt>
                <c:pt idx="7">
                  <c:v>0.200164744645799</c:v>
                </c:pt>
                <c:pt idx="8">
                  <c:v>0.20384939589772408</c:v>
                </c:pt>
                <c:pt idx="9">
                  <c:v>0.22103113833588567</c:v>
                </c:pt>
                <c:pt idx="10">
                  <c:v>0.23362491999146576</c:v>
                </c:pt>
                <c:pt idx="11">
                  <c:v>0.25077160493827161</c:v>
                </c:pt>
                <c:pt idx="12">
                  <c:v>0.28388746803069054</c:v>
                </c:pt>
                <c:pt idx="13">
                  <c:v>0.30082191780821915</c:v>
                </c:pt>
                <c:pt idx="14">
                  <c:v>0.348014440433213</c:v>
                </c:pt>
                <c:pt idx="15">
                  <c:v>0.39829605963791265</c:v>
                </c:pt>
                <c:pt idx="16">
                  <c:v>0.4473007712082262</c:v>
                </c:pt>
                <c:pt idx="17">
                  <c:v>0.47754491017964074</c:v>
                </c:pt>
                <c:pt idx="18">
                  <c:v>0.66315789473684206</c:v>
                </c:pt>
                <c:pt idx="19">
                  <c:v>0.64367816091954022</c:v>
                </c:pt>
                <c:pt idx="20">
                  <c:v>0.64367816091954022</c:v>
                </c:pt>
              </c:numCache>
            </c:numRef>
          </c:val>
          <c:smooth val="0"/>
          <c:extLst>
            <c:ext xmlns:c16="http://schemas.microsoft.com/office/drawing/2014/chart" uri="{C3380CC4-5D6E-409C-BE32-E72D297353CC}">
              <c16:uniqueId val="{00000001-4005-F442-BC8B-507CC313810F}"/>
            </c:ext>
          </c:extLst>
        </c:ser>
        <c:ser>
          <c:idx val="2"/>
          <c:order val="2"/>
          <c:tx>
            <c:strRef>
              <c:f>'OW Contribution Backcasting'!$O$27</c:f>
              <c:strCache>
                <c:ptCount val="1"/>
                <c:pt idx="0">
                  <c:v>Netherlands</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Backcasting'!$O$28:$O$48</c:f>
              <c:numCache>
                <c:formatCode>0.0%</c:formatCode>
                <c:ptCount val="21"/>
                <c:pt idx="0">
                  <c:v>0.15698091548285265</c:v>
                </c:pt>
                <c:pt idx="1">
                  <c:v>0.15615073635576091</c:v>
                </c:pt>
                <c:pt idx="2">
                  <c:v>0.15505668257756564</c:v>
                </c:pt>
                <c:pt idx="3">
                  <c:v>0.14802079168332666</c:v>
                </c:pt>
                <c:pt idx="4">
                  <c:v>0.14671916010498687</c:v>
                </c:pt>
                <c:pt idx="5">
                  <c:v>0.14560467223844528</c:v>
                </c:pt>
                <c:pt idx="6">
                  <c:v>0.13677879260414347</c:v>
                </c:pt>
                <c:pt idx="7">
                  <c:v>0.13309013885620147</c:v>
                </c:pt>
                <c:pt idx="8">
                  <c:v>0.13346445630795167</c:v>
                </c:pt>
                <c:pt idx="9">
                  <c:v>0.1303386081334014</c:v>
                </c:pt>
                <c:pt idx="10">
                  <c:v>0.13014721570300833</c:v>
                </c:pt>
                <c:pt idx="11">
                  <c:v>0.1345164609053498</c:v>
                </c:pt>
                <c:pt idx="12">
                  <c:v>0.13591523565948119</c:v>
                </c:pt>
                <c:pt idx="13">
                  <c:v>0.12273972602739726</c:v>
                </c:pt>
                <c:pt idx="14">
                  <c:v>0.13140794223826716</c:v>
                </c:pt>
                <c:pt idx="15">
                  <c:v>9.3716719914802987E-2</c:v>
                </c:pt>
                <c:pt idx="16">
                  <c:v>9.2544987146529561E-2</c:v>
                </c:pt>
                <c:pt idx="17">
                  <c:v>9.4311377245508976E-2</c:v>
                </c:pt>
                <c:pt idx="18">
                  <c:v>7.6315789473684212E-2</c:v>
                </c:pt>
                <c:pt idx="19">
                  <c:v>0.10344827586206896</c:v>
                </c:pt>
                <c:pt idx="20">
                  <c:v>0.10344827586206896</c:v>
                </c:pt>
              </c:numCache>
            </c:numRef>
          </c:val>
          <c:smooth val="0"/>
          <c:extLst>
            <c:ext xmlns:c16="http://schemas.microsoft.com/office/drawing/2014/chart" uri="{C3380CC4-5D6E-409C-BE32-E72D297353CC}">
              <c16:uniqueId val="{00000002-4005-F442-BC8B-507CC313810F}"/>
            </c:ext>
          </c:extLst>
        </c:ser>
        <c:ser>
          <c:idx val="3"/>
          <c:order val="3"/>
          <c:tx>
            <c:strRef>
              <c:f>'OW Contribution Backcasting'!$R$27</c:f>
              <c:strCache>
                <c:ptCount val="1"/>
                <c:pt idx="0">
                  <c:v>Norway</c:v>
                </c:pt>
              </c:strCache>
            </c:strRef>
          </c:tx>
          <c:spPr>
            <a:ln w="28575" cap="rnd">
              <a:solidFill>
                <a:schemeClr val="accent4"/>
              </a:solidFill>
              <a:round/>
            </a:ln>
            <a:effectLst/>
          </c:spPr>
          <c:marker>
            <c:symbol val="circle"/>
            <c:size val="5"/>
            <c:spPr>
              <a:solidFill>
                <a:schemeClr val="accent4"/>
              </a:solidFill>
              <a:ln w="9525">
                <a:solidFill>
                  <a:schemeClr val="accent4"/>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Backcasting'!$R$28:$R$48</c:f>
              <c:numCache>
                <c:formatCode>0.0%</c:formatCode>
                <c:ptCount val="21"/>
                <c:pt idx="0">
                  <c:v>3.9173482565647871E-2</c:v>
                </c:pt>
                <c:pt idx="1">
                  <c:v>3.9272307248050822E-2</c:v>
                </c:pt>
                <c:pt idx="2">
                  <c:v>3.8857398568019091E-2</c:v>
                </c:pt>
                <c:pt idx="3">
                  <c:v>3.9264294282287088E-2</c:v>
                </c:pt>
                <c:pt idx="4">
                  <c:v>3.762029746281715E-2</c:v>
                </c:pt>
                <c:pt idx="5">
                  <c:v>3.6954989427046621E-2</c:v>
                </c:pt>
                <c:pt idx="6">
                  <c:v>3.6645132546224105E-2</c:v>
                </c:pt>
                <c:pt idx="7">
                  <c:v>3.730289479877618E-2</c:v>
                </c:pt>
                <c:pt idx="8">
                  <c:v>3.7791514470356842E-2</c:v>
                </c:pt>
                <c:pt idx="9">
                  <c:v>3.6413135953717882E-2</c:v>
                </c:pt>
                <c:pt idx="10">
                  <c:v>3.8404096436953278E-2</c:v>
                </c:pt>
                <c:pt idx="11">
                  <c:v>3.4722222222222224E-2</c:v>
                </c:pt>
                <c:pt idx="12">
                  <c:v>2.7036901717208621E-2</c:v>
                </c:pt>
                <c:pt idx="13">
                  <c:v>2.4657534246575342E-2</c:v>
                </c:pt>
                <c:pt idx="14">
                  <c:v>2.96028880866426E-2</c:v>
                </c:pt>
                <c:pt idx="15">
                  <c:v>2.6624068157614485E-2</c:v>
                </c:pt>
                <c:pt idx="16">
                  <c:v>2.9562982005141389E-2</c:v>
                </c:pt>
                <c:pt idx="17">
                  <c:v>3.2934131736526949E-2</c:v>
                </c:pt>
                <c:pt idx="18">
                  <c:v>0.05</c:v>
                </c:pt>
                <c:pt idx="19">
                  <c:v>5.7471264367816091E-2</c:v>
                </c:pt>
                <c:pt idx="20">
                  <c:v>5.7471264367816091E-2</c:v>
                </c:pt>
              </c:numCache>
            </c:numRef>
          </c:val>
          <c:smooth val="0"/>
          <c:extLst>
            <c:ext xmlns:c16="http://schemas.microsoft.com/office/drawing/2014/chart" uri="{C3380CC4-5D6E-409C-BE32-E72D297353CC}">
              <c16:uniqueId val="{00000003-4005-F442-BC8B-507CC313810F}"/>
            </c:ext>
          </c:extLst>
        </c:ser>
        <c:ser>
          <c:idx val="4"/>
          <c:order val="4"/>
          <c:tx>
            <c:strRef>
              <c:f>'OW Contribution Backcasting'!$Q$27</c:f>
              <c:strCache>
                <c:ptCount val="1"/>
                <c:pt idx="0">
                  <c:v>Belgium</c:v>
                </c:pt>
              </c:strCache>
            </c:strRef>
          </c:tx>
          <c:spPr>
            <a:ln w="28575" cap="rnd">
              <a:solidFill>
                <a:srgbClr val="7030A0"/>
              </a:solidFill>
              <a:round/>
            </a:ln>
            <a:effectLst/>
          </c:spPr>
          <c:marker>
            <c:symbol val="circle"/>
            <c:size val="5"/>
            <c:spPr>
              <a:solidFill>
                <a:srgbClr val="7030A0"/>
              </a:solidFill>
              <a:ln w="9525">
                <a:solidFill>
                  <a:srgbClr val="7030A0"/>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Backcasting'!$Q$28:$Q$48</c:f>
              <c:numCache>
                <c:formatCode>0.0%</c:formatCode>
                <c:ptCount val="21"/>
                <c:pt idx="0">
                  <c:v>5.3737982493901562E-2</c:v>
                </c:pt>
                <c:pt idx="1">
                  <c:v>5.3927230724805084E-2</c:v>
                </c:pt>
                <c:pt idx="2">
                  <c:v>5.0119331742243436E-2</c:v>
                </c:pt>
                <c:pt idx="3">
                  <c:v>5.0539784086365454E-2</c:v>
                </c:pt>
                <c:pt idx="4">
                  <c:v>4.7944006999125106E-2</c:v>
                </c:pt>
                <c:pt idx="5">
                  <c:v>4.6420300070486357E-2</c:v>
                </c:pt>
                <c:pt idx="6">
                  <c:v>4.6001336600579194E-2</c:v>
                </c:pt>
                <c:pt idx="7">
                  <c:v>4.577547658272535E-2</c:v>
                </c:pt>
                <c:pt idx="8">
                  <c:v>4.0460803596515875E-2</c:v>
                </c:pt>
                <c:pt idx="9">
                  <c:v>4.3389484430832057E-2</c:v>
                </c:pt>
                <c:pt idx="10">
                  <c:v>4.2031149989332196E-2</c:v>
                </c:pt>
                <c:pt idx="11">
                  <c:v>3.1635802469135804E-2</c:v>
                </c:pt>
                <c:pt idx="12">
                  <c:v>3.288271830471319E-2</c:v>
                </c:pt>
                <c:pt idx="13">
                  <c:v>1.4246575342465753E-2</c:v>
                </c:pt>
                <c:pt idx="14">
                  <c:v>1.8050541516245487E-2</c:v>
                </c:pt>
                <c:pt idx="15">
                  <c:v>2.3429179978700747E-2</c:v>
                </c:pt>
                <c:pt idx="16">
                  <c:v>2.570694087403599E-2</c:v>
                </c:pt>
                <c:pt idx="17">
                  <c:v>2.5449101796407185E-2</c:v>
                </c:pt>
                <c:pt idx="18">
                  <c:v>4.4736842105263158E-2</c:v>
                </c:pt>
                <c:pt idx="19">
                  <c:v>0</c:v>
                </c:pt>
                <c:pt idx="20">
                  <c:v>0</c:v>
                </c:pt>
              </c:numCache>
            </c:numRef>
          </c:val>
          <c:smooth val="0"/>
          <c:extLst>
            <c:ext xmlns:c16="http://schemas.microsoft.com/office/drawing/2014/chart" uri="{C3380CC4-5D6E-409C-BE32-E72D297353CC}">
              <c16:uniqueId val="{00000004-4005-F442-BC8B-507CC313810F}"/>
            </c:ext>
          </c:extLst>
        </c:ser>
        <c:ser>
          <c:idx val="5"/>
          <c:order val="5"/>
          <c:tx>
            <c:strRef>
              <c:f>'OW Contribution Backcasting'!$P$27</c:f>
              <c:strCache>
                <c:ptCount val="1"/>
                <c:pt idx="0">
                  <c:v>Germany</c:v>
                </c:pt>
              </c:strCache>
            </c:strRef>
          </c:tx>
          <c:spPr>
            <a:ln w="28575" cap="rnd">
              <a:solidFill>
                <a:srgbClr val="FF0000"/>
              </a:solidFill>
              <a:round/>
            </a:ln>
            <a:effectLst/>
          </c:spPr>
          <c:marker>
            <c:symbol val="circle"/>
            <c:size val="5"/>
            <c:spPr>
              <a:solidFill>
                <a:srgbClr val="FF0000"/>
              </a:solidFill>
              <a:ln w="9525">
                <a:solidFill>
                  <a:srgbClr val="FF0000"/>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Backcasting'!$P$28:$P$48</c:f>
              <c:numCache>
                <c:formatCode>0.0%</c:formatCode>
                <c:ptCount val="21"/>
                <c:pt idx="0">
                  <c:v>0.11027407088534941</c:v>
                </c:pt>
                <c:pt idx="1">
                  <c:v>0.11088651458273173</c:v>
                </c:pt>
                <c:pt idx="2">
                  <c:v>0.1117989260143198</c:v>
                </c:pt>
                <c:pt idx="3">
                  <c:v>0.11227508996401439</c:v>
                </c:pt>
                <c:pt idx="4">
                  <c:v>0.10971128608923884</c:v>
                </c:pt>
                <c:pt idx="5">
                  <c:v>0.1111670526633773</c:v>
                </c:pt>
                <c:pt idx="6">
                  <c:v>0.10280686121630653</c:v>
                </c:pt>
                <c:pt idx="7">
                  <c:v>0.10402447634737585</c:v>
                </c:pt>
                <c:pt idx="8">
                  <c:v>9.7077830851362748E-2</c:v>
                </c:pt>
                <c:pt idx="9">
                  <c:v>7.6229368725540245E-2</c:v>
                </c:pt>
                <c:pt idx="10">
                  <c:v>7.8515041604437813E-2</c:v>
                </c:pt>
                <c:pt idx="11">
                  <c:v>6.0699588477366256E-2</c:v>
                </c:pt>
                <c:pt idx="12">
                  <c:v>7.4899525027402269E-2</c:v>
                </c:pt>
                <c:pt idx="13">
                  <c:v>4.547945205479452E-2</c:v>
                </c:pt>
                <c:pt idx="14">
                  <c:v>5.3429602888086646E-2</c:v>
                </c:pt>
                <c:pt idx="15">
                  <c:v>4.7923322683706068E-2</c:v>
                </c:pt>
                <c:pt idx="16">
                  <c:v>5.3984575835475578E-2</c:v>
                </c:pt>
                <c:pt idx="17">
                  <c:v>5.239520958083832E-2</c:v>
                </c:pt>
                <c:pt idx="18">
                  <c:v>4.4736842105263158E-2</c:v>
                </c:pt>
                <c:pt idx="19">
                  <c:v>3.4482758620689655E-2</c:v>
                </c:pt>
                <c:pt idx="20">
                  <c:v>3.4482758620689655E-2</c:v>
                </c:pt>
              </c:numCache>
            </c:numRef>
          </c:val>
          <c:smooth val="0"/>
          <c:extLst>
            <c:ext xmlns:c16="http://schemas.microsoft.com/office/drawing/2014/chart" uri="{C3380CC4-5D6E-409C-BE32-E72D297353CC}">
              <c16:uniqueId val="{00000005-4005-F442-BC8B-507CC313810F}"/>
            </c:ext>
          </c:extLst>
        </c:ser>
        <c:ser>
          <c:idx val="6"/>
          <c:order val="6"/>
          <c:tx>
            <c:strRef>
              <c:f>'OW Contribution Backcasting'!$S$27</c:f>
              <c:strCache>
                <c:ptCount val="1"/>
                <c:pt idx="0">
                  <c:v>Sweden</c:v>
                </c:pt>
              </c:strCache>
            </c:strRef>
          </c:tx>
          <c:spPr>
            <a:ln w="28575" cap="rnd">
              <a:solidFill>
                <a:srgbClr val="00B050"/>
              </a:solidFill>
              <a:round/>
            </a:ln>
            <a:effectLst/>
          </c:spPr>
          <c:marker>
            <c:symbol val="circle"/>
            <c:size val="5"/>
            <c:spPr>
              <a:solidFill>
                <a:srgbClr val="00B050"/>
              </a:solidFill>
              <a:ln w="9525">
                <a:solidFill>
                  <a:srgbClr val="00B050"/>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Backcasting'!$S$28:$S$48</c:f>
              <c:numCache>
                <c:formatCode>0.0%</c:formatCode>
                <c:ptCount val="21"/>
                <c:pt idx="0">
                  <c:v>2.5613430908308223E-2</c:v>
                </c:pt>
                <c:pt idx="1">
                  <c:v>2.5772451631533352E-2</c:v>
                </c:pt>
                <c:pt idx="2">
                  <c:v>2.6402147971360382E-2</c:v>
                </c:pt>
                <c:pt idx="3">
                  <c:v>2.6869252299080368E-2</c:v>
                </c:pt>
                <c:pt idx="4">
                  <c:v>2.6334208223972002E-2</c:v>
                </c:pt>
                <c:pt idx="5">
                  <c:v>2.4972308931628235E-2</c:v>
                </c:pt>
                <c:pt idx="6">
                  <c:v>2.5284027623078638E-2</c:v>
                </c:pt>
                <c:pt idx="7">
                  <c:v>2.5535420098846788E-2</c:v>
                </c:pt>
                <c:pt idx="8">
                  <c:v>2.4726046642315258E-2</c:v>
                </c:pt>
                <c:pt idx="9">
                  <c:v>2.5182916453973116E-2</c:v>
                </c:pt>
                <c:pt idx="10">
                  <c:v>2.4535950501386815E-2</c:v>
                </c:pt>
                <c:pt idx="11">
                  <c:v>2.3662551440329218E-2</c:v>
                </c:pt>
                <c:pt idx="12">
                  <c:v>1.8998903909389842E-2</c:v>
                </c:pt>
                <c:pt idx="13">
                  <c:v>2.3561643835616437E-2</c:v>
                </c:pt>
                <c:pt idx="14">
                  <c:v>3.1046931407942239E-2</c:v>
                </c:pt>
                <c:pt idx="15">
                  <c:v>1.4909478168264111E-2</c:v>
                </c:pt>
                <c:pt idx="16">
                  <c:v>1.6709511568123392E-2</c:v>
                </c:pt>
                <c:pt idx="17">
                  <c:v>1.7964071856287425E-2</c:v>
                </c:pt>
                <c:pt idx="18">
                  <c:v>3.1578947368421054E-2</c:v>
                </c:pt>
                <c:pt idx="19">
                  <c:v>4.5977011494252873E-2</c:v>
                </c:pt>
                <c:pt idx="20">
                  <c:v>4.5977011494252873E-2</c:v>
                </c:pt>
              </c:numCache>
            </c:numRef>
          </c:val>
          <c:smooth val="0"/>
          <c:extLst>
            <c:ext xmlns:c16="http://schemas.microsoft.com/office/drawing/2014/chart" uri="{C3380CC4-5D6E-409C-BE32-E72D297353CC}">
              <c16:uniqueId val="{00000006-4005-F442-BC8B-507CC313810F}"/>
            </c:ext>
          </c:extLst>
        </c:ser>
        <c:ser>
          <c:idx val="7"/>
          <c:order val="7"/>
          <c:tx>
            <c:v>Other</c:v>
          </c:tx>
          <c:spPr>
            <a:ln w="28575" cap="rnd">
              <a:solidFill>
                <a:schemeClr val="accent2">
                  <a:lumMod val="60000"/>
                </a:schemeClr>
              </a:solidFill>
              <a:round/>
            </a:ln>
            <a:effectLst/>
          </c:spPr>
          <c:marker>
            <c:symbol val="circle"/>
            <c:size val="5"/>
            <c:spPr>
              <a:solidFill>
                <a:schemeClr val="accent2">
                  <a:lumMod val="60000"/>
                </a:schemeClr>
              </a:solidFill>
              <a:ln w="9525">
                <a:solidFill>
                  <a:schemeClr val="accent2">
                    <a:lumMod val="60000"/>
                  </a:schemeClr>
                </a:solidFill>
              </a:ln>
              <a:effectLst/>
            </c:spPr>
          </c:marker>
          <c:cat>
            <c:numRef>
              <c:f>'OW Contribution Backcasting'!$K$28:$K$48</c:f>
              <c:numCache>
                <c:formatCode>General</c:formatCode>
                <c:ptCount val="21"/>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pt idx="19">
                  <c:v>2001</c:v>
                </c:pt>
                <c:pt idx="20">
                  <c:v>2000</c:v>
                </c:pt>
              </c:numCache>
            </c:numRef>
          </c:cat>
          <c:val>
            <c:numRef>
              <c:f>'OW Contribution Backcasting'!$T$28:$T$48</c:f>
              <c:numCache>
                <c:formatCode>0%</c:formatCode>
                <c:ptCount val="21"/>
                <c:pt idx="0">
                  <c:v>7.1889797675419587E-2</c:v>
                </c:pt>
                <c:pt idx="1">
                  <c:v>7.190297429974013E-2</c:v>
                </c:pt>
                <c:pt idx="2">
                  <c:v>6.81682577565631E-2</c:v>
                </c:pt>
                <c:pt idx="3">
                  <c:v>6.4614154338264673E-2</c:v>
                </c:pt>
                <c:pt idx="4">
                  <c:v>6.115485564304457E-2</c:v>
                </c:pt>
                <c:pt idx="5">
                  <c:v>5.9007149330379427E-2</c:v>
                </c:pt>
                <c:pt idx="6">
                  <c:v>5.6025840944531002E-2</c:v>
                </c:pt>
                <c:pt idx="7">
                  <c:v>5.4601082607672491E-2</c:v>
                </c:pt>
                <c:pt idx="8">
                  <c:v>5.6195560550716395E-2</c:v>
                </c:pt>
                <c:pt idx="9">
                  <c:v>5.649140718053447E-2</c:v>
                </c:pt>
                <c:pt idx="10">
                  <c:v>5.611265201621507E-2</c:v>
                </c:pt>
                <c:pt idx="11">
                  <c:v>5.0411522633744932E-2</c:v>
                </c:pt>
                <c:pt idx="12">
                  <c:v>4.6035805626598481E-2</c:v>
                </c:pt>
                <c:pt idx="13">
                  <c:v>4.2739726027397285E-2</c:v>
                </c:pt>
                <c:pt idx="14">
                  <c:v>3.8989169675090252E-2</c:v>
                </c:pt>
                <c:pt idx="15">
                  <c:v>4.3663471778487617E-2</c:v>
                </c:pt>
                <c:pt idx="16">
                  <c:v>3.8560411311054033E-2</c:v>
                </c:pt>
                <c:pt idx="17">
                  <c:v>4.4910179640718639E-2</c:v>
                </c:pt>
                <c:pt idx="18">
                  <c:v>2.6315789473684181E-2</c:v>
                </c:pt>
                <c:pt idx="19">
                  <c:v>1.1494252873563315E-2</c:v>
                </c:pt>
                <c:pt idx="20">
                  <c:v>1.1494252873563315E-2</c:v>
                </c:pt>
              </c:numCache>
            </c:numRef>
          </c:val>
          <c:smooth val="0"/>
          <c:extLst>
            <c:ext xmlns:c16="http://schemas.microsoft.com/office/drawing/2014/chart" uri="{C3380CC4-5D6E-409C-BE32-E72D297353CC}">
              <c16:uniqueId val="{00000007-4005-F442-BC8B-507CC313810F}"/>
            </c:ext>
          </c:extLst>
        </c:ser>
        <c:dLbls>
          <c:showLegendKey val="0"/>
          <c:showVal val="0"/>
          <c:showCatName val="0"/>
          <c:showSerName val="0"/>
          <c:showPercent val="0"/>
          <c:showBubbleSize val="0"/>
        </c:dLbls>
        <c:marker val="1"/>
        <c:smooth val="0"/>
        <c:axId val="1616274112"/>
        <c:axId val="1618131120"/>
      </c:lineChart>
      <c:catAx>
        <c:axId val="1616274112"/>
        <c:scaling>
          <c:orientation val="maxMin"/>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Offshore Wind Construction Start Year</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618131120"/>
        <c:crosses val="autoZero"/>
        <c:auto val="1"/>
        <c:lblAlgn val="ctr"/>
        <c:lblOffset val="100"/>
        <c:noMultiLvlLbl val="0"/>
      </c:catAx>
      <c:valAx>
        <c:axId val="1618131120"/>
        <c:scaling>
          <c:orientation val="minMax"/>
          <c:max val="0.70000000000000007"/>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 OW Activity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61627411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t>Breakdown of stakeholder type by industrial segment in the Netherlands</a:t>
            </a:r>
          </a:p>
        </c:rich>
      </c:tx>
      <c:overlay val="1"/>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ofPieChart>
        <c:ofPieType val="pie"/>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C5C2-5441-92D8-33F37ED06415}"/>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C5C2-5441-92D8-33F37ED06415}"/>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C5C2-5441-92D8-33F37ED06415}"/>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C5C2-5441-92D8-33F37ED06415}"/>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C5C2-5441-92D8-33F37ED06415}"/>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C5C2-5441-92D8-33F37ED06415}"/>
              </c:ext>
            </c:extLst>
          </c:dPt>
          <c:dPt>
            <c:idx val="6"/>
            <c:bubble3D val="0"/>
            <c:spPr>
              <a:solidFill>
                <a:schemeClr val="accent1">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D-C5C2-5441-92D8-33F37ED06415}"/>
              </c:ext>
            </c:extLst>
          </c:dPt>
          <c:dPt>
            <c:idx val="7"/>
            <c:bubble3D val="0"/>
            <c:spPr>
              <a:solidFill>
                <a:schemeClr val="accent2">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F-C5C2-5441-92D8-33F37ED06415}"/>
              </c:ext>
            </c:extLst>
          </c:dPt>
          <c:dPt>
            <c:idx val="8"/>
            <c:bubble3D val="0"/>
            <c:spPr>
              <a:solidFill>
                <a:schemeClr val="accent3">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1-C5C2-5441-92D8-33F37ED06415}"/>
              </c:ext>
            </c:extLst>
          </c:dPt>
          <c:dPt>
            <c:idx val="9"/>
            <c:bubble3D val="0"/>
            <c:spPr>
              <a:solidFill>
                <a:schemeClr val="accent4">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3-C5C2-5441-92D8-33F37ED06415}"/>
              </c:ext>
            </c:extLst>
          </c:dPt>
          <c:dPt>
            <c:idx val="10"/>
            <c:bubble3D val="0"/>
            <c:spPr>
              <a:solidFill>
                <a:schemeClr val="accent5">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5-C5C2-5441-92D8-33F37ED06415}"/>
              </c:ext>
            </c:extLst>
          </c:dPt>
          <c:dPt>
            <c:idx val="11"/>
            <c:bubble3D val="0"/>
            <c:spPr>
              <a:solidFill>
                <a:schemeClr val="accent6">
                  <a:lumMod val="6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7-C5C2-5441-92D8-33F37ED06415}"/>
              </c:ext>
            </c:extLst>
          </c:dPt>
          <c:dPt>
            <c:idx val="12"/>
            <c:bubble3D val="0"/>
            <c:spPr>
              <a:solidFill>
                <a:schemeClr val="accent1">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9-C5C2-5441-92D8-33F37ED06415}"/>
              </c:ext>
            </c:extLst>
          </c:dPt>
          <c:dPt>
            <c:idx val="13"/>
            <c:bubble3D val="0"/>
            <c:spPr>
              <a:solidFill>
                <a:schemeClr val="accent2">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B-C5C2-5441-92D8-33F37ED06415}"/>
              </c:ext>
            </c:extLst>
          </c:dPt>
          <c:dPt>
            <c:idx val="14"/>
            <c:bubble3D val="0"/>
            <c:spPr>
              <a:solidFill>
                <a:schemeClr val="accent3">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D-C5C2-5441-92D8-33F37ED06415}"/>
              </c:ext>
            </c:extLst>
          </c:dPt>
          <c:dPt>
            <c:idx val="15"/>
            <c:bubble3D val="0"/>
            <c:spPr>
              <a:solidFill>
                <a:schemeClr val="accent4">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1F-C5C2-5441-92D8-33F37ED06415}"/>
              </c:ext>
            </c:extLst>
          </c:dPt>
          <c:dPt>
            <c:idx val="16"/>
            <c:bubble3D val="0"/>
            <c:spPr>
              <a:solidFill>
                <a:schemeClr val="accent5">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1-C5C2-5441-92D8-33F37ED06415}"/>
              </c:ext>
            </c:extLst>
          </c:dPt>
          <c:dPt>
            <c:idx val="17"/>
            <c:bubble3D val="0"/>
            <c:spPr>
              <a:solidFill>
                <a:schemeClr val="accent6">
                  <a:lumMod val="80000"/>
                  <a:lumOff val="2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3-C5C2-5441-92D8-33F37ED06415}"/>
              </c:ext>
            </c:extLst>
          </c:dPt>
          <c:dPt>
            <c:idx val="18"/>
            <c:bubble3D val="0"/>
            <c:spPr>
              <a:solidFill>
                <a:schemeClr val="accent1">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5-C5C2-5441-92D8-33F37ED06415}"/>
              </c:ext>
            </c:extLst>
          </c:dPt>
          <c:dPt>
            <c:idx val="19"/>
            <c:bubble3D val="0"/>
            <c:spPr>
              <a:solidFill>
                <a:schemeClr val="accent2">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7-C5C2-5441-92D8-33F37ED06415}"/>
              </c:ext>
            </c:extLst>
          </c:dPt>
          <c:dPt>
            <c:idx val="20"/>
            <c:bubble3D val="0"/>
            <c:spPr>
              <a:solidFill>
                <a:schemeClr val="accent3">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9-C5C2-5441-92D8-33F37ED06415}"/>
              </c:ext>
            </c:extLst>
          </c:dPt>
          <c:dPt>
            <c:idx val="21"/>
            <c:bubble3D val="0"/>
            <c:spPr>
              <a:solidFill>
                <a:schemeClr val="accent4">
                  <a:lumMod val="80000"/>
                </a:schemeClr>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2B-C5C2-5441-92D8-33F37ED06415}"/>
              </c:ext>
            </c:extLst>
          </c:dPt>
          <c:dLbls>
            <c:dLbl>
              <c:idx val="1"/>
              <c:layout>
                <c:manualLayout>
                  <c:x val="-8.5712197006608648E-2"/>
                  <c:y val="0.2750051136728414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5C2-5441-92D8-33F37ED06415}"/>
                </c:ext>
              </c:extLst>
            </c:dLbl>
            <c:dLbl>
              <c:idx val="19"/>
              <c:layout>
                <c:manualLayout>
                  <c:x val="-1.3193118037605985E-2"/>
                  <c:y val="8.2389961119023053E-2"/>
                </c:manualLayout>
              </c:layout>
              <c:dLblPos val="bestFi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27-C5C2-5441-92D8-33F37ED06415}"/>
                </c:ext>
              </c:extLst>
            </c:dLbl>
            <c:dLbl>
              <c:idx val="20"/>
              <c:layout>
                <c:manualLayout>
                  <c:x val="0"/>
                  <c:y val="0.1679955106324936"/>
                </c:manualLayout>
              </c:layout>
              <c:dLblPos val="bestFit"/>
              <c:showLegendKey val="0"/>
              <c:showVal val="1"/>
              <c:showCatName val="1"/>
              <c:showSerName val="0"/>
              <c:showPercent val="0"/>
              <c:showBubbleSize val="0"/>
              <c:extLst>
                <c:ext xmlns:c15="http://schemas.microsoft.com/office/drawing/2012/chart" uri="{CE6537A1-D6FC-4f65-9D91-7224C49458BB}">
                  <c15:layout>
                    <c:manualLayout>
                      <c:w val="7.531310916546452E-2"/>
                      <c:h val="0.15440199248743339"/>
                    </c:manualLayout>
                  </c15:layout>
                </c:ext>
                <c:ext xmlns:c16="http://schemas.microsoft.com/office/drawing/2014/chart" uri="{C3380CC4-5D6E-409C-BE32-E72D297353CC}">
                  <c16:uniqueId val="{00000029-C5C2-5441-92D8-33F37ED06415}"/>
                </c:ext>
              </c:extLst>
            </c:dLbl>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baseline="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dLblPos val="bestFit"/>
            <c:showLegendKey val="0"/>
            <c:showVal val="1"/>
            <c:showCatName val="1"/>
            <c:showSerName val="0"/>
            <c:showPercent val="0"/>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'New &amp; clean'!$AC$2:$AC$22</c:f>
              <c:strCache>
                <c:ptCount val="21"/>
                <c:pt idx="0">
                  <c:v>Transition piece</c:v>
                </c:pt>
                <c:pt idx="1">
                  <c:v>EPCI</c:v>
                </c:pt>
                <c:pt idx="2">
                  <c:v>Manufacturer-other</c:v>
                </c:pt>
                <c:pt idx="3">
                  <c:v>Vessels - heavy lift</c:v>
                </c:pt>
                <c:pt idx="4">
                  <c:v>Port</c:v>
                </c:pt>
                <c:pt idx="5">
                  <c:v>Foundations</c:v>
                </c:pt>
                <c:pt idx="6">
                  <c:v>Installations</c:v>
                </c:pt>
                <c:pt idx="7">
                  <c:v>Substation</c:v>
                </c:pt>
                <c:pt idx="8">
                  <c:v>Vessels - smaller</c:v>
                </c:pt>
                <c:pt idx="9">
                  <c:v>Designer</c:v>
                </c:pt>
                <c:pt idx="10">
                  <c:v>Supplier</c:v>
                </c:pt>
                <c:pt idx="11">
                  <c:v>Other</c:v>
                </c:pt>
                <c:pt idx="12">
                  <c:v>Cables</c:v>
                </c:pt>
                <c:pt idx="13">
                  <c:v>O&amp;M</c:v>
                </c:pt>
                <c:pt idx="14">
                  <c:v>Contractor</c:v>
                </c:pt>
                <c:pt idx="15">
                  <c:v>Consultancy</c:v>
                </c:pt>
                <c:pt idx="16">
                  <c:v>Met Mast</c:v>
                </c:pt>
                <c:pt idx="17">
                  <c:v>Owner</c:v>
                </c:pt>
                <c:pt idx="18">
                  <c:v>Developer</c:v>
                </c:pt>
                <c:pt idx="19">
                  <c:v>Metocean, survey and subsea</c:v>
                </c:pt>
                <c:pt idx="20">
                  <c:v>Wind turbine</c:v>
                </c:pt>
              </c:strCache>
            </c:strRef>
          </c:cat>
          <c:val>
            <c:numRef>
              <c:f>'New &amp; clean'!$AG$2:$AG$22</c:f>
              <c:numCache>
                <c:formatCode>0.0%</c:formatCode>
                <c:ptCount val="21"/>
                <c:pt idx="0">
                  <c:v>5.5096418732782371E-2</c:v>
                </c:pt>
                <c:pt idx="1">
                  <c:v>6.6115702479338841E-3</c:v>
                </c:pt>
                <c:pt idx="2">
                  <c:v>1.2672176308539946E-2</c:v>
                </c:pt>
                <c:pt idx="3">
                  <c:v>0.16528925619834711</c:v>
                </c:pt>
                <c:pt idx="4">
                  <c:v>1.9834710743801654E-2</c:v>
                </c:pt>
                <c:pt idx="5">
                  <c:v>6.3911845730027547E-2</c:v>
                </c:pt>
                <c:pt idx="6">
                  <c:v>0.17410468319559227</c:v>
                </c:pt>
                <c:pt idx="7">
                  <c:v>2.2038567493112948E-2</c:v>
                </c:pt>
                <c:pt idx="8">
                  <c:v>0.30909090909090908</c:v>
                </c:pt>
                <c:pt idx="9">
                  <c:v>2.4242424242424242E-2</c:v>
                </c:pt>
                <c:pt idx="10">
                  <c:v>4.4077134986225897E-2</c:v>
                </c:pt>
                <c:pt idx="11">
                  <c:v>1.1019283746556474E-2</c:v>
                </c:pt>
                <c:pt idx="12">
                  <c:v>1.5426997245179064E-2</c:v>
                </c:pt>
                <c:pt idx="13">
                  <c:v>1.5426997245179064E-2</c:v>
                </c:pt>
                <c:pt idx="14">
                  <c:v>1.6528925619834711E-2</c:v>
                </c:pt>
                <c:pt idx="15">
                  <c:v>2.4242424242424242E-2</c:v>
                </c:pt>
                <c:pt idx="16">
                  <c:v>1.652892561983471E-3</c:v>
                </c:pt>
                <c:pt idx="17">
                  <c:v>7.7134986225895321E-3</c:v>
                </c:pt>
                <c:pt idx="18">
                  <c:v>3.856749311294766E-3</c:v>
                </c:pt>
                <c:pt idx="19">
                  <c:v>5.5096418732782371E-3</c:v>
                </c:pt>
                <c:pt idx="20">
                  <c:v>1.652892561983471E-3</c:v>
                </c:pt>
              </c:numCache>
            </c:numRef>
          </c:val>
          <c:extLst>
            <c:ext xmlns:c16="http://schemas.microsoft.com/office/drawing/2014/chart" uri="{C3380CC4-5D6E-409C-BE32-E72D297353CC}">
              <c16:uniqueId val="{0000002C-C5C2-5441-92D8-33F37ED06415}"/>
            </c:ext>
          </c:extLst>
        </c:ser>
        <c:dLbls>
          <c:dLblPos val="bestFit"/>
          <c:showLegendKey val="0"/>
          <c:showVal val="1"/>
          <c:showCatName val="0"/>
          <c:showSerName val="0"/>
          <c:showPercent val="0"/>
          <c:showBubbleSize val="0"/>
          <c:showLeaderLines val="1"/>
        </c:dLbls>
        <c:gapWidth val="100"/>
        <c:splitType val="percent"/>
        <c:splitPos val="2"/>
        <c:secondPieSize val="75"/>
        <c:serLines>
          <c:spPr>
            <a:ln w="9525">
              <a:solidFill>
                <a:schemeClr val="dk1">
                  <a:lumMod val="50000"/>
                  <a:lumOff val="50000"/>
                </a:schemeClr>
              </a:solidFill>
              <a:round/>
            </a:ln>
            <a:effectLst/>
          </c:spPr>
        </c:serLines>
      </c:of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b="0" i="0" baseline="0" dirty="0">
                <a:effectLst/>
              </a:rPr>
              <a:t>Sustaining vs. disruptive innovation by number of projects</a:t>
            </a:r>
            <a:endParaRPr lang="en-NL" sz="1400">
              <a:effectLst/>
            </a:endParaRP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barChart>
        <c:barDir val="col"/>
        <c:grouping val="clustered"/>
        <c:varyColors val="0"/>
        <c:ser>
          <c:idx val="0"/>
          <c:order val="0"/>
          <c:tx>
            <c:strRef>
              <c:f>Projecten!$AL$1</c:f>
              <c:strCache>
                <c:ptCount val="1"/>
                <c:pt idx="0">
                  <c:v>Sustaining</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Projecten!$AK$3:$AK$5</c:f>
              <c:strCache>
                <c:ptCount val="3"/>
                <c:pt idx="0">
                  <c:v>Discovery</c:v>
                </c:pt>
                <c:pt idx="1">
                  <c:v>Development</c:v>
                </c:pt>
                <c:pt idx="2">
                  <c:v>Demo</c:v>
                </c:pt>
              </c:strCache>
            </c:strRef>
          </c:cat>
          <c:val>
            <c:numRef>
              <c:f>Projecten!$AL$3:$AL$5</c:f>
              <c:numCache>
                <c:formatCode>General</c:formatCode>
                <c:ptCount val="3"/>
                <c:pt idx="0">
                  <c:v>17</c:v>
                </c:pt>
                <c:pt idx="1">
                  <c:v>66</c:v>
                </c:pt>
                <c:pt idx="2">
                  <c:v>33</c:v>
                </c:pt>
              </c:numCache>
            </c:numRef>
          </c:val>
          <c:extLst>
            <c:ext xmlns:c16="http://schemas.microsoft.com/office/drawing/2014/chart" uri="{C3380CC4-5D6E-409C-BE32-E72D297353CC}">
              <c16:uniqueId val="{00000000-6C0B-1446-BF6B-652CB50EA310}"/>
            </c:ext>
          </c:extLst>
        </c:ser>
        <c:ser>
          <c:idx val="1"/>
          <c:order val="1"/>
          <c:tx>
            <c:strRef>
              <c:f>Projecten!$AM$1</c:f>
              <c:strCache>
                <c:ptCount val="1"/>
                <c:pt idx="0">
                  <c:v>Disruptive</c:v>
                </c:pt>
              </c:strCache>
            </c:strRef>
          </c:tx>
          <c:spPr>
            <a:solidFill>
              <a:schemeClr val="accent2">
                <a:alpha val="85000"/>
              </a:schemeClr>
            </a:solidFill>
            <a:ln w="9525" cap="flat" cmpd="sng" algn="ctr">
              <a:solidFill>
                <a:schemeClr val="lt1">
                  <a:alpha val="50000"/>
                </a:schemeClr>
              </a:solidFill>
              <a:round/>
            </a:ln>
            <a:effectLst/>
          </c:spPr>
          <c:invertIfNegative val="0"/>
          <c:dLbls>
            <c:delete val="1"/>
          </c:dLbls>
          <c:cat>
            <c:strRef>
              <c:f>Projecten!$AK$3:$AK$5</c:f>
              <c:strCache>
                <c:ptCount val="3"/>
                <c:pt idx="0">
                  <c:v>Discovery</c:v>
                </c:pt>
                <c:pt idx="1">
                  <c:v>Development</c:v>
                </c:pt>
                <c:pt idx="2">
                  <c:v>Demo</c:v>
                </c:pt>
              </c:strCache>
            </c:strRef>
          </c:cat>
          <c:val>
            <c:numRef>
              <c:f>Projecten!$AM$3:$AM$5</c:f>
              <c:numCache>
                <c:formatCode>General</c:formatCode>
                <c:ptCount val="3"/>
                <c:pt idx="0">
                  <c:v>4</c:v>
                </c:pt>
                <c:pt idx="1">
                  <c:v>19</c:v>
                </c:pt>
                <c:pt idx="2">
                  <c:v>10</c:v>
                </c:pt>
              </c:numCache>
            </c:numRef>
          </c:val>
          <c:extLst>
            <c:ext xmlns:c16="http://schemas.microsoft.com/office/drawing/2014/chart" uri="{C3380CC4-5D6E-409C-BE32-E72D297353CC}">
              <c16:uniqueId val="{00000001-6C0B-1446-BF6B-652CB50EA310}"/>
            </c:ext>
          </c:extLst>
        </c:ser>
        <c:dLbls>
          <c:dLblPos val="inEnd"/>
          <c:showLegendKey val="0"/>
          <c:showVal val="1"/>
          <c:showCatName val="0"/>
          <c:showSerName val="0"/>
          <c:showPercent val="0"/>
          <c:showBubbleSize val="0"/>
        </c:dLbls>
        <c:gapWidth val="65"/>
        <c:axId val="1304622976"/>
        <c:axId val="1304624656"/>
      </c:barChart>
      <c:catAx>
        <c:axId val="130462297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304624656"/>
        <c:crosses val="autoZero"/>
        <c:auto val="1"/>
        <c:lblAlgn val="ctr"/>
        <c:lblOffset val="100"/>
        <c:noMultiLvlLbl val="0"/>
      </c:catAx>
      <c:valAx>
        <c:axId val="130462465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Number of 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30462297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t>Sustaining vs. disruptive innovation by funding</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barChart>
        <c:barDir val="col"/>
        <c:grouping val="clustered"/>
        <c:varyColors val="0"/>
        <c:ser>
          <c:idx val="0"/>
          <c:order val="0"/>
          <c:tx>
            <c:strRef>
              <c:f>Organized!$AE$11</c:f>
              <c:strCache>
                <c:ptCount val="1"/>
                <c:pt idx="0">
                  <c:v>Disruptive</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Organized!$AB$12:$AB$14</c:f>
              <c:strCache>
                <c:ptCount val="3"/>
                <c:pt idx="0">
                  <c:v>Discovery</c:v>
                </c:pt>
                <c:pt idx="1">
                  <c:v>Development</c:v>
                </c:pt>
                <c:pt idx="2">
                  <c:v>Demo</c:v>
                </c:pt>
              </c:strCache>
            </c:strRef>
          </c:cat>
          <c:val>
            <c:numRef>
              <c:f>Organized!$AE$12:$AE$14</c:f>
              <c:numCache>
                <c:formatCode>"€"#,##0.00_);\("€"#,##0.00\)</c:formatCode>
                <c:ptCount val="3"/>
                <c:pt idx="0">
                  <c:v>564998</c:v>
                </c:pt>
                <c:pt idx="1">
                  <c:v>24225028</c:v>
                </c:pt>
                <c:pt idx="2">
                  <c:v>18772051</c:v>
                </c:pt>
              </c:numCache>
            </c:numRef>
          </c:val>
          <c:extLst>
            <c:ext xmlns:c16="http://schemas.microsoft.com/office/drawing/2014/chart" uri="{C3380CC4-5D6E-409C-BE32-E72D297353CC}">
              <c16:uniqueId val="{00000000-4D0C-C941-974B-2F2F587A61CC}"/>
            </c:ext>
          </c:extLst>
        </c:ser>
        <c:ser>
          <c:idx val="1"/>
          <c:order val="1"/>
          <c:tx>
            <c:strRef>
              <c:f>Organized!$AF$11</c:f>
              <c:strCache>
                <c:ptCount val="1"/>
                <c:pt idx="0">
                  <c:v>Sustaining</c:v>
                </c:pt>
              </c:strCache>
            </c:strRef>
          </c:tx>
          <c:spPr>
            <a:solidFill>
              <a:schemeClr val="accent2">
                <a:alpha val="85000"/>
              </a:schemeClr>
            </a:solidFill>
            <a:ln w="9525" cap="flat" cmpd="sng" algn="ctr">
              <a:solidFill>
                <a:schemeClr val="lt1">
                  <a:alpha val="50000"/>
                </a:schemeClr>
              </a:solidFill>
              <a:round/>
            </a:ln>
            <a:effectLst/>
          </c:spPr>
          <c:invertIfNegative val="0"/>
          <c:dLbls>
            <c:delete val="1"/>
          </c:dLbls>
          <c:cat>
            <c:strRef>
              <c:f>Organized!$AB$12:$AB$14</c:f>
              <c:strCache>
                <c:ptCount val="3"/>
                <c:pt idx="0">
                  <c:v>Discovery</c:v>
                </c:pt>
                <c:pt idx="1">
                  <c:v>Development</c:v>
                </c:pt>
                <c:pt idx="2">
                  <c:v>Demo</c:v>
                </c:pt>
              </c:strCache>
            </c:strRef>
          </c:cat>
          <c:val>
            <c:numRef>
              <c:f>Organized!$AF$12:$AF$14</c:f>
              <c:numCache>
                <c:formatCode>"€"#,##0.00_);\("€"#,##0.00\)</c:formatCode>
                <c:ptCount val="3"/>
                <c:pt idx="0">
                  <c:v>3039978</c:v>
                </c:pt>
                <c:pt idx="1">
                  <c:v>57264653</c:v>
                </c:pt>
                <c:pt idx="2">
                  <c:v>34057112</c:v>
                </c:pt>
              </c:numCache>
            </c:numRef>
          </c:val>
          <c:extLst>
            <c:ext xmlns:c16="http://schemas.microsoft.com/office/drawing/2014/chart" uri="{C3380CC4-5D6E-409C-BE32-E72D297353CC}">
              <c16:uniqueId val="{00000001-4D0C-C941-974B-2F2F587A61CC}"/>
            </c:ext>
          </c:extLst>
        </c:ser>
        <c:dLbls>
          <c:dLblPos val="inEnd"/>
          <c:showLegendKey val="0"/>
          <c:showVal val="1"/>
          <c:showCatName val="0"/>
          <c:showSerName val="0"/>
          <c:showPercent val="0"/>
          <c:showBubbleSize val="0"/>
        </c:dLbls>
        <c:gapWidth val="65"/>
        <c:axId val="1530918048"/>
        <c:axId val="1530919696"/>
      </c:barChart>
      <c:catAx>
        <c:axId val="1530918048"/>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530919696"/>
        <c:crosses val="autoZero"/>
        <c:auto val="1"/>
        <c:lblAlgn val="ctr"/>
        <c:lblOffset val="100"/>
        <c:noMultiLvlLbl val="0"/>
      </c:catAx>
      <c:valAx>
        <c:axId val="1530919696"/>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Amount of funding</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quot;€&quot;\ #,##0" sourceLinked="0"/>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530918048"/>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effectLst/>
              </a:rPr>
              <a:t>Sustaining and disruptive innovation across all TRLs</a:t>
            </a:r>
            <a:endParaRPr lang="en-NL" sz="1400" dirty="0">
              <a:effectLst/>
            </a:endParaRPr>
          </a:p>
        </c:rich>
      </c:tx>
      <c:overlay val="1"/>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barChart>
        <c:barDir val="col"/>
        <c:grouping val="clustered"/>
        <c:varyColors val="0"/>
        <c:ser>
          <c:idx val="0"/>
          <c:order val="0"/>
          <c:tx>
            <c:strRef>
              <c:f>Organized!$AU$1</c:f>
              <c:strCache>
                <c:ptCount val="1"/>
                <c:pt idx="0">
                  <c:v>Disruptive</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Organized!$AQ$2:$AQ$22</c:f>
              <c:strCache>
                <c:ptCount val="21"/>
                <c:pt idx="0">
                  <c:v>O&amp;M</c:v>
                </c:pt>
                <c:pt idx="1">
                  <c:v>Wind turbines</c:v>
                </c:pt>
                <c:pt idx="2">
                  <c:v>Design and planning</c:v>
                </c:pt>
                <c:pt idx="3">
                  <c:v>Installations</c:v>
                </c:pt>
                <c:pt idx="4">
                  <c:v>Technology coupling</c:v>
                </c:pt>
                <c:pt idx="5">
                  <c:v>Weather forecasting</c:v>
                </c:pt>
                <c:pt idx="6">
                  <c:v>Noise mitigation</c:v>
                </c:pt>
                <c:pt idx="7">
                  <c:v>Foundations</c:v>
                </c:pt>
                <c:pt idx="8">
                  <c:v>Transition piece</c:v>
                </c:pt>
                <c:pt idx="9">
                  <c:v>Cables</c:v>
                </c:pt>
                <c:pt idx="10">
                  <c:v>Ecology</c:v>
                </c:pt>
                <c:pt idx="11">
                  <c:v>Towers</c:v>
                </c:pt>
                <c:pt idx="12">
                  <c:v>Oil and gas end of life</c:v>
                </c:pt>
                <c:pt idx="13">
                  <c:v>Energy island</c:v>
                </c:pt>
                <c:pt idx="14">
                  <c:v>Vessels</c:v>
                </c:pt>
                <c:pt idx="15">
                  <c:v>Decommissioning</c:v>
                </c:pt>
                <c:pt idx="16">
                  <c:v>Kites &amp; airborne systems</c:v>
                </c:pt>
                <c:pt idx="17">
                  <c:v>Floating</c:v>
                </c:pt>
                <c:pt idx="18">
                  <c:v>Floating solar</c:v>
                </c:pt>
                <c:pt idx="19">
                  <c:v>Tidal turbines</c:v>
                </c:pt>
                <c:pt idx="20">
                  <c:v>Offshore geothermal</c:v>
                </c:pt>
              </c:strCache>
            </c:strRef>
          </c:cat>
          <c:val>
            <c:numRef>
              <c:f>Organized!$AU$2:$AU$22</c:f>
              <c:numCache>
                <c:formatCode>General</c:formatCode>
                <c:ptCount val="21"/>
                <c:pt idx="0">
                  <c:v>0</c:v>
                </c:pt>
                <c:pt idx="1">
                  <c:v>12</c:v>
                </c:pt>
                <c:pt idx="2">
                  <c:v>0</c:v>
                </c:pt>
                <c:pt idx="3">
                  <c:v>8</c:v>
                </c:pt>
                <c:pt idx="4">
                  <c:v>0</c:v>
                </c:pt>
                <c:pt idx="5">
                  <c:v>0</c:v>
                </c:pt>
                <c:pt idx="6">
                  <c:v>0</c:v>
                </c:pt>
                <c:pt idx="7">
                  <c:v>4</c:v>
                </c:pt>
                <c:pt idx="8">
                  <c:v>0</c:v>
                </c:pt>
                <c:pt idx="9">
                  <c:v>0</c:v>
                </c:pt>
                <c:pt idx="10">
                  <c:v>0</c:v>
                </c:pt>
                <c:pt idx="11">
                  <c:v>1</c:v>
                </c:pt>
                <c:pt idx="12">
                  <c:v>0</c:v>
                </c:pt>
                <c:pt idx="13">
                  <c:v>0</c:v>
                </c:pt>
                <c:pt idx="14">
                  <c:v>0</c:v>
                </c:pt>
                <c:pt idx="15">
                  <c:v>0</c:v>
                </c:pt>
                <c:pt idx="16">
                  <c:v>3</c:v>
                </c:pt>
                <c:pt idx="17">
                  <c:v>2</c:v>
                </c:pt>
                <c:pt idx="18">
                  <c:v>1</c:v>
                </c:pt>
                <c:pt idx="19">
                  <c:v>1</c:v>
                </c:pt>
                <c:pt idx="20">
                  <c:v>1</c:v>
                </c:pt>
              </c:numCache>
            </c:numRef>
          </c:val>
          <c:extLst>
            <c:ext xmlns:c16="http://schemas.microsoft.com/office/drawing/2014/chart" uri="{C3380CC4-5D6E-409C-BE32-E72D297353CC}">
              <c16:uniqueId val="{00000000-40BA-4141-9040-3568060DE1C2}"/>
            </c:ext>
          </c:extLst>
        </c:ser>
        <c:ser>
          <c:idx val="1"/>
          <c:order val="1"/>
          <c:tx>
            <c:strRef>
              <c:f>Organized!$AV$1</c:f>
              <c:strCache>
                <c:ptCount val="1"/>
                <c:pt idx="0">
                  <c:v>Sustaining</c:v>
                </c:pt>
              </c:strCache>
            </c:strRef>
          </c:tx>
          <c:spPr>
            <a:solidFill>
              <a:schemeClr val="accent2">
                <a:alpha val="85000"/>
              </a:schemeClr>
            </a:solidFill>
            <a:ln w="9525" cap="flat" cmpd="sng" algn="ctr">
              <a:solidFill>
                <a:schemeClr val="lt1">
                  <a:alpha val="50000"/>
                </a:schemeClr>
              </a:solidFill>
              <a:round/>
            </a:ln>
            <a:effectLst/>
          </c:spPr>
          <c:invertIfNegative val="0"/>
          <c:dLbls>
            <c:delete val="1"/>
          </c:dLbls>
          <c:cat>
            <c:strRef>
              <c:f>Organized!$AQ$2:$AQ$22</c:f>
              <c:strCache>
                <c:ptCount val="21"/>
                <c:pt idx="0">
                  <c:v>O&amp;M</c:v>
                </c:pt>
                <c:pt idx="1">
                  <c:v>Wind turbines</c:v>
                </c:pt>
                <c:pt idx="2">
                  <c:v>Design and planning</c:v>
                </c:pt>
                <c:pt idx="3">
                  <c:v>Installations</c:v>
                </c:pt>
                <c:pt idx="4">
                  <c:v>Technology coupling</c:v>
                </c:pt>
                <c:pt idx="5">
                  <c:v>Weather forecasting</c:v>
                </c:pt>
                <c:pt idx="6">
                  <c:v>Noise mitigation</c:v>
                </c:pt>
                <c:pt idx="7">
                  <c:v>Foundations</c:v>
                </c:pt>
                <c:pt idx="8">
                  <c:v>Transition piece</c:v>
                </c:pt>
                <c:pt idx="9">
                  <c:v>Cables</c:v>
                </c:pt>
                <c:pt idx="10">
                  <c:v>Ecology</c:v>
                </c:pt>
                <c:pt idx="11">
                  <c:v>Towers</c:v>
                </c:pt>
                <c:pt idx="12">
                  <c:v>Oil and gas end of life</c:v>
                </c:pt>
                <c:pt idx="13">
                  <c:v>Energy island</c:v>
                </c:pt>
                <c:pt idx="14">
                  <c:v>Vessels</c:v>
                </c:pt>
                <c:pt idx="15">
                  <c:v>Decommissioning</c:v>
                </c:pt>
                <c:pt idx="16">
                  <c:v>Kites &amp; airborne systems</c:v>
                </c:pt>
                <c:pt idx="17">
                  <c:v>Floating</c:v>
                </c:pt>
                <c:pt idx="18">
                  <c:v>Floating solar</c:v>
                </c:pt>
                <c:pt idx="19">
                  <c:v>Tidal turbines</c:v>
                </c:pt>
                <c:pt idx="20">
                  <c:v>Offshore geothermal</c:v>
                </c:pt>
              </c:strCache>
            </c:strRef>
          </c:cat>
          <c:val>
            <c:numRef>
              <c:f>Organized!$AV$2:$AV$22</c:f>
              <c:numCache>
                <c:formatCode>General</c:formatCode>
                <c:ptCount val="21"/>
                <c:pt idx="0">
                  <c:v>19</c:v>
                </c:pt>
                <c:pt idx="1">
                  <c:v>15</c:v>
                </c:pt>
                <c:pt idx="2">
                  <c:v>15</c:v>
                </c:pt>
                <c:pt idx="3">
                  <c:v>13</c:v>
                </c:pt>
                <c:pt idx="4">
                  <c:v>11</c:v>
                </c:pt>
                <c:pt idx="5">
                  <c:v>8</c:v>
                </c:pt>
                <c:pt idx="6">
                  <c:v>7</c:v>
                </c:pt>
                <c:pt idx="7">
                  <c:v>5</c:v>
                </c:pt>
                <c:pt idx="8">
                  <c:v>5</c:v>
                </c:pt>
                <c:pt idx="9">
                  <c:v>4</c:v>
                </c:pt>
                <c:pt idx="10">
                  <c:v>4</c:v>
                </c:pt>
                <c:pt idx="11">
                  <c:v>3</c:v>
                </c:pt>
                <c:pt idx="12">
                  <c:v>3</c:v>
                </c:pt>
                <c:pt idx="13">
                  <c:v>2</c:v>
                </c:pt>
                <c:pt idx="14">
                  <c:v>1</c:v>
                </c:pt>
                <c:pt idx="15">
                  <c:v>1</c:v>
                </c:pt>
                <c:pt idx="16">
                  <c:v>0</c:v>
                </c:pt>
                <c:pt idx="17">
                  <c:v>0</c:v>
                </c:pt>
                <c:pt idx="18">
                  <c:v>0</c:v>
                </c:pt>
                <c:pt idx="19">
                  <c:v>0</c:v>
                </c:pt>
                <c:pt idx="20">
                  <c:v>0</c:v>
                </c:pt>
              </c:numCache>
            </c:numRef>
          </c:val>
          <c:extLst>
            <c:ext xmlns:c16="http://schemas.microsoft.com/office/drawing/2014/chart" uri="{C3380CC4-5D6E-409C-BE32-E72D297353CC}">
              <c16:uniqueId val="{00000001-40BA-4141-9040-3568060DE1C2}"/>
            </c:ext>
          </c:extLst>
        </c:ser>
        <c:dLbls>
          <c:dLblPos val="inEnd"/>
          <c:showLegendKey val="0"/>
          <c:showVal val="1"/>
          <c:showCatName val="0"/>
          <c:showSerName val="0"/>
          <c:showPercent val="0"/>
          <c:showBubbleSize val="0"/>
        </c:dLbls>
        <c:gapWidth val="65"/>
        <c:axId val="1984898816"/>
        <c:axId val="1987006528"/>
      </c:barChart>
      <c:catAx>
        <c:axId val="198489881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987006528"/>
        <c:crosses val="autoZero"/>
        <c:auto val="1"/>
        <c:lblAlgn val="ctr"/>
        <c:lblOffset val="100"/>
        <c:noMultiLvlLbl val="0"/>
      </c:catAx>
      <c:valAx>
        <c:axId val="198700652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Number</a:t>
                </a:r>
                <a:r>
                  <a:rPr lang="en-US" baseline="0" dirty="0"/>
                  <a:t> of projects</a:t>
                </a:r>
                <a:endParaRPr lang="en-US" dirty="0"/>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984898816"/>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b="0" i="0" baseline="0" dirty="0">
                <a:effectLst/>
              </a:rPr>
              <a:t>Disruptive innovation by TRL</a:t>
            </a:r>
            <a:endParaRPr lang="en-NL" sz="1400" dirty="0">
              <a:effectLst/>
            </a:endParaRPr>
          </a:p>
        </c:rich>
      </c:tx>
      <c:layout>
        <c:manualLayout>
          <c:xMode val="edge"/>
          <c:yMode val="edge"/>
          <c:x val="0.33463587744075113"/>
          <c:y val="1.8512167325004315E-2"/>
        </c:manualLayout>
      </c:layout>
      <c:overlay val="1"/>
      <c:spPr>
        <a:noFill/>
        <a:ln>
          <a:noFill/>
        </a:ln>
        <a:effectLst/>
      </c:spPr>
      <c:txPr>
        <a:bodyPr rot="0" spcFirstLastPara="1" vertOverflow="ellipsis" vert="horz" wrap="square" anchor="ctr" anchorCtr="1"/>
        <a:lstStyle/>
        <a:p>
          <a:pPr>
            <a:defRPr sz="12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barChart>
        <c:barDir val="col"/>
        <c:grouping val="stacked"/>
        <c:varyColors val="0"/>
        <c:ser>
          <c:idx val="0"/>
          <c:order val="0"/>
          <c:tx>
            <c:strRef>
              <c:f>Organized!$BL$1</c:f>
              <c:strCache>
                <c:ptCount val="1"/>
                <c:pt idx="0">
                  <c:v>Discovery</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Organized!$BK$2:$BK$10</c:f>
              <c:strCache>
                <c:ptCount val="9"/>
                <c:pt idx="0">
                  <c:v>Wind turbines</c:v>
                </c:pt>
                <c:pt idx="1">
                  <c:v>Installations</c:v>
                </c:pt>
                <c:pt idx="2">
                  <c:v>Foundations</c:v>
                </c:pt>
                <c:pt idx="3">
                  <c:v>Kites &amp; airborne systems</c:v>
                </c:pt>
                <c:pt idx="4">
                  <c:v>Floating</c:v>
                </c:pt>
                <c:pt idx="5">
                  <c:v>Towers</c:v>
                </c:pt>
                <c:pt idx="6">
                  <c:v>Floating solar</c:v>
                </c:pt>
                <c:pt idx="7">
                  <c:v>Tidal turbines</c:v>
                </c:pt>
                <c:pt idx="8">
                  <c:v>Offshore geothermal</c:v>
                </c:pt>
              </c:strCache>
            </c:strRef>
          </c:cat>
          <c:val>
            <c:numRef>
              <c:f>Organized!$BL$2:$BL$10</c:f>
              <c:numCache>
                <c:formatCode>General</c:formatCode>
                <c:ptCount val="9"/>
                <c:pt idx="0">
                  <c:v>1</c:v>
                </c:pt>
                <c:pt idx="1">
                  <c:v>1</c:v>
                </c:pt>
                <c:pt idx="2">
                  <c:v>0</c:v>
                </c:pt>
                <c:pt idx="3">
                  <c:v>1</c:v>
                </c:pt>
                <c:pt idx="4">
                  <c:v>1</c:v>
                </c:pt>
                <c:pt idx="5">
                  <c:v>0</c:v>
                </c:pt>
                <c:pt idx="6">
                  <c:v>0</c:v>
                </c:pt>
                <c:pt idx="7">
                  <c:v>0</c:v>
                </c:pt>
                <c:pt idx="8">
                  <c:v>0</c:v>
                </c:pt>
              </c:numCache>
            </c:numRef>
          </c:val>
          <c:extLst>
            <c:ext xmlns:c16="http://schemas.microsoft.com/office/drawing/2014/chart" uri="{C3380CC4-5D6E-409C-BE32-E72D297353CC}">
              <c16:uniqueId val="{00000000-6D45-C84D-AFF1-FD2C2ED08E90}"/>
            </c:ext>
          </c:extLst>
        </c:ser>
        <c:ser>
          <c:idx val="1"/>
          <c:order val="1"/>
          <c:tx>
            <c:strRef>
              <c:f>Organized!$BM$1</c:f>
              <c:strCache>
                <c:ptCount val="1"/>
                <c:pt idx="0">
                  <c:v>Development</c:v>
                </c:pt>
              </c:strCache>
            </c:strRef>
          </c:tx>
          <c:spPr>
            <a:solidFill>
              <a:schemeClr val="accent2">
                <a:alpha val="85000"/>
              </a:schemeClr>
            </a:solidFill>
            <a:ln w="9525" cap="flat" cmpd="sng" algn="ctr">
              <a:solidFill>
                <a:schemeClr val="lt1">
                  <a:alpha val="50000"/>
                </a:schemeClr>
              </a:solidFill>
              <a:round/>
            </a:ln>
            <a:effectLst/>
          </c:spPr>
          <c:invertIfNegative val="0"/>
          <c:dLbls>
            <c:delete val="1"/>
          </c:dLbls>
          <c:cat>
            <c:strRef>
              <c:f>Organized!$BK$2:$BK$10</c:f>
              <c:strCache>
                <c:ptCount val="9"/>
                <c:pt idx="0">
                  <c:v>Wind turbines</c:v>
                </c:pt>
                <c:pt idx="1">
                  <c:v>Installations</c:v>
                </c:pt>
                <c:pt idx="2">
                  <c:v>Foundations</c:v>
                </c:pt>
                <c:pt idx="3">
                  <c:v>Kites &amp; airborne systems</c:v>
                </c:pt>
                <c:pt idx="4">
                  <c:v>Floating</c:v>
                </c:pt>
                <c:pt idx="5">
                  <c:v>Towers</c:v>
                </c:pt>
                <c:pt idx="6">
                  <c:v>Floating solar</c:v>
                </c:pt>
                <c:pt idx="7">
                  <c:v>Tidal turbines</c:v>
                </c:pt>
                <c:pt idx="8">
                  <c:v>Offshore geothermal</c:v>
                </c:pt>
              </c:strCache>
            </c:strRef>
          </c:cat>
          <c:val>
            <c:numRef>
              <c:f>Organized!$BM$2:$BM$10</c:f>
              <c:numCache>
                <c:formatCode>General</c:formatCode>
                <c:ptCount val="9"/>
                <c:pt idx="0">
                  <c:v>8</c:v>
                </c:pt>
                <c:pt idx="1">
                  <c:v>5</c:v>
                </c:pt>
                <c:pt idx="2">
                  <c:v>2</c:v>
                </c:pt>
                <c:pt idx="3">
                  <c:v>2</c:v>
                </c:pt>
                <c:pt idx="4">
                  <c:v>1</c:v>
                </c:pt>
                <c:pt idx="5">
                  <c:v>0</c:v>
                </c:pt>
                <c:pt idx="6">
                  <c:v>0</c:v>
                </c:pt>
                <c:pt idx="7">
                  <c:v>0</c:v>
                </c:pt>
                <c:pt idx="8">
                  <c:v>1</c:v>
                </c:pt>
              </c:numCache>
            </c:numRef>
          </c:val>
          <c:extLst>
            <c:ext xmlns:c16="http://schemas.microsoft.com/office/drawing/2014/chart" uri="{C3380CC4-5D6E-409C-BE32-E72D297353CC}">
              <c16:uniqueId val="{00000001-6D45-C84D-AFF1-FD2C2ED08E90}"/>
            </c:ext>
          </c:extLst>
        </c:ser>
        <c:ser>
          <c:idx val="2"/>
          <c:order val="2"/>
          <c:tx>
            <c:strRef>
              <c:f>Organized!$BN$1</c:f>
              <c:strCache>
                <c:ptCount val="1"/>
                <c:pt idx="0">
                  <c:v>Demo</c:v>
                </c:pt>
              </c:strCache>
            </c:strRef>
          </c:tx>
          <c:spPr>
            <a:solidFill>
              <a:schemeClr val="accent3">
                <a:alpha val="85000"/>
              </a:schemeClr>
            </a:solidFill>
            <a:ln w="9525" cap="flat" cmpd="sng" algn="ctr">
              <a:solidFill>
                <a:schemeClr val="lt1">
                  <a:alpha val="50000"/>
                </a:schemeClr>
              </a:solidFill>
              <a:round/>
            </a:ln>
            <a:effectLst/>
          </c:spPr>
          <c:invertIfNegative val="0"/>
          <c:dLbls>
            <c:delete val="1"/>
          </c:dLbls>
          <c:cat>
            <c:strRef>
              <c:f>Organized!$BK$2:$BK$10</c:f>
              <c:strCache>
                <c:ptCount val="9"/>
                <c:pt idx="0">
                  <c:v>Wind turbines</c:v>
                </c:pt>
                <c:pt idx="1">
                  <c:v>Installations</c:v>
                </c:pt>
                <c:pt idx="2">
                  <c:v>Foundations</c:v>
                </c:pt>
                <c:pt idx="3">
                  <c:v>Kites &amp; airborne systems</c:v>
                </c:pt>
                <c:pt idx="4">
                  <c:v>Floating</c:v>
                </c:pt>
                <c:pt idx="5">
                  <c:v>Towers</c:v>
                </c:pt>
                <c:pt idx="6">
                  <c:v>Floating solar</c:v>
                </c:pt>
                <c:pt idx="7">
                  <c:v>Tidal turbines</c:v>
                </c:pt>
                <c:pt idx="8">
                  <c:v>Offshore geothermal</c:v>
                </c:pt>
              </c:strCache>
            </c:strRef>
          </c:cat>
          <c:val>
            <c:numRef>
              <c:f>Organized!$BN$2:$BN$10</c:f>
              <c:numCache>
                <c:formatCode>General</c:formatCode>
                <c:ptCount val="9"/>
                <c:pt idx="0">
                  <c:v>3</c:v>
                </c:pt>
                <c:pt idx="1">
                  <c:v>2</c:v>
                </c:pt>
                <c:pt idx="2">
                  <c:v>2</c:v>
                </c:pt>
                <c:pt idx="3">
                  <c:v>0</c:v>
                </c:pt>
                <c:pt idx="4">
                  <c:v>0</c:v>
                </c:pt>
                <c:pt idx="5">
                  <c:v>1</c:v>
                </c:pt>
                <c:pt idx="6">
                  <c:v>1</c:v>
                </c:pt>
                <c:pt idx="7">
                  <c:v>1</c:v>
                </c:pt>
                <c:pt idx="8">
                  <c:v>0</c:v>
                </c:pt>
              </c:numCache>
            </c:numRef>
          </c:val>
          <c:extLst>
            <c:ext xmlns:c16="http://schemas.microsoft.com/office/drawing/2014/chart" uri="{C3380CC4-5D6E-409C-BE32-E72D297353CC}">
              <c16:uniqueId val="{00000002-6D45-C84D-AFF1-FD2C2ED08E90}"/>
            </c:ext>
          </c:extLst>
        </c:ser>
        <c:dLbls>
          <c:dLblPos val="ctr"/>
          <c:showLegendKey val="0"/>
          <c:showVal val="1"/>
          <c:showCatName val="0"/>
          <c:showSerName val="0"/>
          <c:showPercent val="0"/>
          <c:showBubbleSize val="0"/>
        </c:dLbls>
        <c:gapWidth val="150"/>
        <c:overlap val="100"/>
        <c:axId val="695575743"/>
        <c:axId val="586827423"/>
      </c:barChart>
      <c:catAx>
        <c:axId val="695575743"/>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586827423"/>
        <c:crosses val="autoZero"/>
        <c:auto val="1"/>
        <c:lblAlgn val="ctr"/>
        <c:lblOffset val="100"/>
        <c:noMultiLvlLbl val="0"/>
      </c:catAx>
      <c:valAx>
        <c:axId val="586827423"/>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Number of projects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General"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695575743"/>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t>Share of offshore wind market capture on European offshore windfarms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areaChart>
        <c:grouping val="stacked"/>
        <c:varyColors val="0"/>
        <c:ser>
          <c:idx val="0"/>
          <c:order val="0"/>
          <c:tx>
            <c:strRef>
              <c:f>'OW Contribution Backcasting'!$M$27</c:f>
              <c:strCache>
                <c:ptCount val="1"/>
                <c:pt idx="0">
                  <c:v>United Kingdom</c:v>
                </c:pt>
              </c:strCache>
            </c:strRef>
          </c:tx>
          <c:spPr>
            <a:solidFill>
              <a:schemeClr val="accent1"/>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Backcasting'!$M$28:$M$46</c:f>
              <c:numCache>
                <c:formatCode>0.0%</c:formatCode>
                <c:ptCount val="19"/>
                <c:pt idx="0">
                  <c:v>0.37494619027120102</c:v>
                </c:pt>
                <c:pt idx="1">
                  <c:v>0.37402541149292523</c:v>
                </c:pt>
                <c:pt idx="2">
                  <c:v>0.37917661097852029</c:v>
                </c:pt>
                <c:pt idx="3">
                  <c:v>0.38360655737704918</c:v>
                </c:pt>
                <c:pt idx="4">
                  <c:v>0.38993875765529307</c:v>
                </c:pt>
                <c:pt idx="5">
                  <c:v>0.38455341858825898</c:v>
                </c:pt>
                <c:pt idx="6">
                  <c:v>0.39975495656048116</c:v>
                </c:pt>
                <c:pt idx="7">
                  <c:v>0.39950576606260296</c:v>
                </c:pt>
                <c:pt idx="8">
                  <c:v>0.40643439168305706</c:v>
                </c:pt>
                <c:pt idx="9">
                  <c:v>0.41092394078611538</c:v>
                </c:pt>
                <c:pt idx="10">
                  <c:v>0.39662897375720074</c:v>
                </c:pt>
                <c:pt idx="11">
                  <c:v>0.41358024691358025</c:v>
                </c:pt>
                <c:pt idx="12">
                  <c:v>0.3803434417245159</c:v>
                </c:pt>
                <c:pt idx="13">
                  <c:v>0.42575342465753424</c:v>
                </c:pt>
                <c:pt idx="14">
                  <c:v>0.34945848375451266</c:v>
                </c:pt>
                <c:pt idx="15">
                  <c:v>0.3514376996805112</c:v>
                </c:pt>
                <c:pt idx="16">
                  <c:v>0.29562982005141386</c:v>
                </c:pt>
                <c:pt idx="17">
                  <c:v>0.25449101796407186</c:v>
                </c:pt>
                <c:pt idx="18">
                  <c:v>6.3157894736842107E-2</c:v>
                </c:pt>
              </c:numCache>
            </c:numRef>
          </c:val>
          <c:extLst>
            <c:ext xmlns:c16="http://schemas.microsoft.com/office/drawing/2014/chart" uri="{C3380CC4-5D6E-409C-BE32-E72D297353CC}">
              <c16:uniqueId val="{00000000-CCB3-C144-AC65-514BF0ECC99C}"/>
            </c:ext>
          </c:extLst>
        </c:ser>
        <c:ser>
          <c:idx val="1"/>
          <c:order val="1"/>
          <c:tx>
            <c:strRef>
              <c:f>'OW Contribution Backcasting'!$N$27</c:f>
              <c:strCache>
                <c:ptCount val="1"/>
                <c:pt idx="0">
                  <c:v>Denmark</c:v>
                </c:pt>
              </c:strCache>
            </c:strRef>
          </c:tx>
          <c:spPr>
            <a:solidFill>
              <a:schemeClr val="bg2">
                <a:lumMod val="90000"/>
              </a:schemeClr>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Backcasting'!$N$28:$N$46</c:f>
              <c:numCache>
                <c:formatCode>0.0%</c:formatCode>
                <c:ptCount val="19"/>
                <c:pt idx="0">
                  <c:v>0.16738412971731956</c:v>
                </c:pt>
                <c:pt idx="1">
                  <c:v>0.16806237366445279</c:v>
                </c:pt>
                <c:pt idx="2">
                  <c:v>0.17042064439140811</c:v>
                </c:pt>
                <c:pt idx="3">
                  <c:v>0.17481007596961215</c:v>
                </c:pt>
                <c:pt idx="4">
                  <c:v>0.18057742782152231</c:v>
                </c:pt>
                <c:pt idx="5">
                  <c:v>0.19132010875037761</c:v>
                </c:pt>
                <c:pt idx="6">
                  <c:v>0.19670305190465581</c:v>
                </c:pt>
                <c:pt idx="7">
                  <c:v>0.200164744645799</c:v>
                </c:pt>
                <c:pt idx="8">
                  <c:v>0.20384939589772408</c:v>
                </c:pt>
                <c:pt idx="9">
                  <c:v>0.22103113833588567</c:v>
                </c:pt>
                <c:pt idx="10">
                  <c:v>0.23362491999146576</c:v>
                </c:pt>
                <c:pt idx="11">
                  <c:v>0.25077160493827161</c:v>
                </c:pt>
                <c:pt idx="12">
                  <c:v>0.28388746803069054</c:v>
                </c:pt>
                <c:pt idx="13">
                  <c:v>0.30082191780821915</c:v>
                </c:pt>
                <c:pt idx="14">
                  <c:v>0.348014440433213</c:v>
                </c:pt>
                <c:pt idx="15">
                  <c:v>0.39829605963791265</c:v>
                </c:pt>
                <c:pt idx="16">
                  <c:v>0.4473007712082262</c:v>
                </c:pt>
                <c:pt idx="17">
                  <c:v>0.47754491017964074</c:v>
                </c:pt>
                <c:pt idx="18">
                  <c:v>0.66315789473684206</c:v>
                </c:pt>
              </c:numCache>
            </c:numRef>
          </c:val>
          <c:extLst>
            <c:ext xmlns:c16="http://schemas.microsoft.com/office/drawing/2014/chart" uri="{C3380CC4-5D6E-409C-BE32-E72D297353CC}">
              <c16:uniqueId val="{00000001-CCB3-C144-AC65-514BF0ECC99C}"/>
            </c:ext>
          </c:extLst>
        </c:ser>
        <c:ser>
          <c:idx val="2"/>
          <c:order val="2"/>
          <c:tx>
            <c:strRef>
              <c:f>'OW Contribution Backcasting'!$O$27</c:f>
              <c:strCache>
                <c:ptCount val="1"/>
                <c:pt idx="0">
                  <c:v>Netherlands</c:v>
                </c:pt>
              </c:strCache>
            </c:strRef>
          </c:tx>
          <c:spPr>
            <a:solidFill>
              <a:srgbClr val="FF9300"/>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Backcasting'!$O$28:$O$46</c:f>
              <c:numCache>
                <c:formatCode>0.0%</c:formatCode>
                <c:ptCount val="19"/>
                <c:pt idx="0">
                  <c:v>0.15698091548285265</c:v>
                </c:pt>
                <c:pt idx="1">
                  <c:v>0.15615073635576091</c:v>
                </c:pt>
                <c:pt idx="2">
                  <c:v>0.15505668257756564</c:v>
                </c:pt>
                <c:pt idx="3">
                  <c:v>0.14802079168332666</c:v>
                </c:pt>
                <c:pt idx="4">
                  <c:v>0.14671916010498687</c:v>
                </c:pt>
                <c:pt idx="5">
                  <c:v>0.14560467223844528</c:v>
                </c:pt>
                <c:pt idx="6">
                  <c:v>0.13677879260414347</c:v>
                </c:pt>
                <c:pt idx="7">
                  <c:v>0.13309013885620147</c:v>
                </c:pt>
                <c:pt idx="8">
                  <c:v>0.13346445630795167</c:v>
                </c:pt>
                <c:pt idx="9">
                  <c:v>0.1303386081334014</c:v>
                </c:pt>
                <c:pt idx="10">
                  <c:v>0.13014721570300833</c:v>
                </c:pt>
                <c:pt idx="11">
                  <c:v>0.1345164609053498</c:v>
                </c:pt>
                <c:pt idx="12">
                  <c:v>0.13591523565948119</c:v>
                </c:pt>
                <c:pt idx="13">
                  <c:v>0.12273972602739726</c:v>
                </c:pt>
                <c:pt idx="14">
                  <c:v>0.13140794223826716</c:v>
                </c:pt>
                <c:pt idx="15">
                  <c:v>9.3716719914802987E-2</c:v>
                </c:pt>
                <c:pt idx="16">
                  <c:v>9.2544987146529561E-2</c:v>
                </c:pt>
                <c:pt idx="17">
                  <c:v>9.4311377245508976E-2</c:v>
                </c:pt>
                <c:pt idx="18">
                  <c:v>7.6315789473684212E-2</c:v>
                </c:pt>
              </c:numCache>
            </c:numRef>
          </c:val>
          <c:extLst>
            <c:ext xmlns:c16="http://schemas.microsoft.com/office/drawing/2014/chart" uri="{C3380CC4-5D6E-409C-BE32-E72D297353CC}">
              <c16:uniqueId val="{00000002-CCB3-C144-AC65-514BF0ECC99C}"/>
            </c:ext>
          </c:extLst>
        </c:ser>
        <c:ser>
          <c:idx val="3"/>
          <c:order val="3"/>
          <c:tx>
            <c:strRef>
              <c:f>'OW Contribution Backcasting'!$P$27</c:f>
              <c:strCache>
                <c:ptCount val="1"/>
                <c:pt idx="0">
                  <c:v>Germany</c:v>
                </c:pt>
              </c:strCache>
            </c:strRef>
          </c:tx>
          <c:spPr>
            <a:solidFill>
              <a:srgbClr val="FF0000"/>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Backcasting'!$P$28:$P$46</c:f>
              <c:numCache>
                <c:formatCode>0.0%</c:formatCode>
                <c:ptCount val="19"/>
                <c:pt idx="0">
                  <c:v>0.11027407088534941</c:v>
                </c:pt>
                <c:pt idx="1">
                  <c:v>0.11088651458273173</c:v>
                </c:pt>
                <c:pt idx="2">
                  <c:v>0.1117989260143198</c:v>
                </c:pt>
                <c:pt idx="3">
                  <c:v>0.11227508996401439</c:v>
                </c:pt>
                <c:pt idx="4">
                  <c:v>0.10971128608923884</c:v>
                </c:pt>
                <c:pt idx="5">
                  <c:v>0.1111670526633773</c:v>
                </c:pt>
                <c:pt idx="6">
                  <c:v>0.10280686121630653</c:v>
                </c:pt>
                <c:pt idx="7">
                  <c:v>0.10402447634737585</c:v>
                </c:pt>
                <c:pt idx="8">
                  <c:v>9.7077830851362748E-2</c:v>
                </c:pt>
                <c:pt idx="9">
                  <c:v>7.6229368725540245E-2</c:v>
                </c:pt>
                <c:pt idx="10">
                  <c:v>7.8515041604437813E-2</c:v>
                </c:pt>
                <c:pt idx="11">
                  <c:v>6.0699588477366256E-2</c:v>
                </c:pt>
                <c:pt idx="12">
                  <c:v>7.4899525027402269E-2</c:v>
                </c:pt>
                <c:pt idx="13">
                  <c:v>4.547945205479452E-2</c:v>
                </c:pt>
                <c:pt idx="14">
                  <c:v>5.3429602888086646E-2</c:v>
                </c:pt>
                <c:pt idx="15">
                  <c:v>4.7923322683706068E-2</c:v>
                </c:pt>
                <c:pt idx="16">
                  <c:v>5.3984575835475578E-2</c:v>
                </c:pt>
                <c:pt idx="17">
                  <c:v>5.239520958083832E-2</c:v>
                </c:pt>
                <c:pt idx="18">
                  <c:v>4.4736842105263158E-2</c:v>
                </c:pt>
              </c:numCache>
            </c:numRef>
          </c:val>
          <c:extLst>
            <c:ext xmlns:c16="http://schemas.microsoft.com/office/drawing/2014/chart" uri="{C3380CC4-5D6E-409C-BE32-E72D297353CC}">
              <c16:uniqueId val="{00000003-CCB3-C144-AC65-514BF0ECC99C}"/>
            </c:ext>
          </c:extLst>
        </c:ser>
        <c:ser>
          <c:idx val="4"/>
          <c:order val="4"/>
          <c:tx>
            <c:strRef>
              <c:f>'OW Contribution Backcasting'!$Q$27</c:f>
              <c:strCache>
                <c:ptCount val="1"/>
                <c:pt idx="0">
                  <c:v>Belgium</c:v>
                </c:pt>
              </c:strCache>
            </c:strRef>
          </c:tx>
          <c:spPr>
            <a:solidFill>
              <a:srgbClr val="7030A0"/>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Backcasting'!$Q$28:$Q$46</c:f>
              <c:numCache>
                <c:formatCode>0.0%</c:formatCode>
                <c:ptCount val="19"/>
                <c:pt idx="0">
                  <c:v>5.3737982493901562E-2</c:v>
                </c:pt>
                <c:pt idx="1">
                  <c:v>5.3927230724805084E-2</c:v>
                </c:pt>
                <c:pt idx="2">
                  <c:v>5.0119331742243436E-2</c:v>
                </c:pt>
                <c:pt idx="3">
                  <c:v>5.0539784086365454E-2</c:v>
                </c:pt>
                <c:pt idx="4">
                  <c:v>4.7944006999125106E-2</c:v>
                </c:pt>
                <c:pt idx="5">
                  <c:v>4.6420300070486357E-2</c:v>
                </c:pt>
                <c:pt idx="6">
                  <c:v>4.6001336600579194E-2</c:v>
                </c:pt>
                <c:pt idx="7">
                  <c:v>4.577547658272535E-2</c:v>
                </c:pt>
                <c:pt idx="8">
                  <c:v>4.0460803596515875E-2</c:v>
                </c:pt>
                <c:pt idx="9">
                  <c:v>4.3389484430832057E-2</c:v>
                </c:pt>
                <c:pt idx="10">
                  <c:v>4.2031149989332196E-2</c:v>
                </c:pt>
                <c:pt idx="11">
                  <c:v>3.1635802469135804E-2</c:v>
                </c:pt>
                <c:pt idx="12">
                  <c:v>3.288271830471319E-2</c:v>
                </c:pt>
                <c:pt idx="13">
                  <c:v>1.4246575342465753E-2</c:v>
                </c:pt>
                <c:pt idx="14">
                  <c:v>1.8050541516245487E-2</c:v>
                </c:pt>
                <c:pt idx="15">
                  <c:v>2.3429179978700747E-2</c:v>
                </c:pt>
                <c:pt idx="16">
                  <c:v>2.570694087403599E-2</c:v>
                </c:pt>
                <c:pt idx="17">
                  <c:v>2.5449101796407185E-2</c:v>
                </c:pt>
                <c:pt idx="18">
                  <c:v>4.4736842105263158E-2</c:v>
                </c:pt>
              </c:numCache>
            </c:numRef>
          </c:val>
          <c:extLst>
            <c:ext xmlns:c16="http://schemas.microsoft.com/office/drawing/2014/chart" uri="{C3380CC4-5D6E-409C-BE32-E72D297353CC}">
              <c16:uniqueId val="{00000004-CCB3-C144-AC65-514BF0ECC99C}"/>
            </c:ext>
          </c:extLst>
        </c:ser>
        <c:ser>
          <c:idx val="5"/>
          <c:order val="5"/>
          <c:tx>
            <c:strRef>
              <c:f>'OW Contribution Backcasting'!$R$27</c:f>
              <c:strCache>
                <c:ptCount val="1"/>
                <c:pt idx="0">
                  <c:v>Norway</c:v>
                </c:pt>
              </c:strCache>
            </c:strRef>
          </c:tx>
          <c:spPr>
            <a:solidFill>
              <a:srgbClr val="FFFF00"/>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Backcasting'!$R$28:$R$46</c:f>
              <c:numCache>
                <c:formatCode>0.0%</c:formatCode>
                <c:ptCount val="19"/>
                <c:pt idx="0">
                  <c:v>3.9173482565647871E-2</c:v>
                </c:pt>
                <c:pt idx="1">
                  <c:v>3.9272307248050822E-2</c:v>
                </c:pt>
                <c:pt idx="2">
                  <c:v>3.8857398568019091E-2</c:v>
                </c:pt>
                <c:pt idx="3">
                  <c:v>3.9264294282287088E-2</c:v>
                </c:pt>
                <c:pt idx="4">
                  <c:v>3.762029746281715E-2</c:v>
                </c:pt>
                <c:pt idx="5">
                  <c:v>3.6954989427046621E-2</c:v>
                </c:pt>
                <c:pt idx="6">
                  <c:v>3.6645132546224105E-2</c:v>
                </c:pt>
                <c:pt idx="7">
                  <c:v>3.730289479877618E-2</c:v>
                </c:pt>
                <c:pt idx="8">
                  <c:v>3.7791514470356842E-2</c:v>
                </c:pt>
                <c:pt idx="9">
                  <c:v>3.6413135953717882E-2</c:v>
                </c:pt>
                <c:pt idx="10">
                  <c:v>3.8404096436953278E-2</c:v>
                </c:pt>
                <c:pt idx="11">
                  <c:v>3.4722222222222224E-2</c:v>
                </c:pt>
                <c:pt idx="12">
                  <c:v>2.7036901717208621E-2</c:v>
                </c:pt>
                <c:pt idx="13">
                  <c:v>2.4657534246575342E-2</c:v>
                </c:pt>
                <c:pt idx="14">
                  <c:v>2.96028880866426E-2</c:v>
                </c:pt>
                <c:pt idx="15">
                  <c:v>2.6624068157614485E-2</c:v>
                </c:pt>
                <c:pt idx="16">
                  <c:v>2.9562982005141389E-2</c:v>
                </c:pt>
                <c:pt idx="17">
                  <c:v>3.2934131736526949E-2</c:v>
                </c:pt>
                <c:pt idx="18">
                  <c:v>0.05</c:v>
                </c:pt>
              </c:numCache>
            </c:numRef>
          </c:val>
          <c:extLst>
            <c:ext xmlns:c16="http://schemas.microsoft.com/office/drawing/2014/chart" uri="{C3380CC4-5D6E-409C-BE32-E72D297353CC}">
              <c16:uniqueId val="{00000005-CCB3-C144-AC65-514BF0ECC99C}"/>
            </c:ext>
          </c:extLst>
        </c:ser>
        <c:ser>
          <c:idx val="6"/>
          <c:order val="6"/>
          <c:tx>
            <c:strRef>
              <c:f>'OW Contribution Backcasting'!$S$27</c:f>
              <c:strCache>
                <c:ptCount val="1"/>
                <c:pt idx="0">
                  <c:v>Sweden</c:v>
                </c:pt>
              </c:strCache>
            </c:strRef>
          </c:tx>
          <c:spPr>
            <a:solidFill>
              <a:srgbClr val="00B050"/>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Backcasting'!$S$28:$S$46</c:f>
              <c:numCache>
                <c:formatCode>0.0%</c:formatCode>
                <c:ptCount val="19"/>
                <c:pt idx="0">
                  <c:v>2.5613430908308223E-2</c:v>
                </c:pt>
                <c:pt idx="1">
                  <c:v>2.5772451631533352E-2</c:v>
                </c:pt>
                <c:pt idx="2">
                  <c:v>2.6402147971360382E-2</c:v>
                </c:pt>
                <c:pt idx="3">
                  <c:v>2.6869252299080368E-2</c:v>
                </c:pt>
                <c:pt idx="4">
                  <c:v>2.6334208223972002E-2</c:v>
                </c:pt>
                <c:pt idx="5">
                  <c:v>2.4972308931628235E-2</c:v>
                </c:pt>
                <c:pt idx="6">
                  <c:v>2.5284027623078638E-2</c:v>
                </c:pt>
                <c:pt idx="7">
                  <c:v>2.5535420098846788E-2</c:v>
                </c:pt>
                <c:pt idx="8">
                  <c:v>2.4726046642315258E-2</c:v>
                </c:pt>
                <c:pt idx="9">
                  <c:v>2.5182916453973116E-2</c:v>
                </c:pt>
                <c:pt idx="10">
                  <c:v>2.4535950501386815E-2</c:v>
                </c:pt>
                <c:pt idx="11">
                  <c:v>2.3662551440329218E-2</c:v>
                </c:pt>
                <c:pt idx="12">
                  <c:v>1.8998903909389842E-2</c:v>
                </c:pt>
                <c:pt idx="13">
                  <c:v>2.3561643835616437E-2</c:v>
                </c:pt>
                <c:pt idx="14">
                  <c:v>3.1046931407942239E-2</c:v>
                </c:pt>
                <c:pt idx="15">
                  <c:v>1.4909478168264111E-2</c:v>
                </c:pt>
                <c:pt idx="16">
                  <c:v>1.6709511568123392E-2</c:v>
                </c:pt>
                <c:pt idx="17">
                  <c:v>1.7964071856287425E-2</c:v>
                </c:pt>
                <c:pt idx="18">
                  <c:v>3.1578947368421054E-2</c:v>
                </c:pt>
              </c:numCache>
            </c:numRef>
          </c:val>
          <c:extLst>
            <c:ext xmlns:c16="http://schemas.microsoft.com/office/drawing/2014/chart" uri="{C3380CC4-5D6E-409C-BE32-E72D297353CC}">
              <c16:uniqueId val="{00000006-CCB3-C144-AC65-514BF0ECC99C}"/>
            </c:ext>
          </c:extLst>
        </c:ser>
        <c:ser>
          <c:idx val="7"/>
          <c:order val="7"/>
          <c:tx>
            <c:strRef>
              <c:f>'OW Contribution Backcasting'!$T$27</c:f>
              <c:strCache>
                <c:ptCount val="1"/>
                <c:pt idx="0">
                  <c:v>Other</c:v>
                </c:pt>
              </c:strCache>
            </c:strRef>
          </c:tx>
          <c:spPr>
            <a:solidFill>
              <a:schemeClr val="accent2">
                <a:lumMod val="60000"/>
              </a:schemeClr>
            </a:solidFill>
            <a:ln>
              <a:noFill/>
            </a:ln>
            <a:effectLst/>
          </c:spPr>
          <c:cat>
            <c:numRef>
              <c:f>'OW Contribution Backcasting'!$K$28:$K$46</c:f>
              <c:numCache>
                <c:formatCode>General</c:formatCode>
                <c:ptCount val="19"/>
                <c:pt idx="0">
                  <c:v>2020</c:v>
                </c:pt>
                <c:pt idx="1">
                  <c:v>2019</c:v>
                </c:pt>
                <c:pt idx="2">
                  <c:v>2018</c:v>
                </c:pt>
                <c:pt idx="3">
                  <c:v>2017</c:v>
                </c:pt>
                <c:pt idx="4">
                  <c:v>2016</c:v>
                </c:pt>
                <c:pt idx="5">
                  <c:v>2015</c:v>
                </c:pt>
                <c:pt idx="6">
                  <c:v>2014</c:v>
                </c:pt>
                <c:pt idx="7">
                  <c:v>2013</c:v>
                </c:pt>
                <c:pt idx="8">
                  <c:v>2012</c:v>
                </c:pt>
                <c:pt idx="9">
                  <c:v>2011</c:v>
                </c:pt>
                <c:pt idx="10">
                  <c:v>2010</c:v>
                </c:pt>
                <c:pt idx="11">
                  <c:v>2009</c:v>
                </c:pt>
                <c:pt idx="12">
                  <c:v>2008</c:v>
                </c:pt>
                <c:pt idx="13">
                  <c:v>2007</c:v>
                </c:pt>
                <c:pt idx="14">
                  <c:v>2006</c:v>
                </c:pt>
                <c:pt idx="15">
                  <c:v>2005</c:v>
                </c:pt>
                <c:pt idx="16">
                  <c:v>2004</c:v>
                </c:pt>
                <c:pt idx="17">
                  <c:v>2003</c:v>
                </c:pt>
                <c:pt idx="18">
                  <c:v>2002</c:v>
                </c:pt>
              </c:numCache>
            </c:numRef>
          </c:cat>
          <c:val>
            <c:numRef>
              <c:f>'OW Contribution Backcasting'!$T$28:$T$46</c:f>
              <c:numCache>
                <c:formatCode>0%</c:formatCode>
                <c:ptCount val="19"/>
                <c:pt idx="0">
                  <c:v>7.1889797675419587E-2</c:v>
                </c:pt>
                <c:pt idx="1">
                  <c:v>7.190297429974013E-2</c:v>
                </c:pt>
                <c:pt idx="2">
                  <c:v>6.81682577565631E-2</c:v>
                </c:pt>
                <c:pt idx="3">
                  <c:v>6.4614154338264673E-2</c:v>
                </c:pt>
                <c:pt idx="4">
                  <c:v>6.115485564304457E-2</c:v>
                </c:pt>
                <c:pt idx="5">
                  <c:v>5.9007149330379427E-2</c:v>
                </c:pt>
                <c:pt idx="6">
                  <c:v>5.6025840944531002E-2</c:v>
                </c:pt>
                <c:pt idx="7">
                  <c:v>5.4601082607672491E-2</c:v>
                </c:pt>
                <c:pt idx="8">
                  <c:v>5.6195560550716395E-2</c:v>
                </c:pt>
                <c:pt idx="9">
                  <c:v>5.649140718053447E-2</c:v>
                </c:pt>
                <c:pt idx="10">
                  <c:v>5.611265201621507E-2</c:v>
                </c:pt>
                <c:pt idx="11">
                  <c:v>5.0411522633744932E-2</c:v>
                </c:pt>
                <c:pt idx="12">
                  <c:v>4.6035805626598481E-2</c:v>
                </c:pt>
                <c:pt idx="13">
                  <c:v>4.2739726027397285E-2</c:v>
                </c:pt>
                <c:pt idx="14">
                  <c:v>3.8989169675090252E-2</c:v>
                </c:pt>
                <c:pt idx="15">
                  <c:v>4.3663471778487617E-2</c:v>
                </c:pt>
                <c:pt idx="16">
                  <c:v>3.8560411311054033E-2</c:v>
                </c:pt>
                <c:pt idx="17">
                  <c:v>4.4910179640718639E-2</c:v>
                </c:pt>
                <c:pt idx="18">
                  <c:v>2.6315789473684181E-2</c:v>
                </c:pt>
              </c:numCache>
            </c:numRef>
          </c:val>
          <c:extLst>
            <c:ext xmlns:c16="http://schemas.microsoft.com/office/drawing/2014/chart" uri="{C3380CC4-5D6E-409C-BE32-E72D297353CC}">
              <c16:uniqueId val="{00000007-CCB3-C144-AC65-514BF0ECC99C}"/>
            </c:ext>
          </c:extLst>
        </c:ser>
        <c:dLbls>
          <c:showLegendKey val="0"/>
          <c:showVal val="0"/>
          <c:showCatName val="0"/>
          <c:showSerName val="0"/>
          <c:showPercent val="0"/>
          <c:showBubbleSize val="0"/>
        </c:dLbls>
        <c:axId val="938780224"/>
        <c:axId val="938773392"/>
      </c:areaChart>
      <c:catAx>
        <c:axId val="938780224"/>
        <c:scaling>
          <c:orientation val="maxMin"/>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938773392"/>
        <c:crosses val="autoZero"/>
        <c:auto val="1"/>
        <c:lblAlgn val="ctr"/>
        <c:lblOffset val="100"/>
        <c:noMultiLvlLbl val="0"/>
      </c:catAx>
      <c:valAx>
        <c:axId val="938773392"/>
        <c:scaling>
          <c:orientation val="minMax"/>
          <c:max val="1"/>
        </c:scaling>
        <c:delete val="0"/>
        <c:axPos val="r"/>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Share of activity on European offshore windfarms</a:t>
                </a:r>
              </a:p>
            </c:rich>
          </c:tx>
          <c:overlay val="0"/>
          <c:spPr>
            <a:noFill/>
            <a:ln>
              <a:noFill/>
            </a:ln>
            <a:effectLst/>
          </c:spPr>
          <c:txPr>
            <a:bodyPr rot="-5400000" spcFirstLastPara="1" vertOverflow="ellipsis" vert="horz" wrap="square" anchor="ctr" anchorCtr="1"/>
            <a:lstStyle/>
            <a:p>
              <a:pPr algn="ctr" rtl="0">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938780224"/>
        <c:crosses val="autoZero"/>
        <c:crossBetween val="midCat"/>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t>Where do Dutch stakeholders go? </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pieChart>
        <c:varyColors val="1"/>
        <c:ser>
          <c:idx val="0"/>
          <c:order val="0"/>
          <c:dPt>
            <c:idx val="0"/>
            <c:bubble3D val="0"/>
            <c:spPr>
              <a:solidFill>
                <a:schemeClr val="accent1"/>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1-B288-9641-ADAE-6BE97E98C549}"/>
              </c:ext>
            </c:extLst>
          </c:dPt>
          <c:dPt>
            <c:idx val="1"/>
            <c:bubble3D val="0"/>
            <c:spPr>
              <a:solidFill>
                <a:schemeClr val="accent2"/>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3-B288-9641-ADAE-6BE97E98C549}"/>
              </c:ext>
            </c:extLst>
          </c:dPt>
          <c:dPt>
            <c:idx val="2"/>
            <c:bubble3D val="0"/>
            <c:spPr>
              <a:solidFill>
                <a:schemeClr val="accent3"/>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5-B288-9641-ADAE-6BE97E98C549}"/>
              </c:ext>
            </c:extLst>
          </c:dPt>
          <c:dPt>
            <c:idx val="3"/>
            <c:bubble3D val="0"/>
            <c:spPr>
              <a:solidFill>
                <a:schemeClr val="accent4"/>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7-B288-9641-ADAE-6BE97E98C549}"/>
              </c:ext>
            </c:extLst>
          </c:dPt>
          <c:dPt>
            <c:idx val="4"/>
            <c:bubble3D val="0"/>
            <c:spPr>
              <a:solidFill>
                <a:schemeClr val="accent5"/>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9-B288-9641-ADAE-6BE97E98C549}"/>
              </c:ext>
            </c:extLst>
          </c:dPt>
          <c:dPt>
            <c:idx val="5"/>
            <c:bubble3D val="0"/>
            <c:spPr>
              <a:solidFill>
                <a:schemeClr val="accent6"/>
              </a:solidFill>
              <a:ln>
                <a:noFill/>
              </a:ln>
              <a:effectLst>
                <a:outerShdw blurRad="254000" sx="102000" sy="102000" algn="ctr" rotWithShape="0">
                  <a:prstClr val="black">
                    <a:alpha val="20000"/>
                  </a:prstClr>
                </a:outerShdw>
              </a:effectLst>
            </c:spPr>
            <c:extLst>
              <c:ext xmlns:c16="http://schemas.microsoft.com/office/drawing/2014/chart" uri="{C3380CC4-5D6E-409C-BE32-E72D297353CC}">
                <c16:uniqueId val="{0000000B-B288-9641-ADAE-6BE97E98C549}"/>
              </c:ext>
            </c:extLst>
          </c:dPt>
          <c:dLbls>
            <c:spPr>
              <a:pattFill prst="pct75">
                <a:fgClr>
                  <a:schemeClr val="dk1">
                    <a:lumMod val="75000"/>
                    <a:lumOff val="25000"/>
                  </a:schemeClr>
                </a:fgClr>
                <a:bgClr>
                  <a:schemeClr val="dk1">
                    <a:lumMod val="65000"/>
                    <a:lumOff val="35000"/>
                  </a:schemeClr>
                </a:bgClr>
              </a:pattFill>
              <a:ln>
                <a:noFill/>
              </a:ln>
              <a:effectLst>
                <a:outerShdw blurRad="50800" dist="38100" dir="2700000" algn="tl" rotWithShape="0">
                  <a:prstClr val="black">
                    <a:alpha val="40000"/>
                  </a:prstClr>
                </a:outerShdw>
              </a:effectLst>
            </c:spPr>
            <c:txPr>
              <a:bodyPr rot="0" spcFirstLastPara="1" vertOverflow="ellipsis" vert="horz" wrap="square" anchor="ctr" anchorCtr="1"/>
              <a:lstStyle/>
              <a:p>
                <a:pPr>
                  <a:defRPr sz="1000" b="0" i="0" u="none" strike="noStrike" kern="1200" baseline="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dLblPos val="bestFit"/>
            <c:showLegendKey val="0"/>
            <c:showVal val="0"/>
            <c:showCatName val="1"/>
            <c:showSerName val="0"/>
            <c:showPercent val="1"/>
            <c:showBubbleSize val="0"/>
            <c:showLeaderLines val="1"/>
            <c:leaderLines>
              <c:spPr>
                <a:ln w="9525">
                  <a:solidFill>
                    <a:schemeClr val="dk1">
                      <a:lumMod val="50000"/>
                      <a:lumOff val="50000"/>
                    </a:schemeClr>
                  </a:solidFill>
                </a:ln>
                <a:effectLst/>
              </c:spPr>
            </c:leaderLines>
            <c:extLst>
              <c:ext xmlns:c15="http://schemas.microsoft.com/office/drawing/2012/chart" uri="{CE6537A1-D6FC-4f65-9D91-7224C49458BB}"/>
            </c:extLst>
          </c:dLbls>
          <c:cat>
            <c:strRef>
              <c:f>'Stakeholder Analysis'!$EV$2:$EV$7</c:f>
              <c:strCache>
                <c:ptCount val="6"/>
                <c:pt idx="0">
                  <c:v>Belgium</c:v>
                </c:pt>
                <c:pt idx="1">
                  <c:v>Germany</c:v>
                </c:pt>
                <c:pt idx="2">
                  <c:v>Denmark</c:v>
                </c:pt>
                <c:pt idx="3">
                  <c:v>Netherlands</c:v>
                </c:pt>
                <c:pt idx="4">
                  <c:v>Sweden</c:v>
                </c:pt>
                <c:pt idx="5">
                  <c:v>United Kingdom</c:v>
                </c:pt>
              </c:strCache>
            </c:strRef>
          </c:cat>
          <c:val>
            <c:numRef>
              <c:f>'Stakeholder Analysis'!$EZ$2:$EZ$7</c:f>
              <c:numCache>
                <c:formatCode>0%</c:formatCode>
                <c:ptCount val="6"/>
                <c:pt idx="0">
                  <c:v>7.8770949720670391E-2</c:v>
                </c:pt>
                <c:pt idx="1">
                  <c:v>0.27765363128491621</c:v>
                </c:pt>
                <c:pt idx="2">
                  <c:v>4.6927374301675977E-2</c:v>
                </c:pt>
                <c:pt idx="3">
                  <c:v>0.16480446927374301</c:v>
                </c:pt>
                <c:pt idx="4">
                  <c:v>5.0279329608938546E-3</c:v>
                </c:pt>
                <c:pt idx="5">
                  <c:v>0.42681564245810055</c:v>
                </c:pt>
              </c:numCache>
            </c:numRef>
          </c:val>
          <c:extLst>
            <c:ext xmlns:c16="http://schemas.microsoft.com/office/drawing/2014/chart" uri="{C3380CC4-5D6E-409C-BE32-E72D297353CC}">
              <c16:uniqueId val="{0000000C-B288-9641-ADAE-6BE97E98C549}"/>
            </c:ext>
          </c:extLst>
        </c:ser>
        <c:dLbls>
          <c:dLblPos val="ctr"/>
          <c:showLegendKey val="0"/>
          <c:showVal val="0"/>
          <c:showCatName val="0"/>
          <c:showSerName val="0"/>
          <c:showPercent val="1"/>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400" dirty="0"/>
              <a:t>Dutch stakeholder penetration per windfarm country</a:t>
            </a:r>
          </a:p>
        </c:rich>
      </c:tx>
      <c:overlay val="0"/>
      <c:spPr>
        <a:noFill/>
        <a:ln>
          <a:noFill/>
        </a:ln>
        <a:effectLst/>
      </c:spPr>
      <c:txPr>
        <a:bodyPr rot="0" spcFirstLastPara="1" vertOverflow="ellipsis" vert="horz" wrap="square" anchor="ctr" anchorCtr="1"/>
        <a:lstStyle/>
        <a:p>
          <a:pPr>
            <a:defRPr sz="14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autoTitleDeleted val="0"/>
    <c:plotArea>
      <c:layout/>
      <c:barChart>
        <c:barDir val="col"/>
        <c:grouping val="clustered"/>
        <c:varyColors val="0"/>
        <c:ser>
          <c:idx val="0"/>
          <c:order val="0"/>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anchor="ctr" anchorCtr="1"/>
              <a:lstStyle/>
              <a:p>
                <a:pPr>
                  <a:defRPr sz="1000" b="0" i="0" u="none" strike="noStrike" kern="1200" baseline="0">
                    <a:solidFill>
                      <a:schemeClr val="lt1"/>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'Stakeholder Analysis'!$EV$2:$EV$7</c:f>
              <c:strCache>
                <c:ptCount val="6"/>
                <c:pt idx="0">
                  <c:v>Netherlands</c:v>
                </c:pt>
                <c:pt idx="1">
                  <c:v>Belgium</c:v>
                </c:pt>
                <c:pt idx="2">
                  <c:v>Germany</c:v>
                </c:pt>
                <c:pt idx="3">
                  <c:v>United Kingdom</c:v>
                </c:pt>
                <c:pt idx="4">
                  <c:v>Denmark</c:v>
                </c:pt>
                <c:pt idx="5">
                  <c:v>Sweden</c:v>
                </c:pt>
              </c:strCache>
            </c:strRef>
          </c:cat>
          <c:val>
            <c:numRef>
              <c:f>'Stakeholder Analysis'!$EY$2:$EY$7</c:f>
              <c:numCache>
                <c:formatCode>0%</c:formatCode>
                <c:ptCount val="6"/>
                <c:pt idx="0">
                  <c:v>0.42082738944365194</c:v>
                </c:pt>
                <c:pt idx="1">
                  <c:v>0.17803030303030304</c:v>
                </c:pt>
                <c:pt idx="2">
                  <c:v>0.14942874323511726</c:v>
                </c:pt>
                <c:pt idx="3">
                  <c:v>0.13073237508555785</c:v>
                </c:pt>
                <c:pt idx="4">
                  <c:v>9.2409240924092403E-2</c:v>
                </c:pt>
                <c:pt idx="5">
                  <c:v>4.3269230769230768E-2</c:v>
                </c:pt>
              </c:numCache>
            </c:numRef>
          </c:val>
          <c:extLst>
            <c:ext xmlns:c16="http://schemas.microsoft.com/office/drawing/2014/chart" uri="{C3380CC4-5D6E-409C-BE32-E72D297353CC}">
              <c16:uniqueId val="{00000000-0443-1A43-8FBC-403EC9ECB00A}"/>
            </c:ext>
          </c:extLst>
        </c:ser>
        <c:dLbls>
          <c:dLblPos val="inEnd"/>
          <c:showLegendKey val="0"/>
          <c:showVal val="1"/>
          <c:showCatName val="0"/>
          <c:showSerName val="0"/>
          <c:showPercent val="0"/>
          <c:showBubbleSize val="0"/>
        </c:dLbls>
        <c:gapWidth val="65"/>
        <c:axId val="241503536"/>
        <c:axId val="241546768"/>
      </c:barChart>
      <c:catAx>
        <c:axId val="24150353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241546768"/>
        <c:crosses val="autoZero"/>
        <c:auto val="1"/>
        <c:lblAlgn val="ctr"/>
        <c:lblOffset val="100"/>
        <c:noMultiLvlLbl val="0"/>
      </c:catAx>
      <c:valAx>
        <c:axId val="241546768"/>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sz="1000" b="0" i="0" baseline="0" dirty="0">
                    <a:effectLst/>
                  </a:rPr>
                  <a:t>Share of penetration</a:t>
                </a:r>
                <a:endParaRPr lang="en-NL" sz="1000">
                  <a:effectLst/>
                </a:endParaRPr>
              </a:p>
            </c:rich>
          </c:tx>
          <c:overlay val="0"/>
          <c:spPr>
            <a:noFill/>
            <a:ln>
              <a:noFill/>
            </a:ln>
            <a:effectLst/>
          </c:spPr>
          <c:txPr>
            <a:bodyPr rot="-540000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000" b="0" i="0" u="none" strike="noStrike" kern="1200" baseline="0">
                  <a:solidFill>
                    <a:prstClr val="black">
                      <a:lumMod val="75000"/>
                      <a:lumOff val="25000"/>
                    </a:prst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24150353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'New &amp; clean'!$AF$1</c:f>
              <c:strCache>
                <c:ptCount val="1"/>
                <c:pt idx="0">
                  <c:v>Share of total in Europe</c:v>
                </c:pt>
              </c:strCache>
            </c:strRef>
          </c:tx>
          <c:spPr>
            <a:solidFill>
              <a:schemeClr val="accent1">
                <a:alpha val="85000"/>
              </a:schemeClr>
            </a:solidFill>
            <a:ln w="9525" cap="flat" cmpd="sng" algn="ctr">
              <a:solidFill>
                <a:schemeClr val="lt1">
                  <a:alpha val="50000"/>
                </a:schemeClr>
              </a:solidFill>
              <a:round/>
            </a:ln>
            <a:effectLst/>
          </c:spPr>
          <c:invertIfNegative val="0"/>
          <c:dLbls>
            <c:delete val="1"/>
          </c:dLbls>
          <c:cat>
            <c:strRef>
              <c:f>'New &amp; clean'!$AC$2:$AC$22</c:f>
              <c:strCache>
                <c:ptCount val="21"/>
                <c:pt idx="0">
                  <c:v>Transition piece</c:v>
                </c:pt>
                <c:pt idx="1">
                  <c:v>EPCI</c:v>
                </c:pt>
                <c:pt idx="2">
                  <c:v>Manufacturer-other</c:v>
                </c:pt>
                <c:pt idx="3">
                  <c:v>Vessels - heavy lift</c:v>
                </c:pt>
                <c:pt idx="4">
                  <c:v>Port</c:v>
                </c:pt>
                <c:pt idx="5">
                  <c:v>Foundations</c:v>
                </c:pt>
                <c:pt idx="6">
                  <c:v>Installations</c:v>
                </c:pt>
                <c:pt idx="7">
                  <c:v>Substation</c:v>
                </c:pt>
                <c:pt idx="8">
                  <c:v>Vessels - smaller</c:v>
                </c:pt>
                <c:pt idx="9">
                  <c:v>Designer</c:v>
                </c:pt>
                <c:pt idx="10">
                  <c:v>Supplier</c:v>
                </c:pt>
                <c:pt idx="11">
                  <c:v>Other</c:v>
                </c:pt>
                <c:pt idx="12">
                  <c:v>Cables</c:v>
                </c:pt>
                <c:pt idx="13">
                  <c:v>O&amp;M</c:v>
                </c:pt>
                <c:pt idx="14">
                  <c:v>Contractor</c:v>
                </c:pt>
                <c:pt idx="15">
                  <c:v>Consultancy</c:v>
                </c:pt>
                <c:pt idx="16">
                  <c:v>Met Mast</c:v>
                </c:pt>
                <c:pt idx="17">
                  <c:v>Owner</c:v>
                </c:pt>
                <c:pt idx="18">
                  <c:v>Developer</c:v>
                </c:pt>
                <c:pt idx="19">
                  <c:v>Metocean, survey and subsea</c:v>
                </c:pt>
                <c:pt idx="20">
                  <c:v>Wind turbine</c:v>
                </c:pt>
              </c:strCache>
            </c:strRef>
          </c:cat>
          <c:val>
            <c:numRef>
              <c:f>'New &amp; clean'!$AF$2:$AF$22</c:f>
              <c:numCache>
                <c:formatCode>0%</c:formatCode>
                <c:ptCount val="21"/>
                <c:pt idx="0">
                  <c:v>0.46296296296296297</c:v>
                </c:pt>
                <c:pt idx="1">
                  <c:v>0.4</c:v>
                </c:pt>
                <c:pt idx="2">
                  <c:v>0.28749999999999998</c:v>
                </c:pt>
                <c:pt idx="3">
                  <c:v>0.2808988764044944</c:v>
                </c:pt>
                <c:pt idx="4">
                  <c:v>0.27480916030534353</c:v>
                </c:pt>
                <c:pt idx="5">
                  <c:v>0.26067415730337079</c:v>
                </c:pt>
                <c:pt idx="6">
                  <c:v>0.2594417077175698</c:v>
                </c:pt>
                <c:pt idx="7">
                  <c:v>0.13745704467353953</c:v>
                </c:pt>
                <c:pt idx="8">
                  <c:v>0.12935208669587273</c:v>
                </c:pt>
                <c:pt idx="9">
                  <c:v>0.12359550561797752</c:v>
                </c:pt>
                <c:pt idx="10">
                  <c:v>0.11142061281337047</c:v>
                </c:pt>
                <c:pt idx="11">
                  <c:v>0.10869565217391304</c:v>
                </c:pt>
                <c:pt idx="12">
                  <c:v>9.0614886731391592E-2</c:v>
                </c:pt>
                <c:pt idx="13">
                  <c:v>6.746987951807229E-2</c:v>
                </c:pt>
                <c:pt idx="14">
                  <c:v>5.9288537549407112E-2</c:v>
                </c:pt>
                <c:pt idx="15">
                  <c:v>5.7894736842105263E-2</c:v>
                </c:pt>
                <c:pt idx="16">
                  <c:v>0.05</c:v>
                </c:pt>
                <c:pt idx="17">
                  <c:v>3.8043478260869568E-2</c:v>
                </c:pt>
                <c:pt idx="18">
                  <c:v>3.4653465346534656E-2</c:v>
                </c:pt>
                <c:pt idx="19">
                  <c:v>2.4449877750611249E-2</c:v>
                </c:pt>
                <c:pt idx="20">
                  <c:v>1.3274336283185841E-2</c:v>
                </c:pt>
              </c:numCache>
            </c:numRef>
          </c:val>
          <c:extLst>
            <c:ext xmlns:c16="http://schemas.microsoft.com/office/drawing/2014/chart" uri="{C3380CC4-5D6E-409C-BE32-E72D297353CC}">
              <c16:uniqueId val="{00000000-9E8E-FF44-91B6-7C73F404B4DE}"/>
            </c:ext>
          </c:extLst>
        </c:ser>
        <c:dLbls>
          <c:dLblPos val="inEnd"/>
          <c:showLegendKey val="0"/>
          <c:showVal val="1"/>
          <c:showCatName val="0"/>
          <c:showSerName val="0"/>
          <c:showPercent val="0"/>
          <c:showBubbleSize val="0"/>
        </c:dLbls>
        <c:gapWidth val="65"/>
        <c:axId val="1011428096"/>
        <c:axId val="1011510704"/>
      </c:barChart>
      <c:catAx>
        <c:axId val="10114280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000" b="0" i="0" u="none" strike="noStrike" kern="1200" cap="all"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011510704"/>
        <c:crosses val="autoZero"/>
        <c:auto val="1"/>
        <c:lblAlgn val="ctr"/>
        <c:lblOffset val="100"/>
        <c:noMultiLvlLbl val="0"/>
      </c:catAx>
      <c:valAx>
        <c:axId val="1011510704"/>
        <c:scaling>
          <c:orientation val="minMax"/>
        </c:scaling>
        <c:delete val="0"/>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r>
                  <a:rPr lang="en-US" dirty="0"/>
                  <a:t>Share of market penetration</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title>
        <c:numFmt formatCode="0%" sourceLinked="1"/>
        <c:majorTickMark val="out"/>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dk1">
                    <a:lumMod val="75000"/>
                    <a:lumOff val="25000"/>
                  </a:schemeClr>
                </a:solidFill>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crossAx val="101142809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sz="1000" b="0" i="0">
          <a:latin typeface="Open Sans Light" panose="020B0306030504020204" pitchFamily="34" charset="0"/>
          <a:ea typeface="Open Sans Light" panose="020B0306030504020204" pitchFamily="34" charset="0"/>
          <a:cs typeface="Open Sans Light" panose="020B0306030504020204" pitchFamily="34" charset="0"/>
        </a:defRPr>
      </a:pPr>
      <a:endParaRPr lang="en-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334">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300">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lt1"/>
    </cs:fontRef>
    <cs:defRPr sz="900"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53">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dataLabel>
  <cs:dataLabelCallout>
    <cs:lnRef idx="0"/>
    <cs:fillRef idx="0"/>
    <cs:effectRef idx="0"/>
    <cs:fontRef idx="minor">
      <a:schemeClr val="lt1"/>
    </cs:fontRef>
    <cs:spPr>
      <a:pattFill prst="pct75">
        <a:fgClr>
          <a:schemeClr val="dk1">
            <a:lumMod val="75000"/>
            <a:lumOff val="25000"/>
          </a:schemeClr>
        </a:fgClr>
        <a:bgClr>
          <a:schemeClr val="dk1">
            <a:lumMod val="65000"/>
            <a:lumOff val="35000"/>
          </a:schemeClr>
        </a:bgClr>
      </a:pattFill>
      <a:effectLst>
        <a:outerShdw blurRad="50800" dist="38100" dir="2700000" algn="tl" rotWithShape="0">
          <a:prstClr val="black">
            <a:alpha val="40000"/>
          </a:prstClr>
        </a:outerShdw>
      </a:effectLst>
    </cs:spPr>
    <cs:defRPr sz="1330" b="1" i="0" u="none" strike="noStrike" kern="1200" baseline="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254000" sx="102000" sy="102000" algn="ctr" rotWithShape="0">
          <a:prstClr val="black">
            <a:alpha val="20000"/>
          </a:prstClr>
        </a:outerShdw>
      </a:effectLst>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8FC7C6B-56C9-41D8-8D62-510FF8DFB86E}" type="doc">
      <dgm:prSet loTypeId="urn:microsoft.com/office/officeart/2005/8/layout/process4" loCatId="process" qsTypeId="urn:microsoft.com/office/officeart/2005/8/quickstyle/simple1" qsCatId="simple" csTypeId="urn:microsoft.com/office/officeart/2005/8/colors/accent1_2" csCatId="accent1" phldr="1"/>
      <dgm:spPr/>
      <dgm:t>
        <a:bodyPr/>
        <a:lstStyle/>
        <a:p>
          <a:endParaRPr lang="en-US"/>
        </a:p>
      </dgm:t>
    </dgm:pt>
    <dgm:pt modelId="{5B433AF3-BEDA-46C9-A31C-50F236944A2B}">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Next, we group all innovation projects into 1 of 3 technology readiness level (TRL) categories: ‘</a:t>
          </a:r>
          <a:r>
            <a:rPr lang="en-NL" sz="1400" b="1" i="0">
              <a:latin typeface="Open Sans" panose="020B0606030504020204" pitchFamily="34" charset="0"/>
              <a:ea typeface="Open Sans" panose="020B0606030504020204" pitchFamily="34" charset="0"/>
              <a:cs typeface="Open Sans" panose="020B0606030504020204" pitchFamily="34" charset="0"/>
            </a:rPr>
            <a:t>Discovery</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(TRLs 1-3), ‘</a:t>
          </a:r>
          <a:r>
            <a:rPr lang="en-NL" sz="1400" b="1" i="0">
              <a:latin typeface="Open Sans" panose="020B0606030504020204" pitchFamily="34" charset="0"/>
              <a:ea typeface="Open Sans" panose="020B0606030504020204" pitchFamily="34" charset="0"/>
              <a:cs typeface="Open Sans" panose="020B0606030504020204" pitchFamily="34" charset="0"/>
            </a:rPr>
            <a:t>Development</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(TRLs 4-6) or ‘</a:t>
          </a:r>
          <a:r>
            <a:rPr lang="en-NL" sz="1400" b="1" i="0">
              <a:latin typeface="Open Sans" panose="020B0606030504020204" pitchFamily="34" charset="0"/>
              <a:ea typeface="Open Sans" panose="020B0606030504020204" pitchFamily="34" charset="0"/>
              <a:cs typeface="Open Sans" panose="020B0606030504020204" pitchFamily="34" charset="0"/>
            </a:rPr>
            <a:t>Demonstration</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(TRLs 7-9)</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9C89E6E-C8BE-4365-A78D-961BE060564E}" type="parTrans" cxnId="{A08F7B9D-8493-40CF-BE55-B3E62B06813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DDD74B2-6E0A-4A1C-9264-86F117A64942}" type="sibTrans" cxnId="{A08F7B9D-8493-40CF-BE55-B3E62B06813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97AD8E5-8563-47B6-8367-5B36BF08AC8D}">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Then, we combine </a:t>
          </a:r>
          <a:r>
            <a:rPr lang="en-US" sz="1400" b="1" i="0" dirty="0">
              <a:latin typeface="Open Sans" panose="020B0606030504020204" pitchFamily="34" charset="0"/>
              <a:ea typeface="Open Sans" panose="020B0606030504020204" pitchFamily="34" charset="0"/>
              <a:cs typeface="Open Sans" panose="020B0606030504020204" pitchFamily="34" charset="0"/>
            </a:rPr>
            <a:t>‘sustaining incremental’</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and </a:t>
          </a:r>
          <a:r>
            <a:rPr lang="en-US" sz="1400" b="1" i="0" dirty="0">
              <a:latin typeface="Open Sans" panose="020B0606030504020204" pitchFamily="34" charset="0"/>
              <a:ea typeface="Open Sans" panose="020B0606030504020204" pitchFamily="34" charset="0"/>
              <a:cs typeface="Open Sans" panose="020B0606030504020204" pitchFamily="34" charset="0"/>
            </a:rPr>
            <a:t>‘sustaining radical’</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innovations because these innovations reflect maintaining the current industrial paradigm</a:t>
          </a:r>
        </a:p>
      </dgm:t>
    </dgm:pt>
    <dgm:pt modelId="{BC79CF71-FC2A-417E-A7A4-BDCE86791EA8}" type="parTrans" cxnId="{9A9FC3DF-FE53-4E7C-8394-78BC6449B68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D7B08BE-7767-437F-A617-B00E23FA454C}" type="sibTrans" cxnId="{9A9FC3DF-FE53-4E7C-8394-78BC6449B68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19C4CBC-D256-8842-9FB7-0683106F3C51}">
      <dgm:prSet custT="1"/>
      <dgm:spPr/>
      <dgm:t>
        <a:bodyPr/>
        <a:lstStyle/>
        <a:p>
          <a:pPr>
            <a:lnSpc>
              <a:spcPct val="100000"/>
            </a:lnSpc>
          </a:pP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This creates 6 innovation categories:</a:t>
          </a:r>
        </a:p>
        <a:p>
          <a:pPr>
            <a:lnSpc>
              <a:spcPct val="100000"/>
            </a:lnSpc>
          </a:pPr>
          <a:r>
            <a:rPr lang="en-NL" sz="1400" b="0" i="0" u="none" dirty="0">
              <a:latin typeface="Open Sans Light" panose="020B0306030504020204" pitchFamily="34" charset="0"/>
              <a:ea typeface="Open Sans Light" panose="020B0306030504020204" pitchFamily="34" charset="0"/>
              <a:cs typeface="Open Sans Light" panose="020B0306030504020204" pitchFamily="34" charset="0"/>
            </a:rPr>
            <a:t>Sustaining discovery, development and demonstration</a:t>
          </a:r>
        </a:p>
        <a:p>
          <a:pPr>
            <a:lnSpc>
              <a:spcPct val="100000"/>
            </a:lnSpc>
          </a:pPr>
          <a:r>
            <a:rPr lang="en-NL" sz="1400" b="0" i="0" u="none" dirty="0">
              <a:latin typeface="Open Sans Light" panose="020B0306030504020204" pitchFamily="34" charset="0"/>
              <a:ea typeface="Open Sans Light" panose="020B0306030504020204" pitchFamily="34" charset="0"/>
              <a:cs typeface="Open Sans Light" panose="020B0306030504020204" pitchFamily="34" charset="0"/>
            </a:rPr>
            <a:t>Disruptive discovery, development and demonstration</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p>
      </dgm:t>
    </dgm:pt>
    <dgm:pt modelId="{45C1F3F4-B345-174B-B088-DF238196F0BB}" type="parTrans" cxnId="{88867EDB-9210-034D-BBE7-59474036F667}">
      <dgm:prSet/>
      <dgm:spPr/>
      <dgm:t>
        <a:bodyPr/>
        <a:lstStyle/>
        <a:p>
          <a:endParaRPr lang="en-US"/>
        </a:p>
      </dgm:t>
    </dgm:pt>
    <dgm:pt modelId="{0CB48F95-22E0-0445-9220-507AB9809365}" type="sibTrans" cxnId="{88867EDB-9210-034D-BBE7-59474036F667}">
      <dgm:prSet/>
      <dgm:spPr/>
      <dgm:t>
        <a:bodyPr/>
        <a:lstStyle/>
        <a:p>
          <a:endParaRPr lang="en-US"/>
        </a:p>
      </dgm:t>
    </dgm:pt>
    <dgm:pt modelId="{B5183656-2CB0-BA43-B5A8-C38F9373D0B1}" type="pres">
      <dgm:prSet presAssocID="{88FC7C6B-56C9-41D8-8D62-510FF8DFB86E}" presName="Name0" presStyleCnt="0">
        <dgm:presLayoutVars>
          <dgm:dir/>
          <dgm:animLvl val="lvl"/>
          <dgm:resizeHandles val="exact"/>
        </dgm:presLayoutVars>
      </dgm:prSet>
      <dgm:spPr/>
    </dgm:pt>
    <dgm:pt modelId="{597D7570-8313-0645-9E94-1FF9A690F027}" type="pres">
      <dgm:prSet presAssocID="{D19C4CBC-D256-8842-9FB7-0683106F3C51}" presName="boxAndChildren" presStyleCnt="0"/>
      <dgm:spPr/>
    </dgm:pt>
    <dgm:pt modelId="{D97B3DF4-E412-3943-961F-53C6B6F79DFD}" type="pres">
      <dgm:prSet presAssocID="{D19C4CBC-D256-8842-9FB7-0683106F3C51}" presName="parentTextBox" presStyleLbl="node1" presStyleIdx="0" presStyleCnt="3" custScaleY="128607"/>
      <dgm:spPr/>
    </dgm:pt>
    <dgm:pt modelId="{1ADD90B8-05D8-F144-A584-18337E2BE91A}" type="pres">
      <dgm:prSet presAssocID="{ED7B08BE-7767-437F-A617-B00E23FA454C}" presName="sp" presStyleCnt="0"/>
      <dgm:spPr/>
    </dgm:pt>
    <dgm:pt modelId="{FE5AF21E-77DB-8C49-BA9E-506E6A46E780}" type="pres">
      <dgm:prSet presAssocID="{597AD8E5-8563-47B6-8367-5B36BF08AC8D}" presName="arrowAndChildren" presStyleCnt="0"/>
      <dgm:spPr/>
    </dgm:pt>
    <dgm:pt modelId="{16797661-C505-4D48-ABFC-A46E835FF131}" type="pres">
      <dgm:prSet presAssocID="{597AD8E5-8563-47B6-8367-5B36BF08AC8D}" presName="parentTextArrow" presStyleLbl="node1" presStyleIdx="1" presStyleCnt="3"/>
      <dgm:spPr/>
    </dgm:pt>
    <dgm:pt modelId="{E6EBD7AC-20DB-1347-AA81-D0647D390072}" type="pres">
      <dgm:prSet presAssocID="{FDDD74B2-6E0A-4A1C-9264-86F117A64942}" presName="sp" presStyleCnt="0"/>
      <dgm:spPr/>
    </dgm:pt>
    <dgm:pt modelId="{326E1F50-5900-8144-8D49-CE1A6930A309}" type="pres">
      <dgm:prSet presAssocID="{5B433AF3-BEDA-46C9-A31C-50F236944A2B}" presName="arrowAndChildren" presStyleCnt="0"/>
      <dgm:spPr/>
    </dgm:pt>
    <dgm:pt modelId="{EAD25928-ED3A-3845-BE40-16CF4632D63E}" type="pres">
      <dgm:prSet presAssocID="{5B433AF3-BEDA-46C9-A31C-50F236944A2B}" presName="parentTextArrow" presStyleLbl="node1" presStyleIdx="2" presStyleCnt="3"/>
      <dgm:spPr/>
    </dgm:pt>
  </dgm:ptLst>
  <dgm:cxnLst>
    <dgm:cxn modelId="{41626835-5B2D-8444-B3B8-96683F8A5D2E}" type="presOf" srcId="{5B433AF3-BEDA-46C9-A31C-50F236944A2B}" destId="{EAD25928-ED3A-3845-BE40-16CF4632D63E}" srcOrd="0" destOrd="0" presId="urn:microsoft.com/office/officeart/2005/8/layout/process4"/>
    <dgm:cxn modelId="{56316D3D-5765-D841-81BF-8430E7B02819}" type="presOf" srcId="{597AD8E5-8563-47B6-8367-5B36BF08AC8D}" destId="{16797661-C505-4D48-ABFC-A46E835FF131}" srcOrd="0" destOrd="0" presId="urn:microsoft.com/office/officeart/2005/8/layout/process4"/>
    <dgm:cxn modelId="{FBF83E5F-B514-C847-8206-AFD64FB266B1}" type="presOf" srcId="{88FC7C6B-56C9-41D8-8D62-510FF8DFB86E}" destId="{B5183656-2CB0-BA43-B5A8-C38F9373D0B1}" srcOrd="0" destOrd="0" presId="urn:microsoft.com/office/officeart/2005/8/layout/process4"/>
    <dgm:cxn modelId="{A08F7B9D-8493-40CF-BE55-B3E62B068139}" srcId="{88FC7C6B-56C9-41D8-8D62-510FF8DFB86E}" destId="{5B433AF3-BEDA-46C9-A31C-50F236944A2B}" srcOrd="0" destOrd="0" parTransId="{89C89E6E-C8BE-4365-A78D-961BE060564E}" sibTransId="{FDDD74B2-6E0A-4A1C-9264-86F117A64942}"/>
    <dgm:cxn modelId="{E673D2D1-508D-8946-BD32-F65A11D9980B}" type="presOf" srcId="{D19C4CBC-D256-8842-9FB7-0683106F3C51}" destId="{D97B3DF4-E412-3943-961F-53C6B6F79DFD}" srcOrd="0" destOrd="0" presId="urn:microsoft.com/office/officeart/2005/8/layout/process4"/>
    <dgm:cxn modelId="{88867EDB-9210-034D-BBE7-59474036F667}" srcId="{88FC7C6B-56C9-41D8-8D62-510FF8DFB86E}" destId="{D19C4CBC-D256-8842-9FB7-0683106F3C51}" srcOrd="2" destOrd="0" parTransId="{45C1F3F4-B345-174B-B088-DF238196F0BB}" sibTransId="{0CB48F95-22E0-0445-9220-507AB9809365}"/>
    <dgm:cxn modelId="{9A9FC3DF-FE53-4E7C-8394-78BC6449B68D}" srcId="{88FC7C6B-56C9-41D8-8D62-510FF8DFB86E}" destId="{597AD8E5-8563-47B6-8367-5B36BF08AC8D}" srcOrd="1" destOrd="0" parTransId="{BC79CF71-FC2A-417E-A7A4-BDCE86791EA8}" sibTransId="{ED7B08BE-7767-437F-A617-B00E23FA454C}"/>
    <dgm:cxn modelId="{66ACB4CF-856A-A443-AEDA-C75193417614}" type="presParOf" srcId="{B5183656-2CB0-BA43-B5A8-C38F9373D0B1}" destId="{597D7570-8313-0645-9E94-1FF9A690F027}" srcOrd="0" destOrd="0" presId="urn:microsoft.com/office/officeart/2005/8/layout/process4"/>
    <dgm:cxn modelId="{EECD5FB8-8B01-EB48-BF82-445BE115E028}" type="presParOf" srcId="{597D7570-8313-0645-9E94-1FF9A690F027}" destId="{D97B3DF4-E412-3943-961F-53C6B6F79DFD}" srcOrd="0" destOrd="0" presId="urn:microsoft.com/office/officeart/2005/8/layout/process4"/>
    <dgm:cxn modelId="{892A364D-B1BC-C748-A09E-53898AC2FACF}" type="presParOf" srcId="{B5183656-2CB0-BA43-B5A8-C38F9373D0B1}" destId="{1ADD90B8-05D8-F144-A584-18337E2BE91A}" srcOrd="1" destOrd="0" presId="urn:microsoft.com/office/officeart/2005/8/layout/process4"/>
    <dgm:cxn modelId="{5B10EA23-DE6B-2F4B-9F59-C1931D6F3A75}" type="presParOf" srcId="{B5183656-2CB0-BA43-B5A8-C38F9373D0B1}" destId="{FE5AF21E-77DB-8C49-BA9E-506E6A46E780}" srcOrd="2" destOrd="0" presId="urn:microsoft.com/office/officeart/2005/8/layout/process4"/>
    <dgm:cxn modelId="{0226BEAB-A96C-4945-A5C0-BA77ABF2829A}" type="presParOf" srcId="{FE5AF21E-77DB-8C49-BA9E-506E6A46E780}" destId="{16797661-C505-4D48-ABFC-A46E835FF131}" srcOrd="0" destOrd="0" presId="urn:microsoft.com/office/officeart/2005/8/layout/process4"/>
    <dgm:cxn modelId="{7793F1C0-2F28-314C-AFA7-99FA6EBC03EE}" type="presParOf" srcId="{B5183656-2CB0-BA43-B5A8-C38F9373D0B1}" destId="{E6EBD7AC-20DB-1347-AA81-D0647D390072}" srcOrd="3" destOrd="0" presId="urn:microsoft.com/office/officeart/2005/8/layout/process4"/>
    <dgm:cxn modelId="{FAD85092-0664-8945-B722-0539FA9B8221}" type="presParOf" srcId="{B5183656-2CB0-BA43-B5A8-C38F9373D0B1}" destId="{326E1F50-5900-8144-8D49-CE1A6930A309}" srcOrd="4" destOrd="0" presId="urn:microsoft.com/office/officeart/2005/8/layout/process4"/>
    <dgm:cxn modelId="{AFE91283-DE33-164E-8A66-7DA2EB854B2E}" type="presParOf" srcId="{326E1F50-5900-8144-8D49-CE1A6930A309}" destId="{EAD25928-ED3A-3845-BE40-16CF4632D63E}"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Strong penetration in existing markets for classic offshore wind (~16% on all European offshore windfarms)</a:t>
          </a: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Powerful incumbents with decades (or centuries) of experience, well funded R&amp;D departments, extensive networks</a:t>
          </a: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Successfully accessing new markets for classic offshore wind (Taiwan, Vietnam, USA)</a:t>
          </a:r>
        </a:p>
      </dgm:t>
    </dgm:pt>
    <dgm:pt modelId="{DA09C535-B123-485F-B41D-EA2DEBE436C7}" type="par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Will likely penetrate new European markets (Poland, France)</a:t>
          </a: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Strong variety of markets: if one market has a ‘down year’ (such as Germany in 2020), the Dutch industry is diverse enough to withstand these shocks</a:t>
          </a: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Vessels face protectionist challenges with the Jones’ Act in the USA and local content regulations in South East Asia </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not a threat, but may limit opportunities</a:t>
          </a:r>
        </a:p>
      </dgm:t>
    </dgm:pt>
    <dgm:pt modelId="{1465773C-A2BC-8A44-A904-ED5EE8E70BDC}" type="par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6">
        <dgm:presLayoutVars>
          <dgm:chMax val="0"/>
          <dgm:bulletEnabled val="1"/>
        </dgm:presLayoutVars>
      </dgm:prSet>
      <dgm:spPr/>
    </dgm:pt>
    <dgm:pt modelId="{BB0CB625-54BF-2342-A52D-B15B3EC105B0}" type="pres">
      <dgm:prSet presAssocID="{6AB6E1E2-A7B9-4181-85E6-9DC40389D2C6}" presName="spacer" presStyleCnt="0"/>
      <dgm:spPr/>
    </dgm:pt>
    <dgm:pt modelId="{63DE35DE-0860-2442-BD48-14C5725AF386}" type="pres">
      <dgm:prSet presAssocID="{2ACE083B-8F28-4D22-BD41-5A8A41DCDFCC}" presName="parentText" presStyleLbl="node1" presStyleIdx="3" presStyleCnt="6">
        <dgm:presLayoutVars>
          <dgm:chMax val="0"/>
          <dgm:bulletEnabled val="1"/>
        </dgm:presLayoutVars>
      </dgm:prSet>
      <dgm:spPr/>
    </dgm:pt>
    <dgm:pt modelId="{DB3BE11C-E704-A046-9B05-938AC2CAC281}" type="pres">
      <dgm:prSet presAssocID="{57F05369-F937-4BD2-9F28-59740E9FBCFF}" presName="spacer" presStyleCnt="0"/>
      <dgm:spPr/>
    </dgm:pt>
    <dgm:pt modelId="{D67DECBE-A75E-E948-8FC4-BC3FD645D45A}" type="pres">
      <dgm:prSet presAssocID="{E9C38823-3332-4E09-89BA-3ABB6B299F1D}" presName="parentText" presStyleLbl="node1" presStyleIdx="4" presStyleCnt="6">
        <dgm:presLayoutVars>
          <dgm:chMax val="0"/>
          <dgm:bulletEnabled val="1"/>
        </dgm:presLayoutVars>
      </dgm:prSet>
      <dgm:spPr/>
    </dgm:pt>
    <dgm:pt modelId="{2EC55B05-4AB1-3147-911A-721EA557F3E7}" type="pres">
      <dgm:prSet presAssocID="{CE250E0E-4501-4D2B-A226-8336E46BA251}" presName="spacer" presStyleCnt="0"/>
      <dgm:spPr/>
    </dgm:pt>
    <dgm:pt modelId="{A55511C5-48D0-1B4A-B33D-F99BCE230AD9}" type="pres">
      <dgm:prSet presAssocID="{AE3C7985-E9C5-6B45-B70F-20A7EBB86618}" presName="parentText" presStyleLbl="node1" presStyleIdx="5" presStyleCnt="6">
        <dgm:presLayoutVars>
          <dgm:chMax val="0"/>
          <dgm:bulletEnabled val="1"/>
        </dgm:presLayoutVars>
      </dgm:prSet>
      <dgm:spPr/>
    </dgm:pt>
  </dgm:ptLst>
  <dgm:cxnLst>
    <dgm:cxn modelId="{00DD8A10-232B-6F46-B84A-ACBBC25E49BE}" type="presOf" srcId="{E9C38823-3332-4E09-89BA-3ABB6B299F1D}" destId="{D67DECBE-A75E-E948-8FC4-BC3FD645D45A}" srcOrd="0" destOrd="0" presId="urn:microsoft.com/office/officeart/2005/8/layout/vList2"/>
    <dgm:cxn modelId="{45B27C27-AF81-2641-9312-8954DE06699C}" type="presOf" srcId="{F8F74A57-47BC-493A-9D68-F2336D5E6877}" destId="{14F6ADF8-6EB9-CF46-B6E2-BE9C387D5E92}" srcOrd="0" destOrd="0" presId="urn:microsoft.com/office/officeart/2005/8/layout/vList2"/>
    <dgm:cxn modelId="{A761D536-3968-427D-A7FB-4C0AED48F73F}" srcId="{84381A50-1A67-40DE-B3F4-7BF0E4756DA3}" destId="{E9C38823-3332-4E09-89BA-3ABB6B299F1D}" srcOrd="4" destOrd="0" parTransId="{74272770-1BD6-49DF-A264-C758A69E275E}" sibTransId="{CE250E0E-4501-4D2B-A226-8336E46BA251}"/>
    <dgm:cxn modelId="{C389404D-EB21-4B2E-8AB4-F8908F26BB77}" srcId="{84381A50-1A67-40DE-B3F4-7BF0E4756DA3}" destId="{043B199E-558C-410E-A34B-6E2E9C3794F3}" srcOrd="1" destOrd="0" parTransId="{73F2F420-1B6F-45DC-AD8A-965030182FEF}" sibTransId="{8CF256CF-07DD-4A96-ABBD-FC91301AFC73}"/>
    <dgm:cxn modelId="{87082075-2FFA-CC42-9381-A758A2B31FD2}" type="presOf" srcId="{043B199E-558C-410E-A34B-6E2E9C3794F3}" destId="{D78FC0F7-E6BB-AD48-BE0A-EE73F06A96E7}" srcOrd="0" destOrd="0" presId="urn:microsoft.com/office/officeart/2005/8/layout/vList2"/>
    <dgm:cxn modelId="{183F578D-5932-674F-AB14-54EE6616C843}" type="presOf" srcId="{A1939196-299B-4DA0-81F0-D62B915D534F}" destId="{4669D4A8-C195-D04D-B812-17E5AE86F104}"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67E1D5C0-8EE7-4C6F-851E-CAE34E090941}" srcId="{84381A50-1A67-40DE-B3F4-7BF0E4756DA3}" destId="{2ACE083B-8F28-4D22-BD41-5A8A41DCDFCC}" srcOrd="3" destOrd="0" parTransId="{391D6819-1A93-47D9-8F35-6FEFE671B11D}" sibTransId="{57F05369-F937-4BD2-9F28-59740E9FBCFF}"/>
    <dgm:cxn modelId="{9E3E8BE1-A6AB-9E46-A227-79D607288E5F}" type="presOf" srcId="{AE3C7985-E9C5-6B45-B70F-20A7EBB86618}" destId="{A55511C5-48D0-1B4A-B33D-F99BCE230AD9}" srcOrd="0" destOrd="0" presId="urn:microsoft.com/office/officeart/2005/8/layout/vList2"/>
    <dgm:cxn modelId="{8202E9F2-EC5E-C44A-8ECE-2D9C72ACAA9A}" srcId="{84381A50-1A67-40DE-B3F4-7BF0E4756DA3}" destId="{AE3C7985-E9C5-6B45-B70F-20A7EBB86618}" srcOrd="5" destOrd="0" parTransId="{1465773C-A2BC-8A44-A904-ED5EE8E70BDC}" sibTransId="{BC40E554-190F-2842-B484-7A6CC725AAEE}"/>
    <dgm:cxn modelId="{7F6E1BFB-2C5E-4E78-BAEE-15D76FAC4B0D}" srcId="{84381A50-1A67-40DE-B3F4-7BF0E4756DA3}" destId="{A1939196-299B-4DA0-81F0-D62B915D534F}" srcOrd="2" destOrd="0" parTransId="{DA09C535-B123-485F-B41D-EA2DEBE436C7}" sibTransId="{6AB6E1E2-A7B9-4181-85E6-9DC40389D2C6}"/>
    <dgm:cxn modelId="{094563FF-53D2-7A4C-99DE-B63F0E7D0850}" type="presOf" srcId="{2ACE083B-8F28-4D22-BD41-5A8A41DCDFCC}" destId="{63DE35DE-0860-2442-BD48-14C5725AF386}" srcOrd="0" destOrd="0" presId="urn:microsoft.com/office/officeart/2005/8/layout/vList2"/>
    <dgm:cxn modelId="{84471436-D435-8147-B863-84DE99F650FB}" type="presParOf" srcId="{C9745F84-8013-0F41-8DC9-C520421ABD88}" destId="{14F6ADF8-6EB9-CF46-B6E2-BE9C387D5E92}" srcOrd="0" destOrd="0" presId="urn:microsoft.com/office/officeart/2005/8/layout/vList2"/>
    <dgm:cxn modelId="{B20F83BF-40E2-0742-A1B7-5D482553506B}" type="presParOf" srcId="{C9745F84-8013-0F41-8DC9-C520421ABD88}" destId="{7EE1E6DB-7350-C443-B8C0-BDF48038A181}" srcOrd="1" destOrd="0" presId="urn:microsoft.com/office/officeart/2005/8/layout/vList2"/>
    <dgm:cxn modelId="{F3AED36A-5477-7941-A2B5-58AD6E506052}" type="presParOf" srcId="{C9745F84-8013-0F41-8DC9-C520421ABD88}" destId="{D78FC0F7-E6BB-AD48-BE0A-EE73F06A96E7}" srcOrd="2" destOrd="0" presId="urn:microsoft.com/office/officeart/2005/8/layout/vList2"/>
    <dgm:cxn modelId="{E2901F23-8824-0042-9560-AAE00D4B4BCB}" type="presParOf" srcId="{C9745F84-8013-0F41-8DC9-C520421ABD88}" destId="{5C239F06-1F63-3644-943C-62B9B67EFF4A}" srcOrd="3" destOrd="0" presId="urn:microsoft.com/office/officeart/2005/8/layout/vList2"/>
    <dgm:cxn modelId="{0C5703EA-C182-9A48-8624-1C4C9E0F0882}" type="presParOf" srcId="{C9745F84-8013-0F41-8DC9-C520421ABD88}" destId="{4669D4A8-C195-D04D-B812-17E5AE86F104}" srcOrd="4" destOrd="0" presId="urn:microsoft.com/office/officeart/2005/8/layout/vList2"/>
    <dgm:cxn modelId="{52E2C18A-D398-1747-BBFC-C297F5ED3915}" type="presParOf" srcId="{C9745F84-8013-0F41-8DC9-C520421ABD88}" destId="{BB0CB625-54BF-2342-A52D-B15B3EC105B0}" srcOrd="5" destOrd="0" presId="urn:microsoft.com/office/officeart/2005/8/layout/vList2"/>
    <dgm:cxn modelId="{B4832673-CE41-744C-9485-3878A0531CCD}" type="presParOf" srcId="{C9745F84-8013-0F41-8DC9-C520421ABD88}" destId="{63DE35DE-0860-2442-BD48-14C5725AF386}" srcOrd="6" destOrd="0" presId="urn:microsoft.com/office/officeart/2005/8/layout/vList2"/>
    <dgm:cxn modelId="{398B62EB-6A9F-B148-AAA8-A6B4C7B77767}" type="presParOf" srcId="{C9745F84-8013-0F41-8DC9-C520421ABD88}" destId="{DB3BE11C-E704-A046-9B05-938AC2CAC281}" srcOrd="7" destOrd="0" presId="urn:microsoft.com/office/officeart/2005/8/layout/vList2"/>
    <dgm:cxn modelId="{D61D45FC-E538-BE4D-9637-91361ECC03E5}" type="presParOf" srcId="{C9745F84-8013-0F41-8DC9-C520421ABD88}" destId="{D67DECBE-A75E-E948-8FC4-BC3FD645D45A}" srcOrd="8" destOrd="0" presId="urn:microsoft.com/office/officeart/2005/8/layout/vList2"/>
    <dgm:cxn modelId="{CC137A23-E5B8-4B42-AA7B-98D50B22C483}" type="presParOf" srcId="{C9745F84-8013-0F41-8DC9-C520421ABD88}" destId="{2EC55B05-4AB1-3147-911A-721EA557F3E7}" srcOrd="9" destOrd="0" presId="urn:microsoft.com/office/officeart/2005/8/layout/vList2"/>
    <dgm:cxn modelId="{164942D3-7984-654B-83B2-F8DE2E24662C}" type="presParOf" srcId="{C9745F84-8013-0F41-8DC9-C520421ABD88}" destId="{A55511C5-48D0-1B4A-B33D-F99BCE230A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I</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ndustry is concentrated on vessels and installations, which are often linked (installer owns the vessels). Combined, this accounts for </a:t>
          </a:r>
          <a:r>
            <a:rPr lang="en-NL" sz="1400" b="1" i="0" dirty="0">
              <a:latin typeface="Open Sans" panose="020B0606030504020204" pitchFamily="34" charset="0"/>
              <a:ea typeface="Open Sans" panose="020B0606030504020204" pitchFamily="34" charset="0"/>
              <a:cs typeface="Open Sans" panose="020B0606030504020204" pitchFamily="34" charset="0"/>
            </a:rPr>
            <a:t>64% of all Dutch activity,</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 indicating a concentrated and homogenous industry (not diverse)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C46579-0DFC-428A-BE17-D330D74C8E70}" type="parTrans" cxnId="{57D957A0-D584-4CA3-94C4-1A2F336ADD28}">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NL" sz="1600" b="0" i="0" dirty="0">
              <a:latin typeface="Open Sans Light" panose="020B0306030504020204" pitchFamily="34" charset="0"/>
              <a:ea typeface="Open Sans Light" panose="020B0306030504020204" pitchFamily="34" charset="0"/>
              <a:cs typeface="Open Sans Light" panose="020B0306030504020204" pitchFamily="34" charset="0"/>
            </a:rPr>
            <a:t>Monopile and transition-piece manufacturing are very strong and high-value</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NL" sz="1600" b="0" i="0" dirty="0">
              <a:latin typeface="Open Sans Light" panose="020B0306030504020204" pitchFamily="34" charset="0"/>
              <a:ea typeface="Open Sans Light" panose="020B0306030504020204" pitchFamily="34" charset="0"/>
              <a:cs typeface="Open Sans Light" panose="020B0306030504020204" pitchFamily="34" charset="0"/>
            </a:rPr>
            <a:t>There is a high degree of lock-in, indicating potential risks in t</a:t>
          </a:r>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600" b="0" i="0" dirty="0">
              <a:latin typeface="Open Sans Light" panose="020B0306030504020204" pitchFamily="34" charset="0"/>
              <a:ea typeface="Open Sans Light" panose="020B0306030504020204" pitchFamily="34" charset="0"/>
              <a:cs typeface="Open Sans Light" panose="020B0306030504020204" pitchFamily="34" charset="0"/>
            </a:rPr>
            <a:t> event of disruption</a:t>
          </a:r>
          <a:endParaRPr lang="en-US" sz="16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09C535-B123-485F-B41D-EA2DEBE436C7}" type="parTrans" cxnId="{7F6E1BFB-2C5E-4E78-BAEE-15D76FAC4B0D}">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NL" sz="1600" b="0" i="0" dirty="0">
              <a:latin typeface="Open Sans Light" panose="020B0306030504020204" pitchFamily="34" charset="0"/>
              <a:ea typeface="Open Sans Light" panose="020B0306030504020204" pitchFamily="34" charset="0"/>
              <a:cs typeface="Open Sans Light" panose="020B0306030504020204" pitchFamily="34" charset="0"/>
            </a:rPr>
            <a:t>Some industry penetration for floating offshore wind from the installation sector, which uses existing installation capabilities</a:t>
          </a:r>
          <a:endParaRPr lang="en-US" sz="10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272770-1BD6-49DF-A264-C758A69E275E}" type="parTrans" cxnId="{A761D536-3968-427D-A7FB-4C0AED48F73F}">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6184562-A246-C149-828D-82B286D4A06E}">
      <dgm:prSet custT="1"/>
      <dgm:spPr/>
      <dgm:t>
        <a:bodyPr/>
        <a:lstStyle/>
        <a:p>
          <a:r>
            <a:rPr lang="en-US" sz="1600" b="0" i="0" dirty="0">
              <a:latin typeface="Open Sans Light" panose="020B0306030504020204" pitchFamily="34" charset="0"/>
              <a:ea typeface="Open Sans Light" panose="020B0306030504020204" pitchFamily="34" charset="0"/>
              <a:cs typeface="Open Sans Light" panose="020B0306030504020204" pitchFamily="34" charset="0"/>
            </a:rPr>
            <a:t>Established companies can physically construct disruptive foundations if contracted and properly financed </a:t>
          </a:r>
        </a:p>
      </dgm:t>
    </dgm:pt>
    <dgm:pt modelId="{90FD607A-CF9C-E849-BE27-8E8716CC4E4A}" type="parTrans" cxnId="{5946AB7C-DFC6-0D4A-B05F-4E55D4598D5C}">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871839-B58C-3448-BBFF-A79732C76DED}" type="sibTrans" cxnId="{5946AB7C-DFC6-0D4A-B05F-4E55D4598D5C}">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4E4E75F-3F96-604E-9CD1-0C6E0E2FCCB0}">
      <dgm:prSet custT="1"/>
      <dgm:spPr/>
      <dgm:t>
        <a:bodyPr/>
        <a:lstStyle/>
        <a:p>
          <a:r>
            <a:rPr lang="en-NL" sz="1600" b="0" i="0" dirty="0">
              <a:latin typeface="Open Sans Light" panose="020B0306030504020204" pitchFamily="34" charset="0"/>
              <a:ea typeface="Open Sans Light" panose="020B0306030504020204" pitchFamily="34" charset="0"/>
              <a:cs typeface="Open Sans Light" panose="020B0306030504020204" pitchFamily="34" charset="0"/>
            </a:rPr>
            <a:t>The economic benefits from developing other maritime renewable energy technologies are mostly in selling to foreign companies</a:t>
          </a:r>
        </a:p>
      </dgm:t>
    </dgm:pt>
    <dgm:pt modelId="{B8F4C30A-F0C2-884A-94FE-AB2EB0334278}" type="parTrans" cxnId="{E29DF8D3-DA5F-D64A-8BD2-18895A129899}">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ED1F188-3DA7-394D-9DCE-EB97410797AD}" type="sibTrans" cxnId="{E29DF8D3-DA5F-D64A-8BD2-18895A129899}">
      <dgm:prSet/>
      <dgm:spPr/>
      <dgm:t>
        <a:bodyPr/>
        <a:lstStyle/>
        <a:p>
          <a:endParaRPr lang="en-US" sz="16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D67DECBE-A75E-E948-8FC4-BC3FD645D45A}" type="pres">
      <dgm:prSet presAssocID="{E9C38823-3332-4E09-89BA-3ABB6B299F1D}" presName="parentText" presStyleLbl="node1" presStyleIdx="2" presStyleCnt="6">
        <dgm:presLayoutVars>
          <dgm:chMax val="0"/>
          <dgm:bulletEnabled val="1"/>
        </dgm:presLayoutVars>
      </dgm:prSet>
      <dgm:spPr/>
    </dgm:pt>
    <dgm:pt modelId="{A328EAB9-B1E9-4B46-922D-3A332EF8CA74}" type="pres">
      <dgm:prSet presAssocID="{CE250E0E-4501-4D2B-A226-8336E46BA251}" presName="spacer" presStyleCnt="0"/>
      <dgm:spPr/>
    </dgm:pt>
    <dgm:pt modelId="{7A1F959D-4C62-554B-A881-678868326BCC}" type="pres">
      <dgm:prSet presAssocID="{A6184562-A246-C149-828D-82B286D4A06E}" presName="parentText" presStyleLbl="node1" presStyleIdx="3" presStyleCnt="6">
        <dgm:presLayoutVars>
          <dgm:chMax val="0"/>
          <dgm:bulletEnabled val="1"/>
        </dgm:presLayoutVars>
      </dgm:prSet>
      <dgm:spPr/>
    </dgm:pt>
    <dgm:pt modelId="{D98E3A8E-F307-0149-A787-F03348183DF0}" type="pres">
      <dgm:prSet presAssocID="{8C871839-B58C-3448-BBFF-A79732C76DED}" presName="spacer" presStyleCnt="0"/>
      <dgm:spPr/>
    </dgm:pt>
    <dgm:pt modelId="{3C362FA7-0EC1-254D-AEF7-6CDC9FC6519B}" type="pres">
      <dgm:prSet presAssocID="{C4E4E75F-3F96-604E-9CD1-0C6E0E2FCCB0}" presName="parentText" presStyleLbl="node1" presStyleIdx="4" presStyleCnt="6">
        <dgm:presLayoutVars>
          <dgm:chMax val="0"/>
          <dgm:bulletEnabled val="1"/>
        </dgm:presLayoutVars>
      </dgm:prSet>
      <dgm:spPr/>
    </dgm:pt>
    <dgm:pt modelId="{BD7276D2-2900-A84E-8D96-A70ABC205D5B}" type="pres">
      <dgm:prSet presAssocID="{9ED1F188-3DA7-394D-9DCE-EB97410797AD}" presName="spacer" presStyleCnt="0"/>
      <dgm:spPr/>
    </dgm:pt>
    <dgm:pt modelId="{4669D4A8-C195-D04D-B812-17E5AE86F104}" type="pres">
      <dgm:prSet presAssocID="{A1939196-299B-4DA0-81F0-D62B915D534F}" presName="parentText" presStyleLbl="node1" presStyleIdx="5" presStyleCnt="6">
        <dgm:presLayoutVars>
          <dgm:chMax val="0"/>
          <dgm:bulletEnabled val="1"/>
        </dgm:presLayoutVars>
      </dgm:prSet>
      <dgm:spPr/>
    </dgm:pt>
  </dgm:ptLst>
  <dgm:cxnLst>
    <dgm:cxn modelId="{05B6B316-791D-224B-8DD3-ACC8380AF472}" type="presOf" srcId="{E9C38823-3332-4E09-89BA-3ABB6B299F1D}" destId="{D67DECBE-A75E-E948-8FC4-BC3FD645D45A}" srcOrd="0" destOrd="0" presId="urn:microsoft.com/office/officeart/2005/8/layout/vList2"/>
    <dgm:cxn modelId="{B2D53625-CF2C-BB4D-AC69-EA29303945ED}" type="presOf" srcId="{A1939196-299B-4DA0-81F0-D62B915D534F}" destId="{4669D4A8-C195-D04D-B812-17E5AE86F104}" srcOrd="0" destOrd="0" presId="urn:microsoft.com/office/officeart/2005/8/layout/vList2"/>
    <dgm:cxn modelId="{A761D536-3968-427D-A7FB-4C0AED48F73F}" srcId="{84381A50-1A67-40DE-B3F4-7BF0E4756DA3}" destId="{E9C38823-3332-4E09-89BA-3ABB6B299F1D}" srcOrd="2" destOrd="0" parTransId="{74272770-1BD6-49DF-A264-C758A69E275E}" sibTransId="{CE250E0E-4501-4D2B-A226-8336E46BA251}"/>
    <dgm:cxn modelId="{916D4B3A-7578-3A48-9306-F06EB1142991}" type="presOf" srcId="{A6184562-A246-C149-828D-82B286D4A06E}" destId="{7A1F959D-4C62-554B-A881-678868326BCC}" srcOrd="0" destOrd="0" presId="urn:microsoft.com/office/officeart/2005/8/layout/vList2"/>
    <dgm:cxn modelId="{C389404D-EB21-4B2E-8AB4-F8908F26BB77}" srcId="{84381A50-1A67-40DE-B3F4-7BF0E4756DA3}" destId="{043B199E-558C-410E-A34B-6E2E9C3794F3}" srcOrd="1" destOrd="0" parTransId="{73F2F420-1B6F-45DC-AD8A-965030182FEF}" sibTransId="{8CF256CF-07DD-4A96-ABBD-FC91301AFC73}"/>
    <dgm:cxn modelId="{9F4DE46A-545E-934F-8522-81153010D50F}" type="presOf" srcId="{C4E4E75F-3F96-604E-9CD1-0C6E0E2FCCB0}" destId="{3C362FA7-0EC1-254D-AEF7-6CDC9FC6519B}" srcOrd="0" destOrd="0" presId="urn:microsoft.com/office/officeart/2005/8/layout/vList2"/>
    <dgm:cxn modelId="{5946AB7C-DFC6-0D4A-B05F-4E55D4598D5C}" srcId="{84381A50-1A67-40DE-B3F4-7BF0E4756DA3}" destId="{A6184562-A246-C149-828D-82B286D4A06E}" srcOrd="3" destOrd="0" parTransId="{90FD607A-CF9C-E849-BE27-8E8716CC4E4A}" sibTransId="{8C871839-B58C-3448-BBFF-A79732C76DED}"/>
    <dgm:cxn modelId="{57D957A0-D584-4CA3-94C4-1A2F336ADD28}" srcId="{84381A50-1A67-40DE-B3F4-7BF0E4756DA3}" destId="{F8F74A57-47BC-493A-9D68-F2336D5E6877}" srcOrd="0" destOrd="0" parTransId="{AFC46579-0DFC-428A-BE17-D330D74C8E70}" sibTransId="{D7534AF1-5DE6-4322-91F4-BAE9C1A65210}"/>
    <dgm:cxn modelId="{E5639AA1-568A-F945-A1E7-E4EA365283D2}" type="presOf" srcId="{F8F74A57-47BC-493A-9D68-F2336D5E6877}" destId="{14F6ADF8-6EB9-CF46-B6E2-BE9C387D5E92}" srcOrd="0" destOrd="0" presId="urn:microsoft.com/office/officeart/2005/8/layout/vList2"/>
    <dgm:cxn modelId="{D37F74AD-2585-1647-AD16-C5559FEC4F95}" type="presOf" srcId="{84381A50-1A67-40DE-B3F4-7BF0E4756DA3}" destId="{C9745F84-8013-0F41-8DC9-C520421ABD88}" srcOrd="0" destOrd="0" presId="urn:microsoft.com/office/officeart/2005/8/layout/vList2"/>
    <dgm:cxn modelId="{B7A881B2-68DC-3D40-9F69-FCB2C1D617A3}" type="presOf" srcId="{043B199E-558C-410E-A34B-6E2E9C3794F3}" destId="{D78FC0F7-E6BB-AD48-BE0A-EE73F06A96E7}" srcOrd="0" destOrd="0" presId="urn:microsoft.com/office/officeart/2005/8/layout/vList2"/>
    <dgm:cxn modelId="{E29DF8D3-DA5F-D64A-8BD2-18895A129899}" srcId="{84381A50-1A67-40DE-B3F4-7BF0E4756DA3}" destId="{C4E4E75F-3F96-604E-9CD1-0C6E0E2FCCB0}" srcOrd="4" destOrd="0" parTransId="{B8F4C30A-F0C2-884A-94FE-AB2EB0334278}" sibTransId="{9ED1F188-3DA7-394D-9DCE-EB97410797AD}"/>
    <dgm:cxn modelId="{7F6E1BFB-2C5E-4E78-BAEE-15D76FAC4B0D}" srcId="{84381A50-1A67-40DE-B3F4-7BF0E4756DA3}" destId="{A1939196-299B-4DA0-81F0-D62B915D534F}" srcOrd="5" destOrd="0" parTransId="{DA09C535-B123-485F-B41D-EA2DEBE436C7}" sibTransId="{6AB6E1E2-A7B9-4181-85E6-9DC40389D2C6}"/>
    <dgm:cxn modelId="{D94EA8E8-8AC4-FE42-BCA3-95C31C622EE1}" type="presParOf" srcId="{C9745F84-8013-0F41-8DC9-C520421ABD88}" destId="{14F6ADF8-6EB9-CF46-B6E2-BE9C387D5E92}" srcOrd="0" destOrd="0" presId="urn:microsoft.com/office/officeart/2005/8/layout/vList2"/>
    <dgm:cxn modelId="{4BC6CCC7-9470-2444-BB41-D624B1A2B21E}" type="presParOf" srcId="{C9745F84-8013-0F41-8DC9-C520421ABD88}" destId="{7EE1E6DB-7350-C443-B8C0-BDF48038A181}" srcOrd="1" destOrd="0" presId="urn:microsoft.com/office/officeart/2005/8/layout/vList2"/>
    <dgm:cxn modelId="{858EC7EE-8CAD-E54E-9B43-08C829E65E94}" type="presParOf" srcId="{C9745F84-8013-0F41-8DC9-C520421ABD88}" destId="{D78FC0F7-E6BB-AD48-BE0A-EE73F06A96E7}" srcOrd="2" destOrd="0" presId="urn:microsoft.com/office/officeart/2005/8/layout/vList2"/>
    <dgm:cxn modelId="{385A1E89-878A-444D-A84D-F6CCC1D84523}" type="presParOf" srcId="{C9745F84-8013-0F41-8DC9-C520421ABD88}" destId="{5C239F06-1F63-3644-943C-62B9B67EFF4A}" srcOrd="3" destOrd="0" presId="urn:microsoft.com/office/officeart/2005/8/layout/vList2"/>
    <dgm:cxn modelId="{51E43AFF-5660-C64F-83A1-5D9693931927}" type="presParOf" srcId="{C9745F84-8013-0F41-8DC9-C520421ABD88}" destId="{D67DECBE-A75E-E948-8FC4-BC3FD645D45A}" srcOrd="4" destOrd="0" presId="urn:microsoft.com/office/officeart/2005/8/layout/vList2"/>
    <dgm:cxn modelId="{AD939766-44BB-2B40-8D20-A2DABD10C1E6}" type="presParOf" srcId="{C9745F84-8013-0F41-8DC9-C520421ABD88}" destId="{A328EAB9-B1E9-4B46-922D-3A332EF8CA74}" srcOrd="5" destOrd="0" presId="urn:microsoft.com/office/officeart/2005/8/layout/vList2"/>
    <dgm:cxn modelId="{6BC7A74D-3595-C44D-AA34-CE4551539E7A}" type="presParOf" srcId="{C9745F84-8013-0F41-8DC9-C520421ABD88}" destId="{7A1F959D-4C62-554B-A881-678868326BCC}" srcOrd="6" destOrd="0" presId="urn:microsoft.com/office/officeart/2005/8/layout/vList2"/>
    <dgm:cxn modelId="{53170181-0929-FB4B-B2B0-5CF75B690B10}" type="presParOf" srcId="{C9745F84-8013-0F41-8DC9-C520421ABD88}" destId="{D98E3A8E-F307-0149-A787-F03348183DF0}" srcOrd="7" destOrd="0" presId="urn:microsoft.com/office/officeart/2005/8/layout/vList2"/>
    <dgm:cxn modelId="{6991432A-3ACB-D048-8809-621E3ED08593}" type="presParOf" srcId="{C9745F84-8013-0F41-8DC9-C520421ABD88}" destId="{3C362FA7-0EC1-254D-AEF7-6CDC9FC6519B}" srcOrd="8" destOrd="0" presId="urn:microsoft.com/office/officeart/2005/8/layout/vList2"/>
    <dgm:cxn modelId="{62A2804C-BE6E-4744-8626-AF4CA1826A5B}" type="presParOf" srcId="{C9745F84-8013-0F41-8DC9-C520421ABD88}" destId="{BD7276D2-2900-A84E-8D96-A70ABC205D5B}" srcOrd="9" destOrd="0" presId="urn:microsoft.com/office/officeart/2005/8/layout/vList2"/>
    <dgm:cxn modelId="{E8CDD036-57C9-8547-B2CC-DF79C475ACBA}" type="presParOf" srcId="{C9745F84-8013-0F41-8DC9-C520421ABD88}" destId="{4669D4A8-C195-D04D-B812-17E5AE86F104}"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Transition-piece and monopile manufacturing are vulnerable to disruption if new foundation types become the dominant design</a:t>
          </a: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Heavy-lift jack-up vessels and installations may be threatened if alternative installation techniques become the standard </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EPCI and ports are not likely to disrupted, but rather face market competition as offshore wind expands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6184562-A246-C149-828D-82B286D4A06E}">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Wind turbines are not a threat as there is little current penetration, implying potential opportunities for new industry capture</a:t>
          </a:r>
        </a:p>
      </dgm:t>
    </dgm:pt>
    <dgm:pt modelId="{90FD607A-CF9C-E849-BE27-8E8716CC4E4A}" type="parTrans" cxnId="{5946AB7C-DFC6-0D4A-B05F-4E55D4598D5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871839-B58C-3448-BBFF-A79732C76DED}" type="sibTrans" cxnId="{5946AB7C-DFC6-0D4A-B05F-4E55D4598D5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4">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4">
        <dgm:presLayoutVars>
          <dgm:chMax val="0"/>
          <dgm:bulletEnabled val="1"/>
        </dgm:presLayoutVars>
      </dgm:prSet>
      <dgm:spPr/>
    </dgm:pt>
    <dgm:pt modelId="{5C239F06-1F63-3644-943C-62B9B67EFF4A}" type="pres">
      <dgm:prSet presAssocID="{8CF256CF-07DD-4A96-ABBD-FC91301AFC73}" presName="spacer" presStyleCnt="0"/>
      <dgm:spPr/>
    </dgm:pt>
    <dgm:pt modelId="{D67DECBE-A75E-E948-8FC4-BC3FD645D45A}" type="pres">
      <dgm:prSet presAssocID="{E9C38823-3332-4E09-89BA-3ABB6B299F1D}" presName="parentText" presStyleLbl="node1" presStyleIdx="2" presStyleCnt="4">
        <dgm:presLayoutVars>
          <dgm:chMax val="0"/>
          <dgm:bulletEnabled val="1"/>
        </dgm:presLayoutVars>
      </dgm:prSet>
      <dgm:spPr/>
    </dgm:pt>
    <dgm:pt modelId="{A328EAB9-B1E9-4B46-922D-3A332EF8CA74}" type="pres">
      <dgm:prSet presAssocID="{CE250E0E-4501-4D2B-A226-8336E46BA251}" presName="spacer" presStyleCnt="0"/>
      <dgm:spPr/>
    </dgm:pt>
    <dgm:pt modelId="{7A1F959D-4C62-554B-A881-678868326BCC}" type="pres">
      <dgm:prSet presAssocID="{A6184562-A246-C149-828D-82B286D4A06E}" presName="parentText" presStyleLbl="node1" presStyleIdx="3" presStyleCnt="4">
        <dgm:presLayoutVars>
          <dgm:chMax val="0"/>
          <dgm:bulletEnabled val="1"/>
        </dgm:presLayoutVars>
      </dgm:prSet>
      <dgm:spPr/>
    </dgm:pt>
  </dgm:ptLst>
  <dgm:cxnLst>
    <dgm:cxn modelId="{05B6B316-791D-224B-8DD3-ACC8380AF472}" type="presOf" srcId="{E9C38823-3332-4E09-89BA-3ABB6B299F1D}" destId="{D67DECBE-A75E-E948-8FC4-BC3FD645D45A}" srcOrd="0" destOrd="0" presId="urn:microsoft.com/office/officeart/2005/8/layout/vList2"/>
    <dgm:cxn modelId="{A761D536-3968-427D-A7FB-4C0AED48F73F}" srcId="{84381A50-1A67-40DE-B3F4-7BF0E4756DA3}" destId="{E9C38823-3332-4E09-89BA-3ABB6B299F1D}" srcOrd="2" destOrd="0" parTransId="{74272770-1BD6-49DF-A264-C758A69E275E}" sibTransId="{CE250E0E-4501-4D2B-A226-8336E46BA251}"/>
    <dgm:cxn modelId="{916D4B3A-7578-3A48-9306-F06EB1142991}" type="presOf" srcId="{A6184562-A246-C149-828D-82B286D4A06E}" destId="{7A1F959D-4C62-554B-A881-678868326BCC}" srcOrd="0" destOrd="0" presId="urn:microsoft.com/office/officeart/2005/8/layout/vList2"/>
    <dgm:cxn modelId="{C389404D-EB21-4B2E-8AB4-F8908F26BB77}" srcId="{84381A50-1A67-40DE-B3F4-7BF0E4756DA3}" destId="{043B199E-558C-410E-A34B-6E2E9C3794F3}" srcOrd="1" destOrd="0" parTransId="{73F2F420-1B6F-45DC-AD8A-965030182FEF}" sibTransId="{8CF256CF-07DD-4A96-ABBD-FC91301AFC73}"/>
    <dgm:cxn modelId="{5946AB7C-DFC6-0D4A-B05F-4E55D4598D5C}" srcId="{84381A50-1A67-40DE-B3F4-7BF0E4756DA3}" destId="{A6184562-A246-C149-828D-82B286D4A06E}" srcOrd="3" destOrd="0" parTransId="{90FD607A-CF9C-E849-BE27-8E8716CC4E4A}" sibTransId="{8C871839-B58C-3448-BBFF-A79732C76DED}"/>
    <dgm:cxn modelId="{57D957A0-D584-4CA3-94C4-1A2F336ADD28}" srcId="{84381A50-1A67-40DE-B3F4-7BF0E4756DA3}" destId="{F8F74A57-47BC-493A-9D68-F2336D5E6877}" srcOrd="0" destOrd="0" parTransId="{AFC46579-0DFC-428A-BE17-D330D74C8E70}" sibTransId="{D7534AF1-5DE6-4322-91F4-BAE9C1A65210}"/>
    <dgm:cxn modelId="{E5639AA1-568A-F945-A1E7-E4EA365283D2}" type="presOf" srcId="{F8F74A57-47BC-493A-9D68-F2336D5E6877}" destId="{14F6ADF8-6EB9-CF46-B6E2-BE9C387D5E92}" srcOrd="0" destOrd="0" presId="urn:microsoft.com/office/officeart/2005/8/layout/vList2"/>
    <dgm:cxn modelId="{D37F74AD-2585-1647-AD16-C5559FEC4F95}" type="presOf" srcId="{84381A50-1A67-40DE-B3F4-7BF0E4756DA3}" destId="{C9745F84-8013-0F41-8DC9-C520421ABD88}" srcOrd="0" destOrd="0" presId="urn:microsoft.com/office/officeart/2005/8/layout/vList2"/>
    <dgm:cxn modelId="{B7A881B2-68DC-3D40-9F69-FCB2C1D617A3}" type="presOf" srcId="{043B199E-558C-410E-A34B-6E2E9C3794F3}" destId="{D78FC0F7-E6BB-AD48-BE0A-EE73F06A96E7}" srcOrd="0" destOrd="0" presId="urn:microsoft.com/office/officeart/2005/8/layout/vList2"/>
    <dgm:cxn modelId="{D94EA8E8-8AC4-FE42-BCA3-95C31C622EE1}" type="presParOf" srcId="{C9745F84-8013-0F41-8DC9-C520421ABD88}" destId="{14F6ADF8-6EB9-CF46-B6E2-BE9C387D5E92}" srcOrd="0" destOrd="0" presId="urn:microsoft.com/office/officeart/2005/8/layout/vList2"/>
    <dgm:cxn modelId="{4BC6CCC7-9470-2444-BB41-D624B1A2B21E}" type="presParOf" srcId="{C9745F84-8013-0F41-8DC9-C520421ABD88}" destId="{7EE1E6DB-7350-C443-B8C0-BDF48038A181}" srcOrd="1" destOrd="0" presId="urn:microsoft.com/office/officeart/2005/8/layout/vList2"/>
    <dgm:cxn modelId="{858EC7EE-8CAD-E54E-9B43-08C829E65E94}" type="presParOf" srcId="{C9745F84-8013-0F41-8DC9-C520421ABD88}" destId="{D78FC0F7-E6BB-AD48-BE0A-EE73F06A96E7}" srcOrd="2" destOrd="0" presId="urn:microsoft.com/office/officeart/2005/8/layout/vList2"/>
    <dgm:cxn modelId="{385A1E89-878A-444D-A84D-F6CCC1D84523}" type="presParOf" srcId="{C9745F84-8013-0F41-8DC9-C520421ABD88}" destId="{5C239F06-1F63-3644-943C-62B9B67EFF4A}" srcOrd="3" destOrd="0" presId="urn:microsoft.com/office/officeart/2005/8/layout/vList2"/>
    <dgm:cxn modelId="{51E43AFF-5660-C64F-83A1-5D9693931927}" type="presParOf" srcId="{C9745F84-8013-0F41-8DC9-C520421ABD88}" destId="{D67DECBE-A75E-E948-8FC4-BC3FD645D45A}" srcOrd="4" destOrd="0" presId="urn:microsoft.com/office/officeart/2005/8/layout/vList2"/>
    <dgm:cxn modelId="{AD939766-44BB-2B40-8D20-A2DABD10C1E6}" type="presParOf" srcId="{C9745F84-8013-0F41-8DC9-C520421ABD88}" destId="{A328EAB9-B1E9-4B46-922D-3A332EF8CA74}" srcOrd="5" destOrd="0" presId="urn:microsoft.com/office/officeart/2005/8/layout/vList2"/>
    <dgm:cxn modelId="{6BC7A74D-3595-C44D-AA34-CE4551539E7A}" type="presParOf" srcId="{C9745F84-8013-0F41-8DC9-C520421ABD88}" destId="{7A1F959D-4C62-554B-A881-678868326BCC}"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Classic offshore wind: huge market, huge industry</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Ambitious 38-75 GW domestic roadmap for classic offshore wind </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Strong international market penetration for classic offshore wind</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09C535-B123-485F-B41D-EA2DEBE436C7}" type="par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Medium-well funded R&amp;D for disruptive innovation at low TRLs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Well funded R&amp;D and networking for sustaining innovation</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Some market/export penetration for emerging disruptive offshore technologies (suction-bucket foundations, tidal turbines, floating foundation installation)</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1465773C-A2BC-8A44-A904-ED5EE8E70BDC}" type="par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6">
        <dgm:presLayoutVars>
          <dgm:chMax val="0"/>
          <dgm:bulletEnabled val="1"/>
        </dgm:presLayoutVars>
      </dgm:prSet>
      <dgm:spPr/>
    </dgm:pt>
    <dgm:pt modelId="{BB0CB625-54BF-2342-A52D-B15B3EC105B0}" type="pres">
      <dgm:prSet presAssocID="{6AB6E1E2-A7B9-4181-85E6-9DC40389D2C6}" presName="spacer" presStyleCnt="0"/>
      <dgm:spPr/>
    </dgm:pt>
    <dgm:pt modelId="{D67DECBE-A75E-E948-8FC4-BC3FD645D45A}" type="pres">
      <dgm:prSet presAssocID="{E9C38823-3332-4E09-89BA-3ABB6B299F1D}" presName="parentText" presStyleLbl="node1" presStyleIdx="3" presStyleCnt="6">
        <dgm:presLayoutVars>
          <dgm:chMax val="0"/>
          <dgm:bulletEnabled val="1"/>
        </dgm:presLayoutVars>
      </dgm:prSet>
      <dgm:spPr/>
    </dgm:pt>
    <dgm:pt modelId="{2EC55B05-4AB1-3147-911A-721EA557F3E7}" type="pres">
      <dgm:prSet presAssocID="{CE250E0E-4501-4D2B-A226-8336E46BA251}" presName="spacer" presStyleCnt="0"/>
      <dgm:spPr/>
    </dgm:pt>
    <dgm:pt modelId="{63DE35DE-0860-2442-BD48-14C5725AF386}" type="pres">
      <dgm:prSet presAssocID="{2ACE083B-8F28-4D22-BD41-5A8A41DCDFCC}" presName="parentText" presStyleLbl="node1" presStyleIdx="4" presStyleCnt="6">
        <dgm:presLayoutVars>
          <dgm:chMax val="0"/>
          <dgm:bulletEnabled val="1"/>
        </dgm:presLayoutVars>
      </dgm:prSet>
      <dgm:spPr/>
    </dgm:pt>
    <dgm:pt modelId="{DB3BE11C-E704-A046-9B05-938AC2CAC281}" type="pres">
      <dgm:prSet presAssocID="{57F05369-F937-4BD2-9F28-59740E9FBCFF}" presName="spacer" presStyleCnt="0"/>
      <dgm:spPr/>
    </dgm:pt>
    <dgm:pt modelId="{A55511C5-48D0-1B4A-B33D-F99BCE230AD9}" type="pres">
      <dgm:prSet presAssocID="{AE3C7985-E9C5-6B45-B70F-20A7EBB86618}" presName="parentText" presStyleLbl="node1" presStyleIdx="5" presStyleCnt="6">
        <dgm:presLayoutVars>
          <dgm:chMax val="0"/>
          <dgm:bulletEnabled val="1"/>
        </dgm:presLayoutVars>
      </dgm:prSet>
      <dgm:spPr/>
    </dgm:pt>
  </dgm:ptLst>
  <dgm:cxnLst>
    <dgm:cxn modelId="{9940D40A-004C-E341-BAD4-E1FDF790358F}" type="presOf" srcId="{A1939196-299B-4DA0-81F0-D62B915D534F}" destId="{4669D4A8-C195-D04D-B812-17E5AE86F104}" srcOrd="0" destOrd="0" presId="urn:microsoft.com/office/officeart/2005/8/layout/vList2"/>
    <dgm:cxn modelId="{A9520E0B-55A7-5546-8599-9C2F4AA6FDE1}" type="presOf" srcId="{F8F74A57-47BC-493A-9D68-F2336D5E6877}" destId="{14F6ADF8-6EB9-CF46-B6E2-BE9C387D5E92}" srcOrd="0" destOrd="0" presId="urn:microsoft.com/office/officeart/2005/8/layout/vList2"/>
    <dgm:cxn modelId="{FCDBEF1C-5503-CE40-83A6-067CD10DEF5B}" type="presOf" srcId="{E9C38823-3332-4E09-89BA-3ABB6B299F1D}" destId="{D67DECBE-A75E-E948-8FC4-BC3FD645D45A}" srcOrd="0" destOrd="0" presId="urn:microsoft.com/office/officeart/2005/8/layout/vList2"/>
    <dgm:cxn modelId="{04F7741D-26D3-E647-8987-71081099504C}" type="presOf" srcId="{2ACE083B-8F28-4D22-BD41-5A8A41DCDFCC}" destId="{63DE35DE-0860-2442-BD48-14C5725AF386}" srcOrd="0" destOrd="0" presId="urn:microsoft.com/office/officeart/2005/8/layout/vList2"/>
    <dgm:cxn modelId="{A761D536-3968-427D-A7FB-4C0AED48F73F}" srcId="{84381A50-1A67-40DE-B3F4-7BF0E4756DA3}" destId="{E9C38823-3332-4E09-89BA-3ABB6B299F1D}" srcOrd="3" destOrd="0" parTransId="{74272770-1BD6-49DF-A264-C758A69E275E}" sibTransId="{CE250E0E-4501-4D2B-A226-8336E46BA251}"/>
    <dgm:cxn modelId="{C389404D-EB21-4B2E-8AB4-F8908F26BB77}" srcId="{84381A50-1A67-40DE-B3F4-7BF0E4756DA3}" destId="{043B199E-558C-410E-A34B-6E2E9C3794F3}" srcOrd="1" destOrd="0" parTransId="{73F2F420-1B6F-45DC-AD8A-965030182FEF}" sibTransId="{8CF256CF-07DD-4A96-ABBD-FC91301AFC73}"/>
    <dgm:cxn modelId="{57D957A0-D584-4CA3-94C4-1A2F336ADD28}" srcId="{84381A50-1A67-40DE-B3F4-7BF0E4756DA3}" destId="{F8F74A57-47BC-493A-9D68-F2336D5E6877}" srcOrd="0" destOrd="0" parTransId="{AFC46579-0DFC-428A-BE17-D330D74C8E70}" sibTransId="{D7534AF1-5DE6-4322-91F4-BAE9C1A65210}"/>
    <dgm:cxn modelId="{A24CE8A6-B808-1446-98CB-AF44DD9BAF4F}" type="presOf" srcId="{043B199E-558C-410E-A34B-6E2E9C3794F3}" destId="{D78FC0F7-E6BB-AD48-BE0A-EE73F06A96E7}" srcOrd="0" destOrd="0" presId="urn:microsoft.com/office/officeart/2005/8/layout/vList2"/>
    <dgm:cxn modelId="{D37F74AD-2585-1647-AD16-C5559FEC4F95}" type="presOf" srcId="{84381A50-1A67-40DE-B3F4-7BF0E4756DA3}" destId="{C9745F84-8013-0F41-8DC9-C520421ABD88}" srcOrd="0" destOrd="0" presId="urn:microsoft.com/office/officeart/2005/8/layout/vList2"/>
    <dgm:cxn modelId="{67E1D5C0-8EE7-4C6F-851E-CAE34E090941}" srcId="{84381A50-1A67-40DE-B3F4-7BF0E4756DA3}" destId="{2ACE083B-8F28-4D22-BD41-5A8A41DCDFCC}" srcOrd="4" destOrd="0" parTransId="{391D6819-1A93-47D9-8F35-6FEFE671B11D}" sibTransId="{57F05369-F937-4BD2-9F28-59740E9FBCFF}"/>
    <dgm:cxn modelId="{97D544CE-AFC5-D041-9250-F8786823606C}" type="presOf" srcId="{AE3C7985-E9C5-6B45-B70F-20A7EBB86618}" destId="{A55511C5-48D0-1B4A-B33D-F99BCE230AD9}" srcOrd="0" destOrd="0" presId="urn:microsoft.com/office/officeart/2005/8/layout/vList2"/>
    <dgm:cxn modelId="{8202E9F2-EC5E-C44A-8ECE-2D9C72ACAA9A}" srcId="{84381A50-1A67-40DE-B3F4-7BF0E4756DA3}" destId="{AE3C7985-E9C5-6B45-B70F-20A7EBB86618}" srcOrd="5" destOrd="0" parTransId="{1465773C-A2BC-8A44-A904-ED5EE8E70BDC}" sibTransId="{BC40E554-190F-2842-B484-7A6CC725AAEE}"/>
    <dgm:cxn modelId="{7F6E1BFB-2C5E-4E78-BAEE-15D76FAC4B0D}" srcId="{84381A50-1A67-40DE-B3F4-7BF0E4756DA3}" destId="{A1939196-299B-4DA0-81F0-D62B915D534F}" srcOrd="2" destOrd="0" parTransId="{DA09C535-B123-485F-B41D-EA2DEBE436C7}" sibTransId="{6AB6E1E2-A7B9-4181-85E6-9DC40389D2C6}"/>
    <dgm:cxn modelId="{3DF1529A-3FDD-7C4E-8DED-653DA6B85BEE}" type="presParOf" srcId="{C9745F84-8013-0F41-8DC9-C520421ABD88}" destId="{14F6ADF8-6EB9-CF46-B6E2-BE9C387D5E92}" srcOrd="0" destOrd="0" presId="urn:microsoft.com/office/officeart/2005/8/layout/vList2"/>
    <dgm:cxn modelId="{5E5CC6C5-2685-4049-9412-4BF048A17579}" type="presParOf" srcId="{C9745F84-8013-0F41-8DC9-C520421ABD88}" destId="{7EE1E6DB-7350-C443-B8C0-BDF48038A181}" srcOrd="1" destOrd="0" presId="urn:microsoft.com/office/officeart/2005/8/layout/vList2"/>
    <dgm:cxn modelId="{EC3420C0-325D-7F4A-9586-B26BF664EE04}" type="presParOf" srcId="{C9745F84-8013-0F41-8DC9-C520421ABD88}" destId="{D78FC0F7-E6BB-AD48-BE0A-EE73F06A96E7}" srcOrd="2" destOrd="0" presId="urn:microsoft.com/office/officeart/2005/8/layout/vList2"/>
    <dgm:cxn modelId="{E5E7A793-4B5B-F443-B4BC-D6138C33D13E}" type="presParOf" srcId="{C9745F84-8013-0F41-8DC9-C520421ABD88}" destId="{5C239F06-1F63-3644-943C-62B9B67EFF4A}" srcOrd="3" destOrd="0" presId="urn:microsoft.com/office/officeart/2005/8/layout/vList2"/>
    <dgm:cxn modelId="{65222CDD-1753-A042-9F16-6A075857359C}" type="presParOf" srcId="{C9745F84-8013-0F41-8DC9-C520421ABD88}" destId="{4669D4A8-C195-D04D-B812-17E5AE86F104}" srcOrd="4" destOrd="0" presId="urn:microsoft.com/office/officeart/2005/8/layout/vList2"/>
    <dgm:cxn modelId="{44E45299-7DA5-7941-BC86-D3523A1B58C2}" type="presParOf" srcId="{C9745F84-8013-0F41-8DC9-C520421ABD88}" destId="{BB0CB625-54BF-2342-A52D-B15B3EC105B0}" srcOrd="5" destOrd="0" presId="urn:microsoft.com/office/officeart/2005/8/layout/vList2"/>
    <dgm:cxn modelId="{FA57672B-4093-3043-BD2F-0357B08D394E}" type="presParOf" srcId="{C9745F84-8013-0F41-8DC9-C520421ABD88}" destId="{D67DECBE-A75E-E948-8FC4-BC3FD645D45A}" srcOrd="6" destOrd="0" presId="urn:microsoft.com/office/officeart/2005/8/layout/vList2"/>
    <dgm:cxn modelId="{6C61653B-A8FE-1243-B0B2-7972C9BE73CC}" type="presParOf" srcId="{C9745F84-8013-0F41-8DC9-C520421ABD88}" destId="{2EC55B05-4AB1-3147-911A-721EA557F3E7}" srcOrd="7" destOrd="0" presId="urn:microsoft.com/office/officeart/2005/8/layout/vList2"/>
    <dgm:cxn modelId="{7541F5EF-1724-974F-A59F-7D3D43F9951C}" type="presParOf" srcId="{C9745F84-8013-0F41-8DC9-C520421ABD88}" destId="{63DE35DE-0860-2442-BD48-14C5725AF386}" srcOrd="8" destOrd="0" presId="urn:microsoft.com/office/officeart/2005/8/layout/vList2"/>
    <dgm:cxn modelId="{6DC755FB-ADC7-2240-B5F9-B3841F619F5C}" type="presParOf" srcId="{C9745F84-8013-0F41-8DC9-C520421ABD88}" destId="{DB3BE11C-E704-A046-9B05-938AC2CAC281}" srcOrd="9" destOrd="0" presId="urn:microsoft.com/office/officeart/2005/8/layout/vList2"/>
    <dgm:cxn modelId="{723F9ED0-4BDC-9F47-B72E-F18E764D20BD}" type="presParOf" srcId="{C9745F84-8013-0F41-8DC9-C520421ABD88}" destId="{A55511C5-48D0-1B4A-B33D-F99BCE230A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Industry and government very locked into classic offshore wind</a:t>
          </a: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Weak high-TRL support for disruptive offshore wind</a:t>
          </a: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Weak high-TRL support for disruptive maritime renewable energies (tidal, wave)</a:t>
          </a:r>
        </a:p>
      </dgm:t>
    </dgm:pt>
    <dgm:pt modelId="{DA09C535-B123-485F-B41D-EA2DEBE436C7}" type="par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Weak full-scale demonstration support or protected niche-space for startups</a:t>
          </a: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Weak legitimacy beyond ‘classic offshore wind’</a:t>
          </a:r>
        </a:p>
      </dgm:t>
    </dgm:pt>
    <dgm:pt modelId="{1465773C-A2BC-8A44-A904-ED5EE8E70BDC}" type="par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B9399A0-EBBC-5040-9774-6841019B412D}">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Energy policy on offshore wind industry in the Netherlands focuses on carbon mitigation</a:t>
          </a:r>
        </a:p>
      </dgm:t>
    </dgm:pt>
    <dgm:pt modelId="{1625E10D-7562-A449-BB8E-B23339903220}" type="parTrans" cxnId="{F221B05B-654C-F041-A5A4-F5DDF44BF0D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B444705-3C0B-7642-9736-D9850F9313A6}" type="sibTrans" cxnId="{F221B05B-654C-F041-A5A4-F5DDF44BF0D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72C75C-06F2-5D4E-9CEE-A905B52FA010}">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No industrial policy or export strategy</a:t>
          </a:r>
        </a:p>
      </dgm:t>
    </dgm:pt>
    <dgm:pt modelId="{301F2366-E66B-074F-9F86-FA1043FA0F7E}" type="parTrans" cxnId="{0E04EF10-D95B-5D43-9C00-0862E6BFC9C6}">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2EBD710-419F-F74A-98C5-3062A8A216EB}" type="sibTrans" cxnId="{0E04EF10-D95B-5D43-9C00-0862E6BFC9C6}">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7">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7">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7">
        <dgm:presLayoutVars>
          <dgm:chMax val="0"/>
          <dgm:bulletEnabled val="1"/>
        </dgm:presLayoutVars>
      </dgm:prSet>
      <dgm:spPr/>
    </dgm:pt>
    <dgm:pt modelId="{BB0CB625-54BF-2342-A52D-B15B3EC105B0}" type="pres">
      <dgm:prSet presAssocID="{6AB6E1E2-A7B9-4181-85E6-9DC40389D2C6}" presName="spacer" presStyleCnt="0"/>
      <dgm:spPr/>
    </dgm:pt>
    <dgm:pt modelId="{63DE35DE-0860-2442-BD48-14C5725AF386}" type="pres">
      <dgm:prSet presAssocID="{2ACE083B-8F28-4D22-BD41-5A8A41DCDFCC}" presName="parentText" presStyleLbl="node1" presStyleIdx="3" presStyleCnt="7">
        <dgm:presLayoutVars>
          <dgm:chMax val="0"/>
          <dgm:bulletEnabled val="1"/>
        </dgm:presLayoutVars>
      </dgm:prSet>
      <dgm:spPr/>
    </dgm:pt>
    <dgm:pt modelId="{DB3BE11C-E704-A046-9B05-938AC2CAC281}" type="pres">
      <dgm:prSet presAssocID="{57F05369-F937-4BD2-9F28-59740E9FBCFF}" presName="spacer" presStyleCnt="0"/>
      <dgm:spPr/>
    </dgm:pt>
    <dgm:pt modelId="{A55511C5-48D0-1B4A-B33D-F99BCE230AD9}" type="pres">
      <dgm:prSet presAssocID="{AE3C7985-E9C5-6B45-B70F-20A7EBB86618}" presName="parentText" presStyleLbl="node1" presStyleIdx="4" presStyleCnt="7">
        <dgm:presLayoutVars>
          <dgm:chMax val="0"/>
          <dgm:bulletEnabled val="1"/>
        </dgm:presLayoutVars>
      </dgm:prSet>
      <dgm:spPr/>
    </dgm:pt>
    <dgm:pt modelId="{BF21BAAD-5778-734D-8B76-3B52B62AB268}" type="pres">
      <dgm:prSet presAssocID="{BC40E554-190F-2842-B484-7A6CC725AAEE}" presName="spacer" presStyleCnt="0"/>
      <dgm:spPr/>
    </dgm:pt>
    <dgm:pt modelId="{2F1E6991-6D6A-C541-8B7B-D9B54CD05E42}" type="pres">
      <dgm:prSet presAssocID="{2B9399A0-EBBC-5040-9774-6841019B412D}" presName="parentText" presStyleLbl="node1" presStyleIdx="5" presStyleCnt="7">
        <dgm:presLayoutVars>
          <dgm:chMax val="0"/>
          <dgm:bulletEnabled val="1"/>
        </dgm:presLayoutVars>
      </dgm:prSet>
      <dgm:spPr/>
    </dgm:pt>
    <dgm:pt modelId="{B055295D-F9D4-9A46-BC1E-0F75F8D05581}" type="pres">
      <dgm:prSet presAssocID="{4B444705-3C0B-7642-9736-D9850F9313A6}" presName="spacer" presStyleCnt="0"/>
      <dgm:spPr/>
    </dgm:pt>
    <dgm:pt modelId="{485BEA9C-CACE-3A4A-AF5F-778215455F6E}" type="pres">
      <dgm:prSet presAssocID="{A772C75C-06F2-5D4E-9CEE-A905B52FA010}" presName="parentText" presStyleLbl="node1" presStyleIdx="6" presStyleCnt="7">
        <dgm:presLayoutVars>
          <dgm:chMax val="0"/>
          <dgm:bulletEnabled val="1"/>
        </dgm:presLayoutVars>
      </dgm:prSet>
      <dgm:spPr/>
    </dgm:pt>
  </dgm:ptLst>
  <dgm:cxnLst>
    <dgm:cxn modelId="{38D42F0D-F876-E342-87F8-92038E4A3506}" type="presOf" srcId="{2B9399A0-EBBC-5040-9774-6841019B412D}" destId="{2F1E6991-6D6A-C541-8B7B-D9B54CD05E42}" srcOrd="0" destOrd="0" presId="urn:microsoft.com/office/officeart/2005/8/layout/vList2"/>
    <dgm:cxn modelId="{0E04EF10-D95B-5D43-9C00-0862E6BFC9C6}" srcId="{84381A50-1A67-40DE-B3F4-7BF0E4756DA3}" destId="{A772C75C-06F2-5D4E-9CEE-A905B52FA010}" srcOrd="6" destOrd="0" parTransId="{301F2366-E66B-074F-9F86-FA1043FA0F7E}" sibTransId="{02EBD710-419F-F74A-98C5-3062A8A216EB}"/>
    <dgm:cxn modelId="{64576221-49AE-2246-8D90-F53A77AFC4BD}" type="presOf" srcId="{F8F74A57-47BC-493A-9D68-F2336D5E6877}" destId="{14F6ADF8-6EB9-CF46-B6E2-BE9C387D5E92}" srcOrd="0" destOrd="0" presId="urn:microsoft.com/office/officeart/2005/8/layout/vList2"/>
    <dgm:cxn modelId="{C389404D-EB21-4B2E-8AB4-F8908F26BB77}" srcId="{84381A50-1A67-40DE-B3F4-7BF0E4756DA3}" destId="{043B199E-558C-410E-A34B-6E2E9C3794F3}" srcOrd="1" destOrd="0" parTransId="{73F2F420-1B6F-45DC-AD8A-965030182FEF}" sibTransId="{8CF256CF-07DD-4A96-ABBD-FC91301AFC73}"/>
    <dgm:cxn modelId="{F221B05B-654C-F041-A5A4-F5DDF44BF0D9}" srcId="{84381A50-1A67-40DE-B3F4-7BF0E4756DA3}" destId="{2B9399A0-EBBC-5040-9774-6841019B412D}" srcOrd="5" destOrd="0" parTransId="{1625E10D-7562-A449-BB8E-B23339903220}" sibTransId="{4B444705-3C0B-7642-9736-D9850F9313A6}"/>
    <dgm:cxn modelId="{82E29B75-BC10-9E4D-BDE8-8BC454E8A949}" type="presOf" srcId="{AE3C7985-E9C5-6B45-B70F-20A7EBB86618}" destId="{A55511C5-48D0-1B4A-B33D-F99BCE230AD9}"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F65163BE-1C83-BE4C-8FCD-BDC3A6977B68}" type="presOf" srcId="{A1939196-299B-4DA0-81F0-D62B915D534F}" destId="{4669D4A8-C195-D04D-B812-17E5AE86F104}" srcOrd="0" destOrd="0" presId="urn:microsoft.com/office/officeart/2005/8/layout/vList2"/>
    <dgm:cxn modelId="{67E1D5C0-8EE7-4C6F-851E-CAE34E090941}" srcId="{84381A50-1A67-40DE-B3F4-7BF0E4756DA3}" destId="{2ACE083B-8F28-4D22-BD41-5A8A41DCDFCC}" srcOrd="3" destOrd="0" parTransId="{391D6819-1A93-47D9-8F35-6FEFE671B11D}" sibTransId="{57F05369-F937-4BD2-9F28-59740E9FBCFF}"/>
    <dgm:cxn modelId="{ADB1D4CE-5EBB-1E48-9BDF-E02604A77F98}" type="presOf" srcId="{043B199E-558C-410E-A34B-6E2E9C3794F3}" destId="{D78FC0F7-E6BB-AD48-BE0A-EE73F06A96E7}" srcOrd="0" destOrd="0" presId="urn:microsoft.com/office/officeart/2005/8/layout/vList2"/>
    <dgm:cxn modelId="{318A51E0-667D-7748-AA68-190074462F22}" type="presOf" srcId="{A772C75C-06F2-5D4E-9CEE-A905B52FA010}" destId="{485BEA9C-CACE-3A4A-AF5F-778215455F6E}" srcOrd="0" destOrd="0" presId="urn:microsoft.com/office/officeart/2005/8/layout/vList2"/>
    <dgm:cxn modelId="{8202E9F2-EC5E-C44A-8ECE-2D9C72ACAA9A}" srcId="{84381A50-1A67-40DE-B3F4-7BF0E4756DA3}" destId="{AE3C7985-E9C5-6B45-B70F-20A7EBB86618}" srcOrd="4" destOrd="0" parTransId="{1465773C-A2BC-8A44-A904-ED5EE8E70BDC}" sibTransId="{BC40E554-190F-2842-B484-7A6CC725AAEE}"/>
    <dgm:cxn modelId="{26E9D8F6-B925-BF45-BBA2-63658F139EB0}" type="presOf" srcId="{2ACE083B-8F28-4D22-BD41-5A8A41DCDFCC}" destId="{63DE35DE-0860-2442-BD48-14C5725AF386}" srcOrd="0" destOrd="0" presId="urn:microsoft.com/office/officeart/2005/8/layout/vList2"/>
    <dgm:cxn modelId="{7F6E1BFB-2C5E-4E78-BAEE-15D76FAC4B0D}" srcId="{84381A50-1A67-40DE-B3F4-7BF0E4756DA3}" destId="{A1939196-299B-4DA0-81F0-D62B915D534F}" srcOrd="2" destOrd="0" parTransId="{DA09C535-B123-485F-B41D-EA2DEBE436C7}" sibTransId="{6AB6E1E2-A7B9-4181-85E6-9DC40389D2C6}"/>
    <dgm:cxn modelId="{EAEE66FF-5317-4B4A-B561-2B2011169CBF}" type="presParOf" srcId="{C9745F84-8013-0F41-8DC9-C520421ABD88}" destId="{14F6ADF8-6EB9-CF46-B6E2-BE9C387D5E92}" srcOrd="0" destOrd="0" presId="urn:microsoft.com/office/officeart/2005/8/layout/vList2"/>
    <dgm:cxn modelId="{76F27F86-83AD-FD45-AD39-C62B37F3F961}" type="presParOf" srcId="{C9745F84-8013-0F41-8DC9-C520421ABD88}" destId="{7EE1E6DB-7350-C443-B8C0-BDF48038A181}" srcOrd="1" destOrd="0" presId="urn:microsoft.com/office/officeart/2005/8/layout/vList2"/>
    <dgm:cxn modelId="{5F82A191-24D9-9E40-B529-EEA7F4BA6FB7}" type="presParOf" srcId="{C9745F84-8013-0F41-8DC9-C520421ABD88}" destId="{D78FC0F7-E6BB-AD48-BE0A-EE73F06A96E7}" srcOrd="2" destOrd="0" presId="urn:microsoft.com/office/officeart/2005/8/layout/vList2"/>
    <dgm:cxn modelId="{57566BB0-730F-C444-9433-D018DB18D960}" type="presParOf" srcId="{C9745F84-8013-0F41-8DC9-C520421ABD88}" destId="{5C239F06-1F63-3644-943C-62B9B67EFF4A}" srcOrd="3" destOrd="0" presId="urn:microsoft.com/office/officeart/2005/8/layout/vList2"/>
    <dgm:cxn modelId="{8838CD63-0773-594E-9A10-D85D23190B31}" type="presParOf" srcId="{C9745F84-8013-0F41-8DC9-C520421ABD88}" destId="{4669D4A8-C195-D04D-B812-17E5AE86F104}" srcOrd="4" destOrd="0" presId="urn:microsoft.com/office/officeart/2005/8/layout/vList2"/>
    <dgm:cxn modelId="{345AA4D9-FCDF-DB40-A098-BD63B39B05D8}" type="presParOf" srcId="{C9745F84-8013-0F41-8DC9-C520421ABD88}" destId="{BB0CB625-54BF-2342-A52D-B15B3EC105B0}" srcOrd="5" destOrd="0" presId="urn:microsoft.com/office/officeart/2005/8/layout/vList2"/>
    <dgm:cxn modelId="{0EB40C3D-3E16-9649-BA05-62AC6B558C1E}" type="presParOf" srcId="{C9745F84-8013-0F41-8DC9-C520421ABD88}" destId="{63DE35DE-0860-2442-BD48-14C5725AF386}" srcOrd="6" destOrd="0" presId="urn:microsoft.com/office/officeart/2005/8/layout/vList2"/>
    <dgm:cxn modelId="{0041481A-C4A4-8147-9138-C40B88F34F26}" type="presParOf" srcId="{C9745F84-8013-0F41-8DC9-C520421ABD88}" destId="{DB3BE11C-E704-A046-9B05-938AC2CAC281}" srcOrd="7" destOrd="0" presId="urn:microsoft.com/office/officeart/2005/8/layout/vList2"/>
    <dgm:cxn modelId="{56D52107-8B5D-2147-9820-2896270C13F8}" type="presParOf" srcId="{C9745F84-8013-0F41-8DC9-C520421ABD88}" destId="{A55511C5-48D0-1B4A-B33D-F99BCE230AD9}" srcOrd="8" destOrd="0" presId="urn:microsoft.com/office/officeart/2005/8/layout/vList2"/>
    <dgm:cxn modelId="{9A1BC794-824D-3940-9869-97677010994C}" type="presParOf" srcId="{C9745F84-8013-0F41-8DC9-C520421ABD88}" destId="{BF21BAAD-5778-734D-8B76-3B52B62AB268}" srcOrd="9" destOrd="0" presId="urn:microsoft.com/office/officeart/2005/8/layout/vList2"/>
    <dgm:cxn modelId="{D0EA0888-9ED8-8544-A7A3-C53E6D32695B}" type="presParOf" srcId="{C9745F84-8013-0F41-8DC9-C520421ABD88}" destId="{2F1E6991-6D6A-C541-8B7B-D9B54CD05E42}" srcOrd="10" destOrd="0" presId="urn:microsoft.com/office/officeart/2005/8/layout/vList2"/>
    <dgm:cxn modelId="{75F2C70A-7866-EF4E-8500-A02B6E653C92}" type="presParOf" srcId="{C9745F84-8013-0F41-8DC9-C520421ABD88}" destId="{B055295D-F9D4-9A46-BC1E-0F75F8D05581}" srcOrd="11" destOrd="0" presId="urn:microsoft.com/office/officeart/2005/8/layout/vList2"/>
    <dgm:cxn modelId="{E9C23BEE-6E7E-5D42-AAB0-88AA2669C6BB}" type="presParOf" srcId="{C9745F84-8013-0F41-8DC9-C520421ABD88}" destId="{485BEA9C-CACE-3A4A-AF5F-778215455F6E}"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Stimulate long term investments in sustaining and disruptive technologies</a:t>
          </a:r>
        </a:p>
      </dgm:t>
    </dgm:pt>
    <dgm:pt modelId="{AFC46579-0DFC-428A-BE17-D330D74C8E70}" type="parTrans" cxnId="{57D957A0-D584-4CA3-94C4-1A2F336ADD28}">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Encourage disruptive R&amp;D in addition to sustaining innovations</a:t>
          </a:r>
        </a:p>
      </dgm:t>
    </dgm:pt>
    <dgm:pt modelId="{73F2F420-1B6F-45DC-AD8A-965030182FEF}" type="parTrans" cxnId="{C389404D-EB21-4B2E-8AB4-F8908F26BB77}">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Promote full-scale demonstration of sustaining and disruptive innovations</a:t>
          </a:r>
        </a:p>
      </dgm:t>
    </dgm:pt>
    <dgm:pt modelId="{DA09C535-B123-485F-B41D-EA2DEBE436C7}" type="parTrans" cxnId="{7F6E1BFB-2C5E-4E78-BAEE-15D76FAC4B0D}">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Accelerate the diffusion of disruptive innovations</a:t>
          </a:r>
        </a:p>
      </dgm:t>
    </dgm:pt>
    <dgm:pt modelId="{391D6819-1A93-47D9-8F35-6FEFE671B11D}" type="parTrans" cxnId="{67E1D5C0-8EE7-4C6F-851E-CAE34E090941}">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Invigorate the entire innovation eco-system for offshore renewable energy</a:t>
          </a:r>
        </a:p>
      </dgm:t>
    </dgm:pt>
    <dgm:pt modelId="{74272770-1BD6-49DF-A264-C758A69E275E}" type="parTrans" cxnId="{A761D536-3968-427D-A7FB-4C0AED48F73F}">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Develop an industrial policy without compromising the 2050 carbon mitigation targets</a:t>
          </a:r>
        </a:p>
      </dgm:t>
    </dgm:pt>
    <dgm:pt modelId="{1465773C-A2BC-8A44-A904-ED5EE8E70BDC}" type="parTrans" cxnId="{8202E9F2-EC5E-C44A-8ECE-2D9C72ACAA9A}">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6">
        <dgm:presLayoutVars>
          <dgm:chMax val="0"/>
          <dgm:bulletEnabled val="1"/>
        </dgm:presLayoutVars>
      </dgm:prSet>
      <dgm:spPr/>
    </dgm:pt>
    <dgm:pt modelId="{BB0CB625-54BF-2342-A52D-B15B3EC105B0}" type="pres">
      <dgm:prSet presAssocID="{6AB6E1E2-A7B9-4181-85E6-9DC40389D2C6}" presName="spacer" presStyleCnt="0"/>
      <dgm:spPr/>
    </dgm:pt>
    <dgm:pt modelId="{63DE35DE-0860-2442-BD48-14C5725AF386}" type="pres">
      <dgm:prSet presAssocID="{2ACE083B-8F28-4D22-BD41-5A8A41DCDFCC}" presName="parentText" presStyleLbl="node1" presStyleIdx="3" presStyleCnt="6">
        <dgm:presLayoutVars>
          <dgm:chMax val="0"/>
          <dgm:bulletEnabled val="1"/>
        </dgm:presLayoutVars>
      </dgm:prSet>
      <dgm:spPr/>
    </dgm:pt>
    <dgm:pt modelId="{DB3BE11C-E704-A046-9B05-938AC2CAC281}" type="pres">
      <dgm:prSet presAssocID="{57F05369-F937-4BD2-9F28-59740E9FBCFF}" presName="spacer" presStyleCnt="0"/>
      <dgm:spPr/>
    </dgm:pt>
    <dgm:pt modelId="{D67DECBE-A75E-E948-8FC4-BC3FD645D45A}" type="pres">
      <dgm:prSet presAssocID="{E9C38823-3332-4E09-89BA-3ABB6B299F1D}" presName="parentText" presStyleLbl="node1" presStyleIdx="4" presStyleCnt="6">
        <dgm:presLayoutVars>
          <dgm:chMax val="0"/>
          <dgm:bulletEnabled val="1"/>
        </dgm:presLayoutVars>
      </dgm:prSet>
      <dgm:spPr/>
    </dgm:pt>
    <dgm:pt modelId="{2EC55B05-4AB1-3147-911A-721EA557F3E7}" type="pres">
      <dgm:prSet presAssocID="{CE250E0E-4501-4D2B-A226-8336E46BA251}" presName="spacer" presStyleCnt="0"/>
      <dgm:spPr/>
    </dgm:pt>
    <dgm:pt modelId="{A55511C5-48D0-1B4A-B33D-F99BCE230AD9}" type="pres">
      <dgm:prSet presAssocID="{AE3C7985-E9C5-6B45-B70F-20A7EBB86618}" presName="parentText" presStyleLbl="node1" presStyleIdx="5" presStyleCnt="6">
        <dgm:presLayoutVars>
          <dgm:chMax val="0"/>
          <dgm:bulletEnabled val="1"/>
        </dgm:presLayoutVars>
      </dgm:prSet>
      <dgm:spPr/>
    </dgm:pt>
  </dgm:ptLst>
  <dgm:cxnLst>
    <dgm:cxn modelId="{64576221-49AE-2246-8D90-F53A77AFC4BD}" type="presOf" srcId="{F8F74A57-47BC-493A-9D68-F2336D5E6877}" destId="{14F6ADF8-6EB9-CF46-B6E2-BE9C387D5E92}" srcOrd="0" destOrd="0" presId="urn:microsoft.com/office/officeart/2005/8/layout/vList2"/>
    <dgm:cxn modelId="{A761D536-3968-427D-A7FB-4C0AED48F73F}" srcId="{84381A50-1A67-40DE-B3F4-7BF0E4756DA3}" destId="{E9C38823-3332-4E09-89BA-3ABB6B299F1D}" srcOrd="4" destOrd="0" parTransId="{74272770-1BD6-49DF-A264-C758A69E275E}" sibTransId="{CE250E0E-4501-4D2B-A226-8336E46BA251}"/>
    <dgm:cxn modelId="{C389404D-EB21-4B2E-8AB4-F8908F26BB77}" srcId="{84381A50-1A67-40DE-B3F4-7BF0E4756DA3}" destId="{043B199E-558C-410E-A34B-6E2E9C3794F3}" srcOrd="1" destOrd="0" parTransId="{73F2F420-1B6F-45DC-AD8A-965030182FEF}" sibTransId="{8CF256CF-07DD-4A96-ABBD-FC91301AFC73}"/>
    <dgm:cxn modelId="{82E29B75-BC10-9E4D-BDE8-8BC454E8A949}" type="presOf" srcId="{AE3C7985-E9C5-6B45-B70F-20A7EBB86618}" destId="{A55511C5-48D0-1B4A-B33D-F99BCE230AD9}"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F65163BE-1C83-BE4C-8FCD-BDC3A6977B68}" type="presOf" srcId="{A1939196-299B-4DA0-81F0-D62B915D534F}" destId="{4669D4A8-C195-D04D-B812-17E5AE86F104}" srcOrd="0" destOrd="0" presId="urn:microsoft.com/office/officeart/2005/8/layout/vList2"/>
    <dgm:cxn modelId="{67E1D5C0-8EE7-4C6F-851E-CAE34E090941}" srcId="{84381A50-1A67-40DE-B3F4-7BF0E4756DA3}" destId="{2ACE083B-8F28-4D22-BD41-5A8A41DCDFCC}" srcOrd="3" destOrd="0" parTransId="{391D6819-1A93-47D9-8F35-6FEFE671B11D}" sibTransId="{57F05369-F937-4BD2-9F28-59740E9FBCFF}"/>
    <dgm:cxn modelId="{ADB1D4CE-5EBB-1E48-9BDF-E02604A77F98}" type="presOf" srcId="{043B199E-558C-410E-A34B-6E2E9C3794F3}" destId="{D78FC0F7-E6BB-AD48-BE0A-EE73F06A96E7}" srcOrd="0" destOrd="0" presId="urn:microsoft.com/office/officeart/2005/8/layout/vList2"/>
    <dgm:cxn modelId="{F72BA9E2-4EC9-E541-B8EE-5B62B495A2E3}" type="presOf" srcId="{E9C38823-3332-4E09-89BA-3ABB6B299F1D}" destId="{D67DECBE-A75E-E948-8FC4-BC3FD645D45A}" srcOrd="0" destOrd="0" presId="urn:microsoft.com/office/officeart/2005/8/layout/vList2"/>
    <dgm:cxn modelId="{8202E9F2-EC5E-C44A-8ECE-2D9C72ACAA9A}" srcId="{84381A50-1A67-40DE-B3F4-7BF0E4756DA3}" destId="{AE3C7985-E9C5-6B45-B70F-20A7EBB86618}" srcOrd="5" destOrd="0" parTransId="{1465773C-A2BC-8A44-A904-ED5EE8E70BDC}" sibTransId="{BC40E554-190F-2842-B484-7A6CC725AAEE}"/>
    <dgm:cxn modelId="{26E9D8F6-B925-BF45-BBA2-63658F139EB0}" type="presOf" srcId="{2ACE083B-8F28-4D22-BD41-5A8A41DCDFCC}" destId="{63DE35DE-0860-2442-BD48-14C5725AF386}" srcOrd="0" destOrd="0" presId="urn:microsoft.com/office/officeart/2005/8/layout/vList2"/>
    <dgm:cxn modelId="{7F6E1BFB-2C5E-4E78-BAEE-15D76FAC4B0D}" srcId="{84381A50-1A67-40DE-B3F4-7BF0E4756DA3}" destId="{A1939196-299B-4DA0-81F0-D62B915D534F}" srcOrd="2" destOrd="0" parTransId="{DA09C535-B123-485F-B41D-EA2DEBE436C7}" sibTransId="{6AB6E1E2-A7B9-4181-85E6-9DC40389D2C6}"/>
    <dgm:cxn modelId="{EAEE66FF-5317-4B4A-B561-2B2011169CBF}" type="presParOf" srcId="{C9745F84-8013-0F41-8DC9-C520421ABD88}" destId="{14F6ADF8-6EB9-CF46-B6E2-BE9C387D5E92}" srcOrd="0" destOrd="0" presId="urn:microsoft.com/office/officeart/2005/8/layout/vList2"/>
    <dgm:cxn modelId="{76F27F86-83AD-FD45-AD39-C62B37F3F961}" type="presParOf" srcId="{C9745F84-8013-0F41-8DC9-C520421ABD88}" destId="{7EE1E6DB-7350-C443-B8C0-BDF48038A181}" srcOrd="1" destOrd="0" presId="urn:microsoft.com/office/officeart/2005/8/layout/vList2"/>
    <dgm:cxn modelId="{5F82A191-24D9-9E40-B529-EEA7F4BA6FB7}" type="presParOf" srcId="{C9745F84-8013-0F41-8DC9-C520421ABD88}" destId="{D78FC0F7-E6BB-AD48-BE0A-EE73F06A96E7}" srcOrd="2" destOrd="0" presId="urn:microsoft.com/office/officeart/2005/8/layout/vList2"/>
    <dgm:cxn modelId="{57566BB0-730F-C444-9433-D018DB18D960}" type="presParOf" srcId="{C9745F84-8013-0F41-8DC9-C520421ABD88}" destId="{5C239F06-1F63-3644-943C-62B9B67EFF4A}" srcOrd="3" destOrd="0" presId="urn:microsoft.com/office/officeart/2005/8/layout/vList2"/>
    <dgm:cxn modelId="{8838CD63-0773-594E-9A10-D85D23190B31}" type="presParOf" srcId="{C9745F84-8013-0F41-8DC9-C520421ABD88}" destId="{4669D4A8-C195-D04D-B812-17E5AE86F104}" srcOrd="4" destOrd="0" presId="urn:microsoft.com/office/officeart/2005/8/layout/vList2"/>
    <dgm:cxn modelId="{345AA4D9-FCDF-DB40-A098-BD63B39B05D8}" type="presParOf" srcId="{C9745F84-8013-0F41-8DC9-C520421ABD88}" destId="{BB0CB625-54BF-2342-A52D-B15B3EC105B0}" srcOrd="5" destOrd="0" presId="urn:microsoft.com/office/officeart/2005/8/layout/vList2"/>
    <dgm:cxn modelId="{0EB40C3D-3E16-9649-BA05-62AC6B558C1E}" type="presParOf" srcId="{C9745F84-8013-0F41-8DC9-C520421ABD88}" destId="{63DE35DE-0860-2442-BD48-14C5725AF386}" srcOrd="6" destOrd="0" presId="urn:microsoft.com/office/officeart/2005/8/layout/vList2"/>
    <dgm:cxn modelId="{0041481A-C4A4-8147-9138-C40B88F34F26}" type="presParOf" srcId="{C9745F84-8013-0F41-8DC9-C520421ABD88}" destId="{DB3BE11C-E704-A046-9B05-938AC2CAC281}" srcOrd="7" destOrd="0" presId="urn:microsoft.com/office/officeart/2005/8/layout/vList2"/>
    <dgm:cxn modelId="{02A11767-E706-B24F-A46D-75B796FE5D56}" type="presParOf" srcId="{C9745F84-8013-0F41-8DC9-C520421ABD88}" destId="{D67DECBE-A75E-E948-8FC4-BC3FD645D45A}" srcOrd="8" destOrd="0" presId="urn:microsoft.com/office/officeart/2005/8/layout/vList2"/>
    <dgm:cxn modelId="{1C549A73-8C65-5C43-99D4-AB04BFE31146}" type="presParOf" srcId="{C9745F84-8013-0F41-8DC9-C520421ABD88}" destId="{2EC55B05-4AB1-3147-911A-721EA557F3E7}" srcOrd="9" destOrd="0" presId="urn:microsoft.com/office/officeart/2005/8/layout/vList2"/>
    <dgm:cxn modelId="{56D52107-8B5D-2147-9820-2896270C13F8}" type="presParOf" srcId="{C9745F84-8013-0F41-8DC9-C520421ABD88}" destId="{A55511C5-48D0-1B4A-B33D-F99BCE230A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1) Convert long-term offshore wind </a:t>
          </a:r>
          <a:r>
            <a:rPr lang="en-US" sz="1400" b="1" i="0" dirty="0">
              <a:latin typeface="Open Sans" panose="020B0606030504020204" pitchFamily="34" charset="0"/>
              <a:ea typeface="Open Sans" panose="020B0606030504020204" pitchFamily="34" charset="0"/>
              <a:cs typeface="Open Sans" panose="020B0606030504020204" pitchFamily="34" charset="0"/>
            </a:rPr>
            <a:t>roadmap</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into a concrete 3-4 GW annual diffusion plan</a:t>
          </a: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2) Create a dedicated </a:t>
          </a:r>
          <a:r>
            <a:rPr lang="en-US" sz="1400" b="1" i="0" dirty="0">
              <a:latin typeface="Open Sans" panose="020B0606030504020204" pitchFamily="34" charset="0"/>
              <a:ea typeface="Open Sans" panose="020B0606030504020204" pitchFamily="34" charset="0"/>
              <a:cs typeface="Open Sans" panose="020B0606030504020204" pitchFamily="34" charset="0"/>
            </a:rPr>
            <a:t>disruptive R&amp;D program line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stays ‘blind’ (does not pick winners), but means disruptors don’t have to compete with sustaining innovators for the same pot of funding</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3) Establish </a:t>
          </a:r>
          <a:r>
            <a:rPr lang="en-US" sz="1400" b="1" i="0" dirty="0">
              <a:latin typeface="Open Sans" panose="020B0606030504020204" pitchFamily="34" charset="0"/>
              <a:ea typeface="Open Sans" panose="020B0606030504020204" pitchFamily="34" charset="0"/>
              <a:cs typeface="Open Sans" panose="020B0606030504020204" pitchFamily="34" charset="0"/>
            </a:rPr>
            <a:t>demonstration zones</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and/or </a:t>
          </a:r>
          <a:r>
            <a:rPr lang="en-US" sz="1400" b="1" i="0" dirty="0">
              <a:latin typeface="Open Sans" panose="020B0606030504020204" pitchFamily="34" charset="0"/>
              <a:ea typeface="Open Sans" panose="020B0606030504020204" pitchFamily="34" charset="0"/>
              <a:cs typeface="Open Sans" panose="020B0606030504020204" pitchFamily="34" charset="0"/>
            </a:rPr>
            <a:t>spots</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on commercial farms for disruptive technologies. For floating offshore wind, it may be necessary to support international collaboration to secure full-scale test sites</a:t>
          </a:r>
        </a:p>
      </dgm:t>
    </dgm:pt>
    <dgm:pt modelId="{DA09C535-B123-485F-B41D-EA2DEBE436C7}" type="par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4) Establish </a:t>
          </a:r>
          <a:r>
            <a:rPr lang="en-US" sz="1400" b="1" i="0" dirty="0">
              <a:latin typeface="Open Sans" panose="020B0606030504020204" pitchFamily="34" charset="0"/>
              <a:ea typeface="Open Sans" panose="020B0606030504020204" pitchFamily="34" charset="0"/>
              <a:cs typeface="Open Sans" panose="020B0606030504020204" pitchFamily="34" charset="0"/>
            </a:rPr>
            <a:t>installed capacity targets</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for each of these technologies</a:t>
          </a: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5) Develop strategies and programs to </a:t>
          </a:r>
          <a:r>
            <a:rPr lang="en-US" sz="1400" b="1" i="0" dirty="0">
              <a:latin typeface="Open Sans" panose="020B0606030504020204" pitchFamily="34" charset="0"/>
              <a:ea typeface="Open Sans" panose="020B0606030504020204" pitchFamily="34" charset="0"/>
              <a:cs typeface="Open Sans" panose="020B0606030504020204" pitchFamily="34" charset="0"/>
            </a:rPr>
            <a:t>scale-up disruptive innovation</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otherwise we may not capitalize on our investment. Does NOT replace existing programs</a:t>
          </a: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6) Establish an </a:t>
          </a:r>
          <a:r>
            <a:rPr lang="en-US" sz="1400" b="1" i="0" dirty="0">
              <a:latin typeface="Open Sans" panose="020B0606030504020204" pitchFamily="34" charset="0"/>
              <a:ea typeface="Open Sans" panose="020B0606030504020204" pitchFamily="34" charset="0"/>
              <a:cs typeface="Open Sans" panose="020B0606030504020204" pitchFamily="34" charset="0"/>
            </a:rPr>
            <a:t>industrial policy task force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to assess international industry trends and create a targeted strategy to capture new markets and technologies. Does NOT replace existing carbon mitigation and reduction mission-oriented policies</a:t>
          </a:r>
        </a:p>
      </dgm:t>
    </dgm:pt>
    <dgm:pt modelId="{1465773C-A2BC-8A44-A904-ED5EE8E70BDC}" type="par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6">
        <dgm:presLayoutVars>
          <dgm:chMax val="0"/>
          <dgm:bulletEnabled val="1"/>
        </dgm:presLayoutVars>
      </dgm:prSet>
      <dgm:spPr/>
    </dgm:pt>
    <dgm:pt modelId="{BB0CB625-54BF-2342-A52D-B15B3EC105B0}" type="pres">
      <dgm:prSet presAssocID="{6AB6E1E2-A7B9-4181-85E6-9DC40389D2C6}" presName="spacer" presStyleCnt="0"/>
      <dgm:spPr/>
    </dgm:pt>
    <dgm:pt modelId="{63DE35DE-0860-2442-BD48-14C5725AF386}" type="pres">
      <dgm:prSet presAssocID="{2ACE083B-8F28-4D22-BD41-5A8A41DCDFCC}" presName="parentText" presStyleLbl="node1" presStyleIdx="3" presStyleCnt="6">
        <dgm:presLayoutVars>
          <dgm:chMax val="0"/>
          <dgm:bulletEnabled val="1"/>
        </dgm:presLayoutVars>
      </dgm:prSet>
      <dgm:spPr/>
    </dgm:pt>
    <dgm:pt modelId="{DB3BE11C-E704-A046-9B05-938AC2CAC281}" type="pres">
      <dgm:prSet presAssocID="{57F05369-F937-4BD2-9F28-59740E9FBCFF}" presName="spacer" presStyleCnt="0"/>
      <dgm:spPr/>
    </dgm:pt>
    <dgm:pt modelId="{D67DECBE-A75E-E948-8FC4-BC3FD645D45A}" type="pres">
      <dgm:prSet presAssocID="{E9C38823-3332-4E09-89BA-3ABB6B299F1D}" presName="parentText" presStyleLbl="node1" presStyleIdx="4" presStyleCnt="6">
        <dgm:presLayoutVars>
          <dgm:chMax val="0"/>
          <dgm:bulletEnabled val="1"/>
        </dgm:presLayoutVars>
      </dgm:prSet>
      <dgm:spPr/>
    </dgm:pt>
    <dgm:pt modelId="{2EC55B05-4AB1-3147-911A-721EA557F3E7}" type="pres">
      <dgm:prSet presAssocID="{CE250E0E-4501-4D2B-A226-8336E46BA251}" presName="spacer" presStyleCnt="0"/>
      <dgm:spPr/>
    </dgm:pt>
    <dgm:pt modelId="{A55511C5-48D0-1B4A-B33D-F99BCE230AD9}" type="pres">
      <dgm:prSet presAssocID="{AE3C7985-E9C5-6B45-B70F-20A7EBB86618}" presName="parentText" presStyleLbl="node1" presStyleIdx="5" presStyleCnt="6">
        <dgm:presLayoutVars>
          <dgm:chMax val="0"/>
          <dgm:bulletEnabled val="1"/>
        </dgm:presLayoutVars>
      </dgm:prSet>
      <dgm:spPr/>
    </dgm:pt>
  </dgm:ptLst>
  <dgm:cxnLst>
    <dgm:cxn modelId="{64576221-49AE-2246-8D90-F53A77AFC4BD}" type="presOf" srcId="{F8F74A57-47BC-493A-9D68-F2336D5E6877}" destId="{14F6ADF8-6EB9-CF46-B6E2-BE9C387D5E92}" srcOrd="0" destOrd="0" presId="urn:microsoft.com/office/officeart/2005/8/layout/vList2"/>
    <dgm:cxn modelId="{A761D536-3968-427D-A7FB-4C0AED48F73F}" srcId="{84381A50-1A67-40DE-B3F4-7BF0E4756DA3}" destId="{E9C38823-3332-4E09-89BA-3ABB6B299F1D}" srcOrd="4" destOrd="0" parTransId="{74272770-1BD6-49DF-A264-C758A69E275E}" sibTransId="{CE250E0E-4501-4D2B-A226-8336E46BA251}"/>
    <dgm:cxn modelId="{C389404D-EB21-4B2E-8AB4-F8908F26BB77}" srcId="{84381A50-1A67-40DE-B3F4-7BF0E4756DA3}" destId="{043B199E-558C-410E-A34B-6E2E9C3794F3}" srcOrd="1" destOrd="0" parTransId="{73F2F420-1B6F-45DC-AD8A-965030182FEF}" sibTransId="{8CF256CF-07DD-4A96-ABBD-FC91301AFC73}"/>
    <dgm:cxn modelId="{82E29B75-BC10-9E4D-BDE8-8BC454E8A949}" type="presOf" srcId="{AE3C7985-E9C5-6B45-B70F-20A7EBB86618}" destId="{A55511C5-48D0-1B4A-B33D-F99BCE230AD9}"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F65163BE-1C83-BE4C-8FCD-BDC3A6977B68}" type="presOf" srcId="{A1939196-299B-4DA0-81F0-D62B915D534F}" destId="{4669D4A8-C195-D04D-B812-17E5AE86F104}" srcOrd="0" destOrd="0" presId="urn:microsoft.com/office/officeart/2005/8/layout/vList2"/>
    <dgm:cxn modelId="{67E1D5C0-8EE7-4C6F-851E-CAE34E090941}" srcId="{84381A50-1A67-40DE-B3F4-7BF0E4756DA3}" destId="{2ACE083B-8F28-4D22-BD41-5A8A41DCDFCC}" srcOrd="3" destOrd="0" parTransId="{391D6819-1A93-47D9-8F35-6FEFE671B11D}" sibTransId="{57F05369-F937-4BD2-9F28-59740E9FBCFF}"/>
    <dgm:cxn modelId="{ADB1D4CE-5EBB-1E48-9BDF-E02604A77F98}" type="presOf" srcId="{043B199E-558C-410E-A34B-6E2E9C3794F3}" destId="{D78FC0F7-E6BB-AD48-BE0A-EE73F06A96E7}" srcOrd="0" destOrd="0" presId="urn:microsoft.com/office/officeart/2005/8/layout/vList2"/>
    <dgm:cxn modelId="{F72BA9E2-4EC9-E541-B8EE-5B62B495A2E3}" type="presOf" srcId="{E9C38823-3332-4E09-89BA-3ABB6B299F1D}" destId="{D67DECBE-A75E-E948-8FC4-BC3FD645D45A}" srcOrd="0" destOrd="0" presId="urn:microsoft.com/office/officeart/2005/8/layout/vList2"/>
    <dgm:cxn modelId="{8202E9F2-EC5E-C44A-8ECE-2D9C72ACAA9A}" srcId="{84381A50-1A67-40DE-B3F4-7BF0E4756DA3}" destId="{AE3C7985-E9C5-6B45-B70F-20A7EBB86618}" srcOrd="5" destOrd="0" parTransId="{1465773C-A2BC-8A44-A904-ED5EE8E70BDC}" sibTransId="{BC40E554-190F-2842-B484-7A6CC725AAEE}"/>
    <dgm:cxn modelId="{26E9D8F6-B925-BF45-BBA2-63658F139EB0}" type="presOf" srcId="{2ACE083B-8F28-4D22-BD41-5A8A41DCDFCC}" destId="{63DE35DE-0860-2442-BD48-14C5725AF386}" srcOrd="0" destOrd="0" presId="urn:microsoft.com/office/officeart/2005/8/layout/vList2"/>
    <dgm:cxn modelId="{7F6E1BFB-2C5E-4E78-BAEE-15D76FAC4B0D}" srcId="{84381A50-1A67-40DE-B3F4-7BF0E4756DA3}" destId="{A1939196-299B-4DA0-81F0-D62B915D534F}" srcOrd="2" destOrd="0" parTransId="{DA09C535-B123-485F-B41D-EA2DEBE436C7}" sibTransId="{6AB6E1E2-A7B9-4181-85E6-9DC40389D2C6}"/>
    <dgm:cxn modelId="{EAEE66FF-5317-4B4A-B561-2B2011169CBF}" type="presParOf" srcId="{C9745F84-8013-0F41-8DC9-C520421ABD88}" destId="{14F6ADF8-6EB9-CF46-B6E2-BE9C387D5E92}" srcOrd="0" destOrd="0" presId="urn:microsoft.com/office/officeart/2005/8/layout/vList2"/>
    <dgm:cxn modelId="{76F27F86-83AD-FD45-AD39-C62B37F3F961}" type="presParOf" srcId="{C9745F84-8013-0F41-8DC9-C520421ABD88}" destId="{7EE1E6DB-7350-C443-B8C0-BDF48038A181}" srcOrd="1" destOrd="0" presId="urn:microsoft.com/office/officeart/2005/8/layout/vList2"/>
    <dgm:cxn modelId="{5F82A191-24D9-9E40-B529-EEA7F4BA6FB7}" type="presParOf" srcId="{C9745F84-8013-0F41-8DC9-C520421ABD88}" destId="{D78FC0F7-E6BB-AD48-BE0A-EE73F06A96E7}" srcOrd="2" destOrd="0" presId="urn:microsoft.com/office/officeart/2005/8/layout/vList2"/>
    <dgm:cxn modelId="{57566BB0-730F-C444-9433-D018DB18D960}" type="presParOf" srcId="{C9745F84-8013-0F41-8DC9-C520421ABD88}" destId="{5C239F06-1F63-3644-943C-62B9B67EFF4A}" srcOrd="3" destOrd="0" presId="urn:microsoft.com/office/officeart/2005/8/layout/vList2"/>
    <dgm:cxn modelId="{8838CD63-0773-594E-9A10-D85D23190B31}" type="presParOf" srcId="{C9745F84-8013-0F41-8DC9-C520421ABD88}" destId="{4669D4A8-C195-D04D-B812-17E5AE86F104}" srcOrd="4" destOrd="0" presId="urn:microsoft.com/office/officeart/2005/8/layout/vList2"/>
    <dgm:cxn modelId="{345AA4D9-FCDF-DB40-A098-BD63B39B05D8}" type="presParOf" srcId="{C9745F84-8013-0F41-8DC9-C520421ABD88}" destId="{BB0CB625-54BF-2342-A52D-B15B3EC105B0}" srcOrd="5" destOrd="0" presId="urn:microsoft.com/office/officeart/2005/8/layout/vList2"/>
    <dgm:cxn modelId="{0EB40C3D-3E16-9649-BA05-62AC6B558C1E}" type="presParOf" srcId="{C9745F84-8013-0F41-8DC9-C520421ABD88}" destId="{63DE35DE-0860-2442-BD48-14C5725AF386}" srcOrd="6" destOrd="0" presId="urn:microsoft.com/office/officeart/2005/8/layout/vList2"/>
    <dgm:cxn modelId="{0041481A-C4A4-8147-9138-C40B88F34F26}" type="presParOf" srcId="{C9745F84-8013-0F41-8DC9-C520421ABD88}" destId="{DB3BE11C-E704-A046-9B05-938AC2CAC281}" srcOrd="7" destOrd="0" presId="urn:microsoft.com/office/officeart/2005/8/layout/vList2"/>
    <dgm:cxn modelId="{02A11767-E706-B24F-A46D-75B796FE5D56}" type="presParOf" srcId="{C9745F84-8013-0F41-8DC9-C520421ABD88}" destId="{D67DECBE-A75E-E948-8FC4-BC3FD645D45A}" srcOrd="8" destOrd="0" presId="urn:microsoft.com/office/officeart/2005/8/layout/vList2"/>
    <dgm:cxn modelId="{1C549A73-8C65-5C43-99D4-AB04BFE31146}" type="presParOf" srcId="{C9745F84-8013-0F41-8DC9-C520421ABD88}" destId="{2EC55B05-4AB1-3147-911A-721EA557F3E7}" srcOrd="9" destOrd="0" presId="urn:microsoft.com/office/officeart/2005/8/layout/vList2"/>
    <dgm:cxn modelId="{56D52107-8B5D-2147-9820-2896270C13F8}" type="presParOf" srcId="{C9745F84-8013-0F41-8DC9-C520421ABD88}" destId="{A55511C5-48D0-1B4A-B33D-F99BCE230AD9}"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The offshore renewable energy innovation system is </a:t>
          </a:r>
          <a:r>
            <a:rPr lang="en-NL" sz="1400" b="1" i="0">
              <a:latin typeface="Open Sans" panose="020B0606030504020204" pitchFamily="34" charset="0"/>
              <a:ea typeface="Open Sans" panose="020B0606030504020204" pitchFamily="34" charset="0"/>
              <a:cs typeface="Open Sans" panose="020B0606030504020204" pitchFamily="34" charset="0"/>
            </a:rPr>
            <a:t>largely resilient</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to collapse or failure – strong market capture, industry, knowledge, networking</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However, there is </a:t>
          </a:r>
          <a:r>
            <a:rPr lang="en-NL" sz="1400" b="1" i="0">
              <a:latin typeface="Open Sans" panose="020B0606030504020204" pitchFamily="34" charset="0"/>
              <a:ea typeface="Open Sans" panose="020B0606030504020204" pitchFamily="34" charset="0"/>
              <a:cs typeface="Open Sans" panose="020B0606030504020204" pitchFamily="34" charset="0"/>
            </a:rPr>
            <a:t>major lock-in</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to a few core industries, such as jack-up vessels &amp; monopile foundations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Many potential missed opportunities – tidal, wave turbines; floating foundations; alternative fixed-bottom foundations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09C535-B123-485F-B41D-EA2DEBE436C7}" type="par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Some potentially captured disruptions – motion-compensated installations; blue energy; radical turbines; suction-bucket foundations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Some potentially captured radical sustaining innovations – slip-joint; quieter monopile hammers; power-to-x</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3C7985-E9C5-6B45-B70F-20A7EBB86618}">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It is crucial to maintain support for all potentially captured innovations, both incremental, radical and disruptive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1465773C-A2BC-8A44-A904-ED5EE8E70BDC}" type="par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C40E554-190F-2842-B484-7A6CC725AAEE}" type="sibTrans" cxnId="{8202E9F2-EC5E-C44A-8ECE-2D9C72ACAA9A}">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B9399A0-EBBC-5040-9774-6841019B412D}">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Potential to convert missed opportunities into captured opportunities – knowledge, experience &amp; relatedness are present: directionality and large-scale support are missing</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1625E10D-7562-A449-BB8E-B23339903220}" type="parTrans" cxnId="{F221B05B-654C-F041-A5A4-F5DDF44BF0D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B444705-3C0B-7642-9736-D9850F9313A6}" type="sibTrans" cxnId="{F221B05B-654C-F041-A5A4-F5DDF44BF0D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7">
        <dgm:presLayoutVars>
          <dgm:chMax val="0"/>
          <dgm:bulletEnabled val="1"/>
        </dgm:presLayoutVars>
      </dgm:prSet>
      <dgm:spPr/>
    </dgm:pt>
    <dgm:pt modelId="{7EEE8A8E-1925-C84B-9AB7-DDFA0BDAF742}" type="pres">
      <dgm:prSet presAssocID="{D7534AF1-5DE6-4322-91F4-BAE9C1A65210}" presName="spacer" presStyleCnt="0"/>
      <dgm:spPr/>
    </dgm:pt>
    <dgm:pt modelId="{D78FC0F7-E6BB-AD48-BE0A-EE73F06A96E7}" type="pres">
      <dgm:prSet presAssocID="{043B199E-558C-410E-A34B-6E2E9C3794F3}" presName="parentText" presStyleLbl="node1" presStyleIdx="1" presStyleCnt="7">
        <dgm:presLayoutVars>
          <dgm:chMax val="0"/>
          <dgm:bulletEnabled val="1"/>
        </dgm:presLayoutVars>
      </dgm:prSet>
      <dgm:spPr/>
    </dgm:pt>
    <dgm:pt modelId="{5C239F06-1F63-3644-943C-62B9B67EFF4A}" type="pres">
      <dgm:prSet presAssocID="{8CF256CF-07DD-4A96-ABBD-FC91301AFC73}" presName="spacer" presStyleCnt="0"/>
      <dgm:spPr/>
    </dgm:pt>
    <dgm:pt modelId="{4669D4A8-C195-D04D-B812-17E5AE86F104}" type="pres">
      <dgm:prSet presAssocID="{A1939196-299B-4DA0-81F0-D62B915D534F}" presName="parentText" presStyleLbl="node1" presStyleIdx="2" presStyleCnt="7">
        <dgm:presLayoutVars>
          <dgm:chMax val="0"/>
          <dgm:bulletEnabled val="1"/>
        </dgm:presLayoutVars>
      </dgm:prSet>
      <dgm:spPr/>
    </dgm:pt>
    <dgm:pt modelId="{BB0CB625-54BF-2342-A52D-B15B3EC105B0}" type="pres">
      <dgm:prSet presAssocID="{6AB6E1E2-A7B9-4181-85E6-9DC40389D2C6}" presName="spacer" presStyleCnt="0"/>
      <dgm:spPr/>
    </dgm:pt>
    <dgm:pt modelId="{63DE35DE-0860-2442-BD48-14C5725AF386}" type="pres">
      <dgm:prSet presAssocID="{2ACE083B-8F28-4D22-BD41-5A8A41DCDFCC}" presName="parentText" presStyleLbl="node1" presStyleIdx="3" presStyleCnt="7">
        <dgm:presLayoutVars>
          <dgm:chMax val="0"/>
          <dgm:bulletEnabled val="1"/>
        </dgm:presLayoutVars>
      </dgm:prSet>
      <dgm:spPr/>
    </dgm:pt>
    <dgm:pt modelId="{DB3BE11C-E704-A046-9B05-938AC2CAC281}" type="pres">
      <dgm:prSet presAssocID="{57F05369-F937-4BD2-9F28-59740E9FBCFF}" presName="spacer" presStyleCnt="0"/>
      <dgm:spPr/>
    </dgm:pt>
    <dgm:pt modelId="{D67DECBE-A75E-E948-8FC4-BC3FD645D45A}" type="pres">
      <dgm:prSet presAssocID="{E9C38823-3332-4E09-89BA-3ABB6B299F1D}" presName="parentText" presStyleLbl="node1" presStyleIdx="4" presStyleCnt="7">
        <dgm:presLayoutVars>
          <dgm:chMax val="0"/>
          <dgm:bulletEnabled val="1"/>
        </dgm:presLayoutVars>
      </dgm:prSet>
      <dgm:spPr/>
    </dgm:pt>
    <dgm:pt modelId="{2EC55B05-4AB1-3147-911A-721EA557F3E7}" type="pres">
      <dgm:prSet presAssocID="{CE250E0E-4501-4D2B-A226-8336E46BA251}" presName="spacer" presStyleCnt="0"/>
      <dgm:spPr/>
    </dgm:pt>
    <dgm:pt modelId="{A55511C5-48D0-1B4A-B33D-F99BCE230AD9}" type="pres">
      <dgm:prSet presAssocID="{AE3C7985-E9C5-6B45-B70F-20A7EBB86618}" presName="parentText" presStyleLbl="node1" presStyleIdx="5" presStyleCnt="7">
        <dgm:presLayoutVars>
          <dgm:chMax val="0"/>
          <dgm:bulletEnabled val="1"/>
        </dgm:presLayoutVars>
      </dgm:prSet>
      <dgm:spPr/>
    </dgm:pt>
    <dgm:pt modelId="{BF21BAAD-5778-734D-8B76-3B52B62AB268}" type="pres">
      <dgm:prSet presAssocID="{BC40E554-190F-2842-B484-7A6CC725AAEE}" presName="spacer" presStyleCnt="0"/>
      <dgm:spPr/>
    </dgm:pt>
    <dgm:pt modelId="{2F1E6991-6D6A-C541-8B7B-D9B54CD05E42}" type="pres">
      <dgm:prSet presAssocID="{2B9399A0-EBBC-5040-9774-6841019B412D}" presName="parentText" presStyleLbl="node1" presStyleIdx="6" presStyleCnt="7">
        <dgm:presLayoutVars>
          <dgm:chMax val="0"/>
          <dgm:bulletEnabled val="1"/>
        </dgm:presLayoutVars>
      </dgm:prSet>
      <dgm:spPr/>
    </dgm:pt>
  </dgm:ptLst>
  <dgm:cxnLst>
    <dgm:cxn modelId="{38D42F0D-F876-E342-87F8-92038E4A3506}" type="presOf" srcId="{2B9399A0-EBBC-5040-9774-6841019B412D}" destId="{2F1E6991-6D6A-C541-8B7B-D9B54CD05E42}" srcOrd="0" destOrd="0" presId="urn:microsoft.com/office/officeart/2005/8/layout/vList2"/>
    <dgm:cxn modelId="{64576221-49AE-2246-8D90-F53A77AFC4BD}" type="presOf" srcId="{F8F74A57-47BC-493A-9D68-F2336D5E6877}" destId="{14F6ADF8-6EB9-CF46-B6E2-BE9C387D5E92}" srcOrd="0" destOrd="0" presId="urn:microsoft.com/office/officeart/2005/8/layout/vList2"/>
    <dgm:cxn modelId="{A761D536-3968-427D-A7FB-4C0AED48F73F}" srcId="{84381A50-1A67-40DE-B3F4-7BF0E4756DA3}" destId="{E9C38823-3332-4E09-89BA-3ABB6B299F1D}" srcOrd="4" destOrd="0" parTransId="{74272770-1BD6-49DF-A264-C758A69E275E}" sibTransId="{CE250E0E-4501-4D2B-A226-8336E46BA251}"/>
    <dgm:cxn modelId="{C389404D-EB21-4B2E-8AB4-F8908F26BB77}" srcId="{84381A50-1A67-40DE-B3F4-7BF0E4756DA3}" destId="{043B199E-558C-410E-A34B-6E2E9C3794F3}" srcOrd="1" destOrd="0" parTransId="{73F2F420-1B6F-45DC-AD8A-965030182FEF}" sibTransId="{8CF256CF-07DD-4A96-ABBD-FC91301AFC73}"/>
    <dgm:cxn modelId="{F221B05B-654C-F041-A5A4-F5DDF44BF0D9}" srcId="{84381A50-1A67-40DE-B3F4-7BF0E4756DA3}" destId="{2B9399A0-EBBC-5040-9774-6841019B412D}" srcOrd="6" destOrd="0" parTransId="{1625E10D-7562-A449-BB8E-B23339903220}" sibTransId="{4B444705-3C0B-7642-9736-D9850F9313A6}"/>
    <dgm:cxn modelId="{82E29B75-BC10-9E4D-BDE8-8BC454E8A949}" type="presOf" srcId="{AE3C7985-E9C5-6B45-B70F-20A7EBB86618}" destId="{A55511C5-48D0-1B4A-B33D-F99BCE230AD9}"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F65163BE-1C83-BE4C-8FCD-BDC3A6977B68}" type="presOf" srcId="{A1939196-299B-4DA0-81F0-D62B915D534F}" destId="{4669D4A8-C195-D04D-B812-17E5AE86F104}" srcOrd="0" destOrd="0" presId="urn:microsoft.com/office/officeart/2005/8/layout/vList2"/>
    <dgm:cxn modelId="{67E1D5C0-8EE7-4C6F-851E-CAE34E090941}" srcId="{84381A50-1A67-40DE-B3F4-7BF0E4756DA3}" destId="{2ACE083B-8F28-4D22-BD41-5A8A41DCDFCC}" srcOrd="3" destOrd="0" parTransId="{391D6819-1A93-47D9-8F35-6FEFE671B11D}" sibTransId="{57F05369-F937-4BD2-9F28-59740E9FBCFF}"/>
    <dgm:cxn modelId="{ADB1D4CE-5EBB-1E48-9BDF-E02604A77F98}" type="presOf" srcId="{043B199E-558C-410E-A34B-6E2E9C3794F3}" destId="{D78FC0F7-E6BB-AD48-BE0A-EE73F06A96E7}" srcOrd="0" destOrd="0" presId="urn:microsoft.com/office/officeart/2005/8/layout/vList2"/>
    <dgm:cxn modelId="{F72BA9E2-4EC9-E541-B8EE-5B62B495A2E3}" type="presOf" srcId="{E9C38823-3332-4E09-89BA-3ABB6B299F1D}" destId="{D67DECBE-A75E-E948-8FC4-BC3FD645D45A}" srcOrd="0" destOrd="0" presId="urn:microsoft.com/office/officeart/2005/8/layout/vList2"/>
    <dgm:cxn modelId="{8202E9F2-EC5E-C44A-8ECE-2D9C72ACAA9A}" srcId="{84381A50-1A67-40DE-B3F4-7BF0E4756DA3}" destId="{AE3C7985-E9C5-6B45-B70F-20A7EBB86618}" srcOrd="5" destOrd="0" parTransId="{1465773C-A2BC-8A44-A904-ED5EE8E70BDC}" sibTransId="{BC40E554-190F-2842-B484-7A6CC725AAEE}"/>
    <dgm:cxn modelId="{26E9D8F6-B925-BF45-BBA2-63658F139EB0}" type="presOf" srcId="{2ACE083B-8F28-4D22-BD41-5A8A41DCDFCC}" destId="{63DE35DE-0860-2442-BD48-14C5725AF386}" srcOrd="0" destOrd="0" presId="urn:microsoft.com/office/officeart/2005/8/layout/vList2"/>
    <dgm:cxn modelId="{7F6E1BFB-2C5E-4E78-BAEE-15D76FAC4B0D}" srcId="{84381A50-1A67-40DE-B3F4-7BF0E4756DA3}" destId="{A1939196-299B-4DA0-81F0-D62B915D534F}" srcOrd="2" destOrd="0" parTransId="{DA09C535-B123-485F-B41D-EA2DEBE436C7}" sibTransId="{6AB6E1E2-A7B9-4181-85E6-9DC40389D2C6}"/>
    <dgm:cxn modelId="{EAEE66FF-5317-4B4A-B561-2B2011169CBF}" type="presParOf" srcId="{C9745F84-8013-0F41-8DC9-C520421ABD88}" destId="{14F6ADF8-6EB9-CF46-B6E2-BE9C387D5E92}" srcOrd="0" destOrd="0" presId="urn:microsoft.com/office/officeart/2005/8/layout/vList2"/>
    <dgm:cxn modelId="{CB7E1537-E318-3445-ABCB-7DCAEF09FB40}" type="presParOf" srcId="{C9745F84-8013-0F41-8DC9-C520421ABD88}" destId="{7EEE8A8E-1925-C84B-9AB7-DDFA0BDAF742}" srcOrd="1" destOrd="0" presId="urn:microsoft.com/office/officeart/2005/8/layout/vList2"/>
    <dgm:cxn modelId="{5F82A191-24D9-9E40-B529-EEA7F4BA6FB7}" type="presParOf" srcId="{C9745F84-8013-0F41-8DC9-C520421ABD88}" destId="{D78FC0F7-E6BB-AD48-BE0A-EE73F06A96E7}" srcOrd="2" destOrd="0" presId="urn:microsoft.com/office/officeart/2005/8/layout/vList2"/>
    <dgm:cxn modelId="{57566BB0-730F-C444-9433-D018DB18D960}" type="presParOf" srcId="{C9745F84-8013-0F41-8DC9-C520421ABD88}" destId="{5C239F06-1F63-3644-943C-62B9B67EFF4A}" srcOrd="3" destOrd="0" presId="urn:microsoft.com/office/officeart/2005/8/layout/vList2"/>
    <dgm:cxn modelId="{8838CD63-0773-594E-9A10-D85D23190B31}" type="presParOf" srcId="{C9745F84-8013-0F41-8DC9-C520421ABD88}" destId="{4669D4A8-C195-D04D-B812-17E5AE86F104}" srcOrd="4" destOrd="0" presId="urn:microsoft.com/office/officeart/2005/8/layout/vList2"/>
    <dgm:cxn modelId="{345AA4D9-FCDF-DB40-A098-BD63B39B05D8}" type="presParOf" srcId="{C9745F84-8013-0F41-8DC9-C520421ABD88}" destId="{BB0CB625-54BF-2342-A52D-B15B3EC105B0}" srcOrd="5" destOrd="0" presId="urn:microsoft.com/office/officeart/2005/8/layout/vList2"/>
    <dgm:cxn modelId="{0EB40C3D-3E16-9649-BA05-62AC6B558C1E}" type="presParOf" srcId="{C9745F84-8013-0F41-8DC9-C520421ABD88}" destId="{63DE35DE-0860-2442-BD48-14C5725AF386}" srcOrd="6" destOrd="0" presId="urn:microsoft.com/office/officeart/2005/8/layout/vList2"/>
    <dgm:cxn modelId="{0041481A-C4A4-8147-9138-C40B88F34F26}" type="presParOf" srcId="{C9745F84-8013-0F41-8DC9-C520421ABD88}" destId="{DB3BE11C-E704-A046-9B05-938AC2CAC281}" srcOrd="7" destOrd="0" presId="urn:microsoft.com/office/officeart/2005/8/layout/vList2"/>
    <dgm:cxn modelId="{02A11767-E706-B24F-A46D-75B796FE5D56}" type="presParOf" srcId="{C9745F84-8013-0F41-8DC9-C520421ABD88}" destId="{D67DECBE-A75E-E948-8FC4-BC3FD645D45A}" srcOrd="8" destOrd="0" presId="urn:microsoft.com/office/officeart/2005/8/layout/vList2"/>
    <dgm:cxn modelId="{1C549A73-8C65-5C43-99D4-AB04BFE31146}" type="presParOf" srcId="{C9745F84-8013-0F41-8DC9-C520421ABD88}" destId="{2EC55B05-4AB1-3147-911A-721EA557F3E7}" srcOrd="9" destOrd="0" presId="urn:microsoft.com/office/officeart/2005/8/layout/vList2"/>
    <dgm:cxn modelId="{56D52107-8B5D-2147-9820-2896270C13F8}" type="presParOf" srcId="{C9745F84-8013-0F41-8DC9-C520421ABD88}" destId="{A55511C5-48D0-1B4A-B33D-F99BCE230AD9}" srcOrd="10" destOrd="0" presId="urn:microsoft.com/office/officeart/2005/8/layout/vList2"/>
    <dgm:cxn modelId="{9A1BC794-824D-3940-9869-97677010994C}" type="presParOf" srcId="{C9745F84-8013-0F41-8DC9-C520421ABD88}" destId="{BF21BAAD-5778-734D-8B76-3B52B62AB268}" srcOrd="11" destOrd="0" presId="urn:microsoft.com/office/officeart/2005/8/layout/vList2"/>
    <dgm:cxn modelId="{D0EA0888-9ED8-8544-A7A3-C53E6D32695B}" type="presParOf" srcId="{C9745F84-8013-0F41-8DC9-C520421ABD88}" destId="{2F1E6991-6D6A-C541-8B7B-D9B54CD05E42}" srcOrd="1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522894A-608D-8548-A4D8-62C6BBB5DBBA}" type="doc">
      <dgm:prSet loTypeId="urn:microsoft.com/office/officeart/2005/8/layout/vProcess5" loCatId="" qsTypeId="urn:microsoft.com/office/officeart/2005/8/quickstyle/simple5" qsCatId="simple" csTypeId="urn:microsoft.com/office/officeart/2005/8/colors/accent1_2" csCatId="accent1" phldr="1"/>
      <dgm:spPr/>
    </dgm:pt>
    <dgm:pt modelId="{5055848D-A160-1544-AD28-8344943DB376}">
      <dgm:prSet phldrT="[Text]" custT="1"/>
      <dgm:spPr/>
      <dgm:t>
        <a:bodyPr/>
        <a:lstStyle/>
        <a:p>
          <a:pPr>
            <a:lnSpc>
              <a:spcPct val="150000"/>
            </a:lnSpc>
            <a:buFont typeface="+mj-lt"/>
            <a:buAutoNum type="arabicParenR"/>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Then, we assess the available subsidy instruments, TRL focus and main themes for the offshore renewable energy innovation programs. This demonstrates how R&amp;D funding is allocated and what the priority themes are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5CF6C552-2E8D-374E-B554-EFA5418110B7}" type="parTrans" cxnId="{CA233689-CF6A-6A4B-A466-E5237D2AD534}">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2391F52-A921-BF43-AD84-7B933E7E83D8}" type="sibTrans" cxnId="{CA233689-CF6A-6A4B-A466-E5237D2AD534}">
      <dgm:prSet custT="1"/>
      <dgm:spPr/>
      <dgm:t>
        <a:bodyPr/>
        <a:lstStyle/>
        <a:p>
          <a:pPr>
            <a:lnSpc>
              <a:spcPct val="150000"/>
            </a:lnSpc>
          </a:pP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C195D36E-12E9-6D44-A9F4-63F3795D41DC}">
      <dgm:prSet phldrT="[Text]" custT="1"/>
      <dgm:spPr/>
      <dgm:t>
        <a:bodyPr/>
        <a:lstStyle/>
        <a:p>
          <a:pPr>
            <a:lnSpc>
              <a:spcPct val="150000"/>
            </a:lnSpc>
          </a:pP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By evaluating these criteria, we determine whether there is a sustainable balance between disruptive and sustaining innovations to ensure a resilient industry or whether there is unsustainable lock-in to current technologies</a:t>
          </a:r>
        </a:p>
      </dgm:t>
    </dgm:pt>
    <dgm:pt modelId="{626B983B-A567-B143-B03F-E4449644A4CC}" type="parTrans" cxnId="{D1B73F57-E271-0840-9954-C4A8BFDAE8ED}">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B18C416-3CD3-AD46-9EAC-01EF3E859D60}" type="sibTrans" cxnId="{D1B73F57-E271-0840-9954-C4A8BFDAE8ED}">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2A38633-0A91-DD46-BF92-D4EB9DC8BEB3}">
      <dgm:prSet custT="1"/>
      <dgm:spPr/>
      <dgm:t>
        <a:bodyPr/>
        <a:lstStyle/>
        <a:p>
          <a:pPr>
            <a:lnSpc>
              <a:spcPct val="150000"/>
            </a:lnSpc>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We measure the balance of sustaining versus disruptive R&amp;D by evaluating the distribution of the six innovation categories mentioned above by </a:t>
          </a:r>
          <a:r>
            <a:rPr lang="en-NL" sz="1400" b="1" i="0">
              <a:latin typeface="Open Sans" panose="020B0606030504020204" pitchFamily="34" charset="0"/>
              <a:ea typeface="Open Sans" panose="020B0606030504020204" pitchFamily="34" charset="0"/>
              <a:cs typeface="Open Sans" panose="020B0606030504020204" pitchFamily="34" charset="0"/>
            </a:rPr>
            <a:t>total number of projects</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and</a:t>
          </a:r>
          <a:r>
            <a:rPr lang="en-NL" sz="1400" b="1" i="0">
              <a:latin typeface="Open Sans" panose="020B0606030504020204" pitchFamily="34" charset="0"/>
              <a:ea typeface="Open Sans" panose="020B0606030504020204" pitchFamily="34" charset="0"/>
              <a:cs typeface="Open Sans" panose="020B0606030504020204" pitchFamily="34" charset="0"/>
            </a:rPr>
            <a:t> total amount of funding</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allocated for each category</a:t>
          </a:r>
        </a:p>
      </dgm:t>
    </dgm:pt>
    <dgm:pt modelId="{05F4CBBE-384E-984F-BDD8-AD7E4AEA225E}" type="parTrans" cxnId="{766C1623-3FE2-C84B-96E8-16BCA286303A}">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00C08FB-3F00-7E47-BB7C-EEF73BBEAB7C}" type="sibTrans" cxnId="{766C1623-3FE2-C84B-96E8-16BCA286303A}">
      <dgm:prSet custT="1"/>
      <dgm:spPr/>
      <dgm:t>
        <a:bodyPr/>
        <a:lstStyle/>
        <a:p>
          <a:pPr>
            <a:lnSpc>
              <a:spcPct val="150000"/>
            </a:lnSpc>
          </a:pP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C4463C3D-D8DE-024C-9130-A70053F06863}">
      <dgm:prSet custT="1"/>
      <dgm:spPr/>
      <dgm:t>
        <a:bodyPr/>
        <a:lstStyle/>
        <a:p>
          <a:pPr>
            <a:lnSpc>
              <a:spcPct val="150000"/>
            </a:lnSpc>
          </a:pP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Next, we highlight the key challenges innovators face in trying to improve their novel technologies by analyzing interviews with startups </a:t>
          </a:r>
        </a:p>
      </dgm:t>
    </dgm:pt>
    <dgm:pt modelId="{E1473EC6-A600-984B-9E52-6BBA3CA8B67C}" type="parTrans" cxnId="{FB1DBC6F-BB9E-D34C-9E3D-03FD24489DEF}">
      <dgm:prSet/>
      <dgm:spPr/>
      <dgm:t>
        <a:bodyPr/>
        <a:lstStyle/>
        <a:p>
          <a:pPr>
            <a:lnSpc>
              <a:spcPct val="150000"/>
            </a:lnSpc>
          </a:pPr>
          <a:endParaRPr lang="en-US"/>
        </a:p>
      </dgm:t>
    </dgm:pt>
    <dgm:pt modelId="{249AF87C-C44C-504C-86A2-9EDEF9B62FBA}" type="sibTrans" cxnId="{FB1DBC6F-BB9E-D34C-9E3D-03FD24489DEF}">
      <dgm:prSet/>
      <dgm:spPr/>
      <dgm:t>
        <a:bodyPr/>
        <a:lstStyle/>
        <a:p>
          <a:pPr>
            <a:lnSpc>
              <a:spcPct val="150000"/>
            </a:lnSpc>
          </a:pPr>
          <a:endParaRPr lang="en-US" dirty="0"/>
        </a:p>
      </dgm:t>
    </dgm:pt>
    <dgm:pt modelId="{E56C5A00-F883-AF4E-B3ED-0A20CE01E386}" type="pres">
      <dgm:prSet presAssocID="{8522894A-608D-8548-A4D8-62C6BBB5DBBA}" presName="outerComposite" presStyleCnt="0">
        <dgm:presLayoutVars>
          <dgm:chMax val="5"/>
          <dgm:dir/>
          <dgm:resizeHandles val="exact"/>
        </dgm:presLayoutVars>
      </dgm:prSet>
      <dgm:spPr/>
    </dgm:pt>
    <dgm:pt modelId="{18C191EA-E780-5044-A483-DAAAADBC605E}" type="pres">
      <dgm:prSet presAssocID="{8522894A-608D-8548-A4D8-62C6BBB5DBBA}" presName="dummyMaxCanvas" presStyleCnt="0">
        <dgm:presLayoutVars/>
      </dgm:prSet>
      <dgm:spPr/>
    </dgm:pt>
    <dgm:pt modelId="{61F79E57-7F8E-8F4E-B7B4-99066B95998B}" type="pres">
      <dgm:prSet presAssocID="{8522894A-608D-8548-A4D8-62C6BBB5DBBA}" presName="FourNodes_1" presStyleLbl="node1" presStyleIdx="0" presStyleCnt="4" custScaleX="108907">
        <dgm:presLayoutVars>
          <dgm:bulletEnabled val="1"/>
        </dgm:presLayoutVars>
      </dgm:prSet>
      <dgm:spPr/>
    </dgm:pt>
    <dgm:pt modelId="{68C1B738-694C-3E4A-A3C1-8E7AAB20BBD5}" type="pres">
      <dgm:prSet presAssocID="{8522894A-608D-8548-A4D8-62C6BBB5DBBA}" presName="FourNodes_2" presStyleLbl="node1" presStyleIdx="1" presStyleCnt="4" custScaleX="104554">
        <dgm:presLayoutVars>
          <dgm:bulletEnabled val="1"/>
        </dgm:presLayoutVars>
      </dgm:prSet>
      <dgm:spPr/>
    </dgm:pt>
    <dgm:pt modelId="{405488C7-2AEB-EF47-AB71-4F2D11415DEF}" type="pres">
      <dgm:prSet presAssocID="{8522894A-608D-8548-A4D8-62C6BBB5DBBA}" presName="FourNodes_3" presStyleLbl="node1" presStyleIdx="2" presStyleCnt="4">
        <dgm:presLayoutVars>
          <dgm:bulletEnabled val="1"/>
        </dgm:presLayoutVars>
      </dgm:prSet>
      <dgm:spPr/>
    </dgm:pt>
    <dgm:pt modelId="{A690FB2C-DA3D-114B-93B3-5B79B02B35D4}" type="pres">
      <dgm:prSet presAssocID="{8522894A-608D-8548-A4D8-62C6BBB5DBBA}" presName="FourNodes_4" presStyleLbl="node1" presStyleIdx="3" presStyleCnt="4" custScaleX="104952" custScaleY="108862">
        <dgm:presLayoutVars>
          <dgm:bulletEnabled val="1"/>
        </dgm:presLayoutVars>
      </dgm:prSet>
      <dgm:spPr/>
    </dgm:pt>
    <dgm:pt modelId="{29B4660F-FE91-A140-869E-F230E87EAFD0}" type="pres">
      <dgm:prSet presAssocID="{8522894A-608D-8548-A4D8-62C6BBB5DBBA}" presName="FourConn_1-2" presStyleLbl="fgAccFollowNode1" presStyleIdx="0" presStyleCnt="3">
        <dgm:presLayoutVars>
          <dgm:bulletEnabled val="1"/>
        </dgm:presLayoutVars>
      </dgm:prSet>
      <dgm:spPr/>
    </dgm:pt>
    <dgm:pt modelId="{5461B001-FF71-7E48-9583-DD346B319E8D}" type="pres">
      <dgm:prSet presAssocID="{8522894A-608D-8548-A4D8-62C6BBB5DBBA}" presName="FourConn_2-3" presStyleLbl="fgAccFollowNode1" presStyleIdx="1" presStyleCnt="3">
        <dgm:presLayoutVars>
          <dgm:bulletEnabled val="1"/>
        </dgm:presLayoutVars>
      </dgm:prSet>
      <dgm:spPr/>
    </dgm:pt>
    <dgm:pt modelId="{C93392F7-540F-8541-8F43-4DB8998F7EF8}" type="pres">
      <dgm:prSet presAssocID="{8522894A-608D-8548-A4D8-62C6BBB5DBBA}" presName="FourConn_3-4" presStyleLbl="fgAccFollowNode1" presStyleIdx="2" presStyleCnt="3">
        <dgm:presLayoutVars>
          <dgm:bulletEnabled val="1"/>
        </dgm:presLayoutVars>
      </dgm:prSet>
      <dgm:spPr/>
    </dgm:pt>
    <dgm:pt modelId="{F811013C-5C9C-5649-A3EB-CF73F5DF8EAA}" type="pres">
      <dgm:prSet presAssocID="{8522894A-608D-8548-A4D8-62C6BBB5DBBA}" presName="FourNodes_1_text" presStyleLbl="node1" presStyleIdx="3" presStyleCnt="4">
        <dgm:presLayoutVars>
          <dgm:bulletEnabled val="1"/>
        </dgm:presLayoutVars>
      </dgm:prSet>
      <dgm:spPr/>
    </dgm:pt>
    <dgm:pt modelId="{0B3B286C-AF71-0F46-8FE1-085781A3C370}" type="pres">
      <dgm:prSet presAssocID="{8522894A-608D-8548-A4D8-62C6BBB5DBBA}" presName="FourNodes_2_text" presStyleLbl="node1" presStyleIdx="3" presStyleCnt="4">
        <dgm:presLayoutVars>
          <dgm:bulletEnabled val="1"/>
        </dgm:presLayoutVars>
      </dgm:prSet>
      <dgm:spPr/>
    </dgm:pt>
    <dgm:pt modelId="{18FF4357-842B-B140-AFE5-7F8A958B9D8E}" type="pres">
      <dgm:prSet presAssocID="{8522894A-608D-8548-A4D8-62C6BBB5DBBA}" presName="FourNodes_3_text" presStyleLbl="node1" presStyleIdx="3" presStyleCnt="4">
        <dgm:presLayoutVars>
          <dgm:bulletEnabled val="1"/>
        </dgm:presLayoutVars>
      </dgm:prSet>
      <dgm:spPr/>
    </dgm:pt>
    <dgm:pt modelId="{0FF69941-5115-DE46-88C3-002A500FB40A}" type="pres">
      <dgm:prSet presAssocID="{8522894A-608D-8548-A4D8-62C6BBB5DBBA}" presName="FourNodes_4_text" presStyleLbl="node1" presStyleIdx="3" presStyleCnt="4">
        <dgm:presLayoutVars>
          <dgm:bulletEnabled val="1"/>
        </dgm:presLayoutVars>
      </dgm:prSet>
      <dgm:spPr/>
    </dgm:pt>
  </dgm:ptLst>
  <dgm:cxnLst>
    <dgm:cxn modelId="{3A1A7013-B4DC-4349-96FC-E56C644E8E3A}" type="presOf" srcId="{62391F52-A921-BF43-AD84-7B933E7E83D8}" destId="{5461B001-FF71-7E48-9583-DD346B319E8D}" srcOrd="0" destOrd="0" presId="urn:microsoft.com/office/officeart/2005/8/layout/vProcess5"/>
    <dgm:cxn modelId="{A218981D-AA85-344B-A2A5-2E6686A4FEC4}" type="presOf" srcId="{D2A38633-0A91-DD46-BF92-D4EB9DC8BEB3}" destId="{61F79E57-7F8E-8F4E-B7B4-99066B95998B}" srcOrd="0" destOrd="0" presId="urn:microsoft.com/office/officeart/2005/8/layout/vProcess5"/>
    <dgm:cxn modelId="{766C1623-3FE2-C84B-96E8-16BCA286303A}" srcId="{8522894A-608D-8548-A4D8-62C6BBB5DBBA}" destId="{D2A38633-0A91-DD46-BF92-D4EB9DC8BEB3}" srcOrd="0" destOrd="0" parTransId="{05F4CBBE-384E-984F-BDD8-AD7E4AEA225E}" sibTransId="{800C08FB-3F00-7E47-BB7C-EEF73BBEAB7C}"/>
    <dgm:cxn modelId="{2F52C936-0756-1C42-BBB0-A1A5E69B4A28}" type="presOf" srcId="{8522894A-608D-8548-A4D8-62C6BBB5DBBA}" destId="{E56C5A00-F883-AF4E-B3ED-0A20CE01E386}" srcOrd="0" destOrd="0" presId="urn:microsoft.com/office/officeart/2005/8/layout/vProcess5"/>
    <dgm:cxn modelId="{2B3A654E-DCD5-B94C-8A24-49B6EC14CFDD}" type="presOf" srcId="{D2A38633-0A91-DD46-BF92-D4EB9DC8BEB3}" destId="{F811013C-5C9C-5649-A3EB-CF73F5DF8EAA}" srcOrd="1" destOrd="0" presId="urn:microsoft.com/office/officeart/2005/8/layout/vProcess5"/>
    <dgm:cxn modelId="{D1B73F57-E271-0840-9954-C4A8BFDAE8ED}" srcId="{8522894A-608D-8548-A4D8-62C6BBB5DBBA}" destId="{C195D36E-12E9-6D44-A9F4-63F3795D41DC}" srcOrd="3" destOrd="0" parTransId="{626B983B-A567-B143-B03F-E4449644A4CC}" sibTransId="{9B18C416-3CD3-AD46-9EAC-01EF3E859D60}"/>
    <dgm:cxn modelId="{67FE7264-2175-AD4C-8495-C6A1E0C9408E}" type="presOf" srcId="{C195D36E-12E9-6D44-A9F4-63F3795D41DC}" destId="{0FF69941-5115-DE46-88C3-002A500FB40A}" srcOrd="1" destOrd="0" presId="urn:microsoft.com/office/officeart/2005/8/layout/vProcess5"/>
    <dgm:cxn modelId="{FB1DBC6F-BB9E-D34C-9E3D-03FD24489DEF}" srcId="{8522894A-608D-8548-A4D8-62C6BBB5DBBA}" destId="{C4463C3D-D8DE-024C-9130-A70053F06863}" srcOrd="2" destOrd="0" parTransId="{E1473EC6-A600-984B-9E52-6BBA3CA8B67C}" sibTransId="{249AF87C-C44C-504C-86A2-9EDEF9B62FBA}"/>
    <dgm:cxn modelId="{B3A65177-1995-A143-B33B-3DD91584BC82}" type="presOf" srcId="{C4463C3D-D8DE-024C-9130-A70053F06863}" destId="{405488C7-2AEB-EF47-AB71-4F2D11415DEF}" srcOrd="0" destOrd="0" presId="urn:microsoft.com/office/officeart/2005/8/layout/vProcess5"/>
    <dgm:cxn modelId="{4909A883-E6E3-D545-90ED-ED2E1C8F039F}" type="presOf" srcId="{800C08FB-3F00-7E47-BB7C-EEF73BBEAB7C}" destId="{29B4660F-FE91-A140-869E-F230E87EAFD0}" srcOrd="0" destOrd="0" presId="urn:microsoft.com/office/officeart/2005/8/layout/vProcess5"/>
    <dgm:cxn modelId="{CA233689-CF6A-6A4B-A466-E5237D2AD534}" srcId="{8522894A-608D-8548-A4D8-62C6BBB5DBBA}" destId="{5055848D-A160-1544-AD28-8344943DB376}" srcOrd="1" destOrd="0" parTransId="{5CF6C552-2E8D-374E-B554-EFA5418110B7}" sibTransId="{62391F52-A921-BF43-AD84-7B933E7E83D8}"/>
    <dgm:cxn modelId="{5B48518C-38AE-EF49-B15C-B21E71D19988}" type="presOf" srcId="{C4463C3D-D8DE-024C-9130-A70053F06863}" destId="{18FF4357-842B-B140-AFE5-7F8A958B9D8E}" srcOrd="1" destOrd="0" presId="urn:microsoft.com/office/officeart/2005/8/layout/vProcess5"/>
    <dgm:cxn modelId="{BE59EFA6-B3D7-6443-B930-2E49D816035A}" type="presOf" srcId="{5055848D-A160-1544-AD28-8344943DB376}" destId="{0B3B286C-AF71-0F46-8FE1-085781A3C370}" srcOrd="1" destOrd="0" presId="urn:microsoft.com/office/officeart/2005/8/layout/vProcess5"/>
    <dgm:cxn modelId="{01B757AA-B501-1343-82F9-51F8EC6A5A0D}" type="presOf" srcId="{249AF87C-C44C-504C-86A2-9EDEF9B62FBA}" destId="{C93392F7-540F-8541-8F43-4DB8998F7EF8}" srcOrd="0" destOrd="0" presId="urn:microsoft.com/office/officeart/2005/8/layout/vProcess5"/>
    <dgm:cxn modelId="{4F4803BB-B833-5F4C-B2FA-031365E058E4}" type="presOf" srcId="{C195D36E-12E9-6D44-A9F4-63F3795D41DC}" destId="{A690FB2C-DA3D-114B-93B3-5B79B02B35D4}" srcOrd="0" destOrd="0" presId="urn:microsoft.com/office/officeart/2005/8/layout/vProcess5"/>
    <dgm:cxn modelId="{16E248D1-9EB1-6E4C-B5BA-C62BEEC257F7}" type="presOf" srcId="{5055848D-A160-1544-AD28-8344943DB376}" destId="{68C1B738-694C-3E4A-A3C1-8E7AAB20BBD5}" srcOrd="0" destOrd="0" presId="urn:microsoft.com/office/officeart/2005/8/layout/vProcess5"/>
    <dgm:cxn modelId="{15225507-EB6C-7C41-9E9E-4EBA587C02C1}" type="presParOf" srcId="{E56C5A00-F883-AF4E-B3ED-0A20CE01E386}" destId="{18C191EA-E780-5044-A483-DAAAADBC605E}" srcOrd="0" destOrd="0" presId="urn:microsoft.com/office/officeart/2005/8/layout/vProcess5"/>
    <dgm:cxn modelId="{35C1E980-29B0-2E40-955E-84D3E28F4A8E}" type="presParOf" srcId="{E56C5A00-F883-AF4E-B3ED-0A20CE01E386}" destId="{61F79E57-7F8E-8F4E-B7B4-99066B95998B}" srcOrd="1" destOrd="0" presId="urn:microsoft.com/office/officeart/2005/8/layout/vProcess5"/>
    <dgm:cxn modelId="{1291CDE8-C988-8848-88D6-DFD26D2960C8}" type="presParOf" srcId="{E56C5A00-F883-AF4E-B3ED-0A20CE01E386}" destId="{68C1B738-694C-3E4A-A3C1-8E7AAB20BBD5}" srcOrd="2" destOrd="0" presId="urn:microsoft.com/office/officeart/2005/8/layout/vProcess5"/>
    <dgm:cxn modelId="{5C166684-CABC-3E47-A4E7-57F14F5A109D}" type="presParOf" srcId="{E56C5A00-F883-AF4E-B3ED-0A20CE01E386}" destId="{405488C7-2AEB-EF47-AB71-4F2D11415DEF}" srcOrd="3" destOrd="0" presId="urn:microsoft.com/office/officeart/2005/8/layout/vProcess5"/>
    <dgm:cxn modelId="{79BD8027-90B3-9E44-B6FC-C02C03EE01BA}" type="presParOf" srcId="{E56C5A00-F883-AF4E-B3ED-0A20CE01E386}" destId="{A690FB2C-DA3D-114B-93B3-5B79B02B35D4}" srcOrd="4" destOrd="0" presId="urn:microsoft.com/office/officeart/2005/8/layout/vProcess5"/>
    <dgm:cxn modelId="{E132C634-862E-7A48-9BE8-D5C3E94864E2}" type="presParOf" srcId="{E56C5A00-F883-AF4E-B3ED-0A20CE01E386}" destId="{29B4660F-FE91-A140-869E-F230E87EAFD0}" srcOrd="5" destOrd="0" presId="urn:microsoft.com/office/officeart/2005/8/layout/vProcess5"/>
    <dgm:cxn modelId="{B2DA46C0-7E1A-4D47-BEFB-3649FEA41776}" type="presParOf" srcId="{E56C5A00-F883-AF4E-B3ED-0A20CE01E386}" destId="{5461B001-FF71-7E48-9583-DD346B319E8D}" srcOrd="6" destOrd="0" presId="urn:microsoft.com/office/officeart/2005/8/layout/vProcess5"/>
    <dgm:cxn modelId="{9E69597E-4D6E-0F45-B4E8-1B89B8D32040}" type="presParOf" srcId="{E56C5A00-F883-AF4E-B3ED-0A20CE01E386}" destId="{C93392F7-540F-8541-8F43-4DB8998F7EF8}" srcOrd="7" destOrd="0" presId="urn:microsoft.com/office/officeart/2005/8/layout/vProcess5"/>
    <dgm:cxn modelId="{722EB9B0-B7C9-E344-A050-784807CD59AD}" type="presParOf" srcId="{E56C5A00-F883-AF4E-B3ED-0A20CE01E386}" destId="{F811013C-5C9C-5649-A3EB-CF73F5DF8EAA}" srcOrd="8" destOrd="0" presId="urn:microsoft.com/office/officeart/2005/8/layout/vProcess5"/>
    <dgm:cxn modelId="{675BF461-796F-5042-A81A-5DF1F905A5DD}" type="presParOf" srcId="{E56C5A00-F883-AF4E-B3ED-0A20CE01E386}" destId="{0B3B286C-AF71-0F46-8FE1-085781A3C370}" srcOrd="9" destOrd="0" presId="urn:microsoft.com/office/officeart/2005/8/layout/vProcess5"/>
    <dgm:cxn modelId="{AFACF4BE-DD67-5542-9B9F-F38D4E18B9C4}" type="presParOf" srcId="{E56C5A00-F883-AF4E-B3ED-0A20CE01E386}" destId="{18FF4357-842B-B140-AFE5-7F8A958B9D8E}" srcOrd="10" destOrd="0" presId="urn:microsoft.com/office/officeart/2005/8/layout/vProcess5"/>
    <dgm:cxn modelId="{5A05AA41-4E30-784D-A49D-ED658D9CD596}" type="presParOf" srcId="{E56C5A00-F883-AF4E-B3ED-0A20CE01E386}" destId="{0FF69941-5115-DE46-88C3-002A500FB40A}"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63866CB-6A81-C246-B8D3-54DC26D12CF8}"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5F9D9D98-7D10-A84F-AA16-4718AB3594A8}">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We identify potential disruptions based on expert opinion through industry reports</a:t>
          </a:r>
        </a:p>
      </dgm:t>
    </dgm:pt>
    <dgm:pt modelId="{46451639-6D38-2640-907C-BEEEEA4B0D32}" type="parTrans" cxnId="{799F8874-4300-2546-9A85-C05679BCAA35}">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7AE8464-0154-AF4B-B21D-E1FC51EEA6E5}" type="sibTrans" cxnId="{799F8874-4300-2546-9A85-C05679BCAA35}">
      <dgm:prSet/>
      <dgm:spPr/>
      <dgm:t>
        <a:bodyPr/>
        <a:lstStyle/>
        <a:p>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26A0C22-92F0-B74B-AFE3-BE094B3CB51D}">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Based on the R&amp;D project database, we identify what specific variety the Netherlands focuses on and what is largely absent</a:t>
          </a:r>
        </a:p>
      </dgm:t>
    </dgm:pt>
    <dgm:pt modelId="{2CC671AD-C669-D74E-B986-9F06E964E836}" type="parTrans" cxnId="{F097FFE5-39A6-9941-A613-6F9814C7746E}">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100619C-EDC8-784C-8B96-C0CB5D90F3A2}" type="sibTrans" cxnId="{F097FFE5-39A6-9941-A613-6F9814C7746E}">
      <dgm:prSet/>
      <dgm:spPr/>
      <dgm:t>
        <a:bodyPr/>
        <a:lstStyle/>
        <a:p>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36E3D97-EF2C-4241-AB0E-D406648DD12B}">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We also identify the phase of development (TRL range) for these projects to determine how close these innovations are to commercial-scale readiness</a:t>
          </a:r>
        </a:p>
      </dgm:t>
    </dgm:pt>
    <dgm:pt modelId="{FB616A51-47FA-C948-842F-B931EFC40675}" type="parTrans" cxnId="{FD3A0147-4559-0945-A143-5F8B8954ADB2}">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1236C8A-468F-AF48-868D-09E16155C378}" type="sibTrans" cxnId="{FD3A0147-4559-0945-A143-5F8B8954ADB2}">
      <dgm:prSet/>
      <dgm:spPr/>
      <dgm:t>
        <a:bodyPr/>
        <a:lstStyle/>
        <a:p>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15AD0949-11A6-BC44-865A-8D10F2427D09}">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Therefore, we assess whether the innovations occuring in t</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 Netherlands are in line with potential disruptions</a:t>
          </a:r>
        </a:p>
      </dgm:t>
    </dgm:pt>
    <dgm:pt modelId="{C53AD00E-E141-E547-8085-3DB2DD87C6D3}" type="parTrans" cxnId="{C033154A-F275-FC43-86FF-08C94576BA03}">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C3E1DB-BB30-2E4A-A1F6-BF5E59B5FE49}" type="sibTrans" cxnId="{C033154A-F275-FC43-86FF-08C94576BA03}">
      <dgm:prSet/>
      <dgm:spPr/>
      <dgm:t>
        <a:bodyPr/>
        <a:lstStyle/>
        <a:p>
          <a:endParaRPr lang="en-US"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96A20ECD-9CD8-D14E-96CB-3E3007189099}">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Finally, we assess whether these innovations relate to existing expertise or whether they are outside the industrial scope </a:t>
          </a:r>
        </a:p>
      </dgm:t>
    </dgm:pt>
    <dgm:pt modelId="{4291E107-8181-4545-85C3-138E5469E65E}" type="sibTrans" cxnId="{F74FAD86-F562-774A-AF13-967316F5218C}">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6ECFFB0-3A5F-3E4A-89E6-089EF9860407}" type="parTrans" cxnId="{F74FAD86-F562-774A-AF13-967316F5218C}">
      <dgm:prSet/>
      <dgm:spPr/>
      <dgm:t>
        <a:bodyPr/>
        <a:lstStyle/>
        <a:p>
          <a:endParaRPr lang="en-US"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0A0143B-8062-5744-A136-06D2A34EF828}" type="pres">
      <dgm:prSet presAssocID="{663866CB-6A81-C246-B8D3-54DC26D12CF8}" presName="outerComposite" presStyleCnt="0">
        <dgm:presLayoutVars>
          <dgm:chMax val="5"/>
          <dgm:dir/>
          <dgm:resizeHandles val="exact"/>
        </dgm:presLayoutVars>
      </dgm:prSet>
      <dgm:spPr/>
    </dgm:pt>
    <dgm:pt modelId="{4056051C-3000-BC4F-B137-B0D5BA6AEDDA}" type="pres">
      <dgm:prSet presAssocID="{663866CB-6A81-C246-B8D3-54DC26D12CF8}" presName="dummyMaxCanvas" presStyleCnt="0">
        <dgm:presLayoutVars/>
      </dgm:prSet>
      <dgm:spPr/>
    </dgm:pt>
    <dgm:pt modelId="{31B2E916-FEA9-C744-9952-AA76ED43352A}" type="pres">
      <dgm:prSet presAssocID="{663866CB-6A81-C246-B8D3-54DC26D12CF8}" presName="FiveNodes_1" presStyleLbl="node1" presStyleIdx="0" presStyleCnt="5">
        <dgm:presLayoutVars>
          <dgm:bulletEnabled val="1"/>
        </dgm:presLayoutVars>
      </dgm:prSet>
      <dgm:spPr/>
    </dgm:pt>
    <dgm:pt modelId="{E118F84B-AC61-394C-A5A4-BD2CEFF8EEA2}" type="pres">
      <dgm:prSet presAssocID="{663866CB-6A81-C246-B8D3-54DC26D12CF8}" presName="FiveNodes_2" presStyleLbl="node1" presStyleIdx="1" presStyleCnt="5">
        <dgm:presLayoutVars>
          <dgm:bulletEnabled val="1"/>
        </dgm:presLayoutVars>
      </dgm:prSet>
      <dgm:spPr/>
    </dgm:pt>
    <dgm:pt modelId="{072F2B9B-E9F9-6741-9517-34CA6028CA62}" type="pres">
      <dgm:prSet presAssocID="{663866CB-6A81-C246-B8D3-54DC26D12CF8}" presName="FiveNodes_3" presStyleLbl="node1" presStyleIdx="2" presStyleCnt="5">
        <dgm:presLayoutVars>
          <dgm:bulletEnabled val="1"/>
        </dgm:presLayoutVars>
      </dgm:prSet>
      <dgm:spPr/>
    </dgm:pt>
    <dgm:pt modelId="{23831521-ADEE-5F46-BBBB-B1FA977E2DF8}" type="pres">
      <dgm:prSet presAssocID="{663866CB-6A81-C246-B8D3-54DC26D12CF8}" presName="FiveNodes_4" presStyleLbl="node1" presStyleIdx="3" presStyleCnt="5">
        <dgm:presLayoutVars>
          <dgm:bulletEnabled val="1"/>
        </dgm:presLayoutVars>
      </dgm:prSet>
      <dgm:spPr/>
    </dgm:pt>
    <dgm:pt modelId="{73EBCCF8-6C18-1849-AB31-A701C1BC931C}" type="pres">
      <dgm:prSet presAssocID="{663866CB-6A81-C246-B8D3-54DC26D12CF8}" presName="FiveNodes_5" presStyleLbl="node1" presStyleIdx="4" presStyleCnt="5">
        <dgm:presLayoutVars>
          <dgm:bulletEnabled val="1"/>
        </dgm:presLayoutVars>
      </dgm:prSet>
      <dgm:spPr/>
    </dgm:pt>
    <dgm:pt modelId="{20018543-8D26-E74E-821F-0C47ECD8C057}" type="pres">
      <dgm:prSet presAssocID="{663866CB-6A81-C246-B8D3-54DC26D12CF8}" presName="FiveConn_1-2" presStyleLbl="fgAccFollowNode1" presStyleIdx="0" presStyleCnt="4">
        <dgm:presLayoutVars>
          <dgm:bulletEnabled val="1"/>
        </dgm:presLayoutVars>
      </dgm:prSet>
      <dgm:spPr/>
    </dgm:pt>
    <dgm:pt modelId="{B5B76D93-FCB1-9E40-BD99-053453E29C33}" type="pres">
      <dgm:prSet presAssocID="{663866CB-6A81-C246-B8D3-54DC26D12CF8}" presName="FiveConn_2-3" presStyleLbl="fgAccFollowNode1" presStyleIdx="1" presStyleCnt="4">
        <dgm:presLayoutVars>
          <dgm:bulletEnabled val="1"/>
        </dgm:presLayoutVars>
      </dgm:prSet>
      <dgm:spPr/>
    </dgm:pt>
    <dgm:pt modelId="{9A59C1FE-46A3-3A44-9137-DC163C9867AF}" type="pres">
      <dgm:prSet presAssocID="{663866CB-6A81-C246-B8D3-54DC26D12CF8}" presName="FiveConn_3-4" presStyleLbl="fgAccFollowNode1" presStyleIdx="2" presStyleCnt="4">
        <dgm:presLayoutVars>
          <dgm:bulletEnabled val="1"/>
        </dgm:presLayoutVars>
      </dgm:prSet>
      <dgm:spPr/>
    </dgm:pt>
    <dgm:pt modelId="{24B30C6F-CC66-5D44-AC61-81DC90B897B0}" type="pres">
      <dgm:prSet presAssocID="{663866CB-6A81-C246-B8D3-54DC26D12CF8}" presName="FiveConn_4-5" presStyleLbl="fgAccFollowNode1" presStyleIdx="3" presStyleCnt="4">
        <dgm:presLayoutVars>
          <dgm:bulletEnabled val="1"/>
        </dgm:presLayoutVars>
      </dgm:prSet>
      <dgm:spPr/>
    </dgm:pt>
    <dgm:pt modelId="{03C2434A-4C52-0D4D-B8D5-03110846510F}" type="pres">
      <dgm:prSet presAssocID="{663866CB-6A81-C246-B8D3-54DC26D12CF8}" presName="FiveNodes_1_text" presStyleLbl="node1" presStyleIdx="4" presStyleCnt="5">
        <dgm:presLayoutVars>
          <dgm:bulletEnabled val="1"/>
        </dgm:presLayoutVars>
      </dgm:prSet>
      <dgm:spPr/>
    </dgm:pt>
    <dgm:pt modelId="{E07C2AF7-1A8F-EC44-B66D-2A9DDE349C98}" type="pres">
      <dgm:prSet presAssocID="{663866CB-6A81-C246-B8D3-54DC26D12CF8}" presName="FiveNodes_2_text" presStyleLbl="node1" presStyleIdx="4" presStyleCnt="5">
        <dgm:presLayoutVars>
          <dgm:bulletEnabled val="1"/>
        </dgm:presLayoutVars>
      </dgm:prSet>
      <dgm:spPr/>
    </dgm:pt>
    <dgm:pt modelId="{670CB9E5-3234-0140-B56B-DE7BF770566D}" type="pres">
      <dgm:prSet presAssocID="{663866CB-6A81-C246-B8D3-54DC26D12CF8}" presName="FiveNodes_3_text" presStyleLbl="node1" presStyleIdx="4" presStyleCnt="5">
        <dgm:presLayoutVars>
          <dgm:bulletEnabled val="1"/>
        </dgm:presLayoutVars>
      </dgm:prSet>
      <dgm:spPr/>
    </dgm:pt>
    <dgm:pt modelId="{07461B38-2071-6B48-8E01-F46AFA7D0D68}" type="pres">
      <dgm:prSet presAssocID="{663866CB-6A81-C246-B8D3-54DC26D12CF8}" presName="FiveNodes_4_text" presStyleLbl="node1" presStyleIdx="4" presStyleCnt="5">
        <dgm:presLayoutVars>
          <dgm:bulletEnabled val="1"/>
        </dgm:presLayoutVars>
      </dgm:prSet>
      <dgm:spPr/>
    </dgm:pt>
    <dgm:pt modelId="{A669B728-F7D2-8849-BA0D-B56BC46756FB}" type="pres">
      <dgm:prSet presAssocID="{663866CB-6A81-C246-B8D3-54DC26D12CF8}" presName="FiveNodes_5_text" presStyleLbl="node1" presStyleIdx="4" presStyleCnt="5">
        <dgm:presLayoutVars>
          <dgm:bulletEnabled val="1"/>
        </dgm:presLayoutVars>
      </dgm:prSet>
      <dgm:spPr/>
    </dgm:pt>
  </dgm:ptLst>
  <dgm:cxnLst>
    <dgm:cxn modelId="{E448DC1D-D470-B741-BE3C-D6A0D1535A4F}" type="presOf" srcId="{15AD0949-11A6-BC44-865A-8D10F2427D09}" destId="{23831521-ADEE-5F46-BBBB-B1FA977E2DF8}" srcOrd="0" destOrd="0" presId="urn:microsoft.com/office/officeart/2005/8/layout/vProcess5"/>
    <dgm:cxn modelId="{EA133D22-3636-4F41-8F63-FC8C2B5A6082}" type="presOf" srcId="{A26A0C22-92F0-B74B-AFE3-BE094B3CB51D}" destId="{E07C2AF7-1A8F-EC44-B66D-2A9DDE349C98}" srcOrd="1" destOrd="0" presId="urn:microsoft.com/office/officeart/2005/8/layout/vProcess5"/>
    <dgm:cxn modelId="{9D022B24-9C91-7D4B-B108-160DD9818A26}" type="presOf" srcId="{15AD0949-11A6-BC44-865A-8D10F2427D09}" destId="{07461B38-2071-6B48-8E01-F46AFA7D0D68}" srcOrd="1" destOrd="0" presId="urn:microsoft.com/office/officeart/2005/8/layout/vProcess5"/>
    <dgm:cxn modelId="{A34D582F-9242-4841-9E20-E4B0DBEDA7D2}" type="presOf" srcId="{A7AE8464-0154-AF4B-B21D-E1FC51EEA6E5}" destId="{20018543-8D26-E74E-821F-0C47ECD8C057}" srcOrd="0" destOrd="0" presId="urn:microsoft.com/office/officeart/2005/8/layout/vProcess5"/>
    <dgm:cxn modelId="{BF204C39-2F83-B74E-9C7D-C689EA8CD959}" type="presOf" srcId="{96A20ECD-9CD8-D14E-96CB-3E3007189099}" destId="{73EBCCF8-6C18-1849-AB31-A701C1BC931C}" srcOrd="0" destOrd="0" presId="urn:microsoft.com/office/officeart/2005/8/layout/vProcess5"/>
    <dgm:cxn modelId="{FD3A0147-4559-0945-A143-5F8B8954ADB2}" srcId="{663866CB-6A81-C246-B8D3-54DC26D12CF8}" destId="{336E3D97-EF2C-4241-AB0E-D406648DD12B}" srcOrd="2" destOrd="0" parTransId="{FB616A51-47FA-C948-842F-B931EFC40675}" sibTransId="{31236C8A-468F-AF48-868D-09E16155C378}"/>
    <dgm:cxn modelId="{C033154A-F275-FC43-86FF-08C94576BA03}" srcId="{663866CB-6A81-C246-B8D3-54DC26D12CF8}" destId="{15AD0949-11A6-BC44-865A-8D10F2427D09}" srcOrd="3" destOrd="0" parTransId="{C53AD00E-E141-E547-8085-3DB2DD87C6D3}" sibTransId="{E6C3E1DB-BB30-2E4A-A1F6-BF5E59B5FE49}"/>
    <dgm:cxn modelId="{C545FE4C-788F-E44A-81B2-F0C972FCD5A4}" type="presOf" srcId="{A26A0C22-92F0-B74B-AFE3-BE094B3CB51D}" destId="{E118F84B-AC61-394C-A5A4-BD2CEFF8EEA2}" srcOrd="0" destOrd="0" presId="urn:microsoft.com/office/officeart/2005/8/layout/vProcess5"/>
    <dgm:cxn modelId="{A32C3A56-C098-9341-9115-1143AC135E05}" type="presOf" srcId="{336E3D97-EF2C-4241-AB0E-D406648DD12B}" destId="{670CB9E5-3234-0140-B56B-DE7BF770566D}" srcOrd="1" destOrd="0" presId="urn:microsoft.com/office/officeart/2005/8/layout/vProcess5"/>
    <dgm:cxn modelId="{8DCE0A57-EB46-A545-B150-3992AB3952E3}" type="presOf" srcId="{663866CB-6A81-C246-B8D3-54DC26D12CF8}" destId="{70A0143B-8062-5744-A136-06D2A34EF828}" srcOrd="0" destOrd="0" presId="urn:microsoft.com/office/officeart/2005/8/layout/vProcess5"/>
    <dgm:cxn modelId="{799F8874-4300-2546-9A85-C05679BCAA35}" srcId="{663866CB-6A81-C246-B8D3-54DC26D12CF8}" destId="{5F9D9D98-7D10-A84F-AA16-4718AB3594A8}" srcOrd="0" destOrd="0" parTransId="{46451639-6D38-2640-907C-BEEEEA4B0D32}" sibTransId="{A7AE8464-0154-AF4B-B21D-E1FC51EEA6E5}"/>
    <dgm:cxn modelId="{E313A675-9F47-F94A-85AA-253EBB505AC8}" type="presOf" srcId="{31236C8A-468F-AF48-868D-09E16155C378}" destId="{9A59C1FE-46A3-3A44-9137-DC163C9867AF}" srcOrd="0" destOrd="0" presId="urn:microsoft.com/office/officeart/2005/8/layout/vProcess5"/>
    <dgm:cxn modelId="{F74FAD86-F562-774A-AF13-967316F5218C}" srcId="{663866CB-6A81-C246-B8D3-54DC26D12CF8}" destId="{96A20ECD-9CD8-D14E-96CB-3E3007189099}" srcOrd="4" destOrd="0" parTransId="{96ECFFB0-3A5F-3E4A-89E6-089EF9860407}" sibTransId="{4291E107-8181-4545-85C3-138E5469E65E}"/>
    <dgm:cxn modelId="{06D2CABE-6283-9E4B-A748-6E950F14403F}" type="presOf" srcId="{336E3D97-EF2C-4241-AB0E-D406648DD12B}" destId="{072F2B9B-E9F9-6741-9517-34CA6028CA62}" srcOrd="0" destOrd="0" presId="urn:microsoft.com/office/officeart/2005/8/layout/vProcess5"/>
    <dgm:cxn modelId="{661DCBCF-E13F-AE4E-88C4-C0295F33EDF7}" type="presOf" srcId="{5F9D9D98-7D10-A84F-AA16-4718AB3594A8}" destId="{03C2434A-4C52-0D4D-B8D5-03110846510F}" srcOrd="1" destOrd="0" presId="urn:microsoft.com/office/officeart/2005/8/layout/vProcess5"/>
    <dgm:cxn modelId="{F2BEB9D1-C48F-4B46-B1B0-1620C67F139E}" type="presOf" srcId="{5F9D9D98-7D10-A84F-AA16-4718AB3594A8}" destId="{31B2E916-FEA9-C744-9952-AA76ED43352A}" srcOrd="0" destOrd="0" presId="urn:microsoft.com/office/officeart/2005/8/layout/vProcess5"/>
    <dgm:cxn modelId="{F097FFE5-39A6-9941-A613-6F9814C7746E}" srcId="{663866CB-6A81-C246-B8D3-54DC26D12CF8}" destId="{A26A0C22-92F0-B74B-AFE3-BE094B3CB51D}" srcOrd="1" destOrd="0" parTransId="{2CC671AD-C669-D74E-B986-9F06E964E836}" sibTransId="{F100619C-EDC8-784C-8B96-C0CB5D90F3A2}"/>
    <dgm:cxn modelId="{703B3CE7-3DAF-8A4F-A06A-D857803A6FAF}" type="presOf" srcId="{E6C3E1DB-BB30-2E4A-A1F6-BF5E59B5FE49}" destId="{24B30C6F-CC66-5D44-AC61-81DC90B897B0}" srcOrd="0" destOrd="0" presId="urn:microsoft.com/office/officeart/2005/8/layout/vProcess5"/>
    <dgm:cxn modelId="{A4095BEE-4FAA-0B41-B384-24E5C655FBAF}" type="presOf" srcId="{F100619C-EDC8-784C-8B96-C0CB5D90F3A2}" destId="{B5B76D93-FCB1-9E40-BD99-053453E29C33}" srcOrd="0" destOrd="0" presId="urn:microsoft.com/office/officeart/2005/8/layout/vProcess5"/>
    <dgm:cxn modelId="{52AEE9FC-65E6-0B4B-8E2A-02FCF964B733}" type="presOf" srcId="{96A20ECD-9CD8-D14E-96CB-3E3007189099}" destId="{A669B728-F7D2-8849-BA0D-B56BC46756FB}" srcOrd="1" destOrd="0" presId="urn:microsoft.com/office/officeart/2005/8/layout/vProcess5"/>
    <dgm:cxn modelId="{BFCC2A27-8132-D24A-899D-57D1EFC37184}" type="presParOf" srcId="{70A0143B-8062-5744-A136-06D2A34EF828}" destId="{4056051C-3000-BC4F-B137-B0D5BA6AEDDA}" srcOrd="0" destOrd="0" presId="urn:microsoft.com/office/officeart/2005/8/layout/vProcess5"/>
    <dgm:cxn modelId="{13655B5B-72EE-6046-9663-EB62AA712CDA}" type="presParOf" srcId="{70A0143B-8062-5744-A136-06D2A34EF828}" destId="{31B2E916-FEA9-C744-9952-AA76ED43352A}" srcOrd="1" destOrd="0" presId="urn:microsoft.com/office/officeart/2005/8/layout/vProcess5"/>
    <dgm:cxn modelId="{C93A447A-79D9-5C48-B08B-C848EA94C7FB}" type="presParOf" srcId="{70A0143B-8062-5744-A136-06D2A34EF828}" destId="{E118F84B-AC61-394C-A5A4-BD2CEFF8EEA2}" srcOrd="2" destOrd="0" presId="urn:microsoft.com/office/officeart/2005/8/layout/vProcess5"/>
    <dgm:cxn modelId="{8108E530-32A1-5A45-8A54-A8BD6A595C63}" type="presParOf" srcId="{70A0143B-8062-5744-A136-06D2A34EF828}" destId="{072F2B9B-E9F9-6741-9517-34CA6028CA62}" srcOrd="3" destOrd="0" presId="urn:microsoft.com/office/officeart/2005/8/layout/vProcess5"/>
    <dgm:cxn modelId="{B65ED91F-24CC-9B43-A9F6-4CAE160B65C1}" type="presParOf" srcId="{70A0143B-8062-5744-A136-06D2A34EF828}" destId="{23831521-ADEE-5F46-BBBB-B1FA977E2DF8}" srcOrd="4" destOrd="0" presId="urn:microsoft.com/office/officeart/2005/8/layout/vProcess5"/>
    <dgm:cxn modelId="{04EB43DF-1CEB-D64F-8881-60A3963579B3}" type="presParOf" srcId="{70A0143B-8062-5744-A136-06D2A34EF828}" destId="{73EBCCF8-6C18-1849-AB31-A701C1BC931C}" srcOrd="5" destOrd="0" presId="urn:microsoft.com/office/officeart/2005/8/layout/vProcess5"/>
    <dgm:cxn modelId="{EEB5878C-1290-0042-85F2-04035342D3FE}" type="presParOf" srcId="{70A0143B-8062-5744-A136-06D2A34EF828}" destId="{20018543-8D26-E74E-821F-0C47ECD8C057}" srcOrd="6" destOrd="0" presId="urn:microsoft.com/office/officeart/2005/8/layout/vProcess5"/>
    <dgm:cxn modelId="{5B935FEE-B17A-C24B-B8BE-502B2BA85075}" type="presParOf" srcId="{70A0143B-8062-5744-A136-06D2A34EF828}" destId="{B5B76D93-FCB1-9E40-BD99-053453E29C33}" srcOrd="7" destOrd="0" presId="urn:microsoft.com/office/officeart/2005/8/layout/vProcess5"/>
    <dgm:cxn modelId="{3F2A3BE5-8E37-E946-86FB-53B20D432864}" type="presParOf" srcId="{70A0143B-8062-5744-A136-06D2A34EF828}" destId="{9A59C1FE-46A3-3A44-9137-DC163C9867AF}" srcOrd="8" destOrd="0" presId="urn:microsoft.com/office/officeart/2005/8/layout/vProcess5"/>
    <dgm:cxn modelId="{E1312251-F008-FE49-BB30-568B93406CBF}" type="presParOf" srcId="{70A0143B-8062-5744-A136-06D2A34EF828}" destId="{24B30C6F-CC66-5D44-AC61-81DC90B897B0}" srcOrd="9" destOrd="0" presId="urn:microsoft.com/office/officeart/2005/8/layout/vProcess5"/>
    <dgm:cxn modelId="{47CB41BB-F631-5A4D-BA8E-0D896E577DF6}" type="presParOf" srcId="{70A0143B-8062-5744-A136-06D2A34EF828}" destId="{03C2434A-4C52-0D4D-B8D5-03110846510F}" srcOrd="10" destOrd="0" presId="urn:microsoft.com/office/officeart/2005/8/layout/vProcess5"/>
    <dgm:cxn modelId="{AA264150-AD2C-1A42-A7CE-2438E0B9EC5B}" type="presParOf" srcId="{70A0143B-8062-5744-A136-06D2A34EF828}" destId="{E07C2AF7-1A8F-EC44-B66D-2A9DDE349C98}" srcOrd="11" destOrd="0" presId="urn:microsoft.com/office/officeart/2005/8/layout/vProcess5"/>
    <dgm:cxn modelId="{96F81C96-26CC-D64C-B92F-ECE4129BC7FF}" type="presParOf" srcId="{70A0143B-8062-5744-A136-06D2A34EF828}" destId="{670CB9E5-3234-0140-B56B-DE7BF770566D}" srcOrd="12" destOrd="0" presId="urn:microsoft.com/office/officeart/2005/8/layout/vProcess5"/>
    <dgm:cxn modelId="{9E98F0EC-DD03-744E-8437-FEB4005972AE}" type="presParOf" srcId="{70A0143B-8062-5744-A136-06D2A34EF828}" destId="{07461B38-2071-6B48-8E01-F46AFA7D0D68}" srcOrd="13" destOrd="0" presId="urn:microsoft.com/office/officeart/2005/8/layout/vProcess5"/>
    <dgm:cxn modelId="{465C5FFB-79DE-AF49-9366-314B5CB82738}" type="presParOf" srcId="{70A0143B-8062-5744-A136-06D2A34EF828}" destId="{A669B728-F7D2-8849-BA0D-B56BC46756FB}" srcOrd="14"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4D70C49-B762-AC43-B5C0-8623FDE78D3B}" type="doc">
      <dgm:prSet loTypeId="urn:microsoft.com/office/officeart/2005/8/layout/vProcess5" loCatId="process" qsTypeId="urn:microsoft.com/office/officeart/2005/8/quickstyle/simple1" qsCatId="simple" csTypeId="urn:microsoft.com/office/officeart/2005/8/colors/accent1_2" csCatId="accent1" phldr="1"/>
      <dgm:spPr/>
      <dgm:t>
        <a:bodyPr/>
        <a:lstStyle/>
        <a:p>
          <a:endParaRPr lang="en-US"/>
        </a:p>
      </dgm:t>
    </dgm:pt>
    <dgm:pt modelId="{3932FDEB-8E89-7A49-A11F-25B01F71848F}">
      <dgm:prSet custT="1"/>
      <dgm:spPr/>
      <dgm:t>
        <a:bodyPr/>
        <a:lstStyle/>
        <a:p>
          <a:pPr>
            <a:lnSpc>
              <a:spcPct val="100000"/>
            </a:lnSpc>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First, we evaluate participation in existing markets by assessing the relative distribution across countries. Participation can be measured through all Dutch contracts won in different countries</a:t>
          </a:r>
        </a:p>
      </dgm:t>
    </dgm:pt>
    <dgm:pt modelId="{06077C7B-53BB-A743-9022-E2AB47D50807}" type="parTrans" cxnId="{3FD7AF9E-8387-C946-8B98-4AFAEA3F5220}">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767F237-637D-914C-A74F-71B6D731DCA3}" type="sibTrans" cxnId="{3FD7AF9E-8387-C946-8B98-4AFAEA3F5220}">
      <dgm:prSet custT="1"/>
      <dgm:spPr/>
      <dgm:t>
        <a:bodyPr/>
        <a:lstStyle/>
        <a:p>
          <a:pPr>
            <a:lnSpc>
              <a:spcPct val="150000"/>
            </a:lnSpc>
          </a:pP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EAC1AF73-CF46-294B-8322-32995BEF4346}">
      <dgm:prSet custT="1"/>
      <dgm:spPr/>
      <dgm:t>
        <a:bodyPr/>
        <a:lstStyle/>
        <a:p>
          <a:pPr>
            <a:lnSpc>
              <a:spcPct val="100000"/>
            </a:lnSpc>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Then, we evaluate market penetration per sector. Is market pentration concentrated on only a few sectors or is it diverse? This is measured by assessing the share of contracts won by Dutch companies per industrial segment, such as vessels, foundations, etc.</a:t>
          </a:r>
        </a:p>
      </dgm:t>
    </dgm:pt>
    <dgm:pt modelId="{8E13CD03-9CCF-754A-BEC4-340B28FBE18E}" type="parTrans" cxnId="{43E5A989-BE50-7845-A198-E2C7175F14D4}">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50B3F2C-26CE-4842-B88C-7E52049DFE89}" type="sibTrans" cxnId="{43E5A989-BE50-7845-A198-E2C7175F14D4}">
      <dgm:prSet custT="1"/>
      <dgm:spPr/>
      <dgm:t>
        <a:bodyPr/>
        <a:lstStyle/>
        <a:p>
          <a:pPr>
            <a:lnSpc>
              <a:spcPct val="150000"/>
            </a:lnSpc>
          </a:pP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417D2090-CCC7-CE4D-9799-FBDBF33F1B3D}">
      <dgm:prSet custT="1"/>
      <dgm:spPr/>
      <dgm:t>
        <a:bodyPr/>
        <a:lstStyle/>
        <a:p>
          <a:pPr>
            <a:lnSpc>
              <a:spcPct val="100000"/>
            </a:lnSpc>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Next, we evaluate access to new markets: do Dutch companies successfully win contracts in emerging markets? This is measured through industry reports, newsletters and interviews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2D60CCE8-3B41-BE49-B6F7-55F09D5625C3}" type="parTrans" cxnId="{E9D9901F-5129-A242-8BAF-6E2E2BE49E05}">
      <dgm:prSet/>
      <dgm:spPr/>
      <dgm:t>
        <a:bodyPr/>
        <a:lstStyle/>
        <a:p>
          <a:pPr>
            <a:lnSpc>
              <a:spcPct val="150000"/>
            </a:lnSpc>
          </a:pPr>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6DB1371-2796-7947-9627-AA29D96C673F}" type="sibTrans" cxnId="{E9D9901F-5129-A242-8BAF-6E2E2BE49E05}">
      <dgm:prSet/>
      <dgm:spPr/>
      <dgm:t>
        <a:bodyPr/>
        <a:lstStyle/>
        <a:p>
          <a:pPr>
            <a:lnSpc>
              <a:spcPct val="150000"/>
            </a:lnSpc>
          </a:pPr>
          <a:endParaRPr lang="en-US" sz="12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BFEE3269-FA89-BF42-BD71-D581B569B8A9}">
      <dgm:prSet custT="1"/>
      <dgm:spPr/>
      <dgm:t>
        <a:bodyPr/>
        <a:lstStyle/>
        <a:p>
          <a:pPr>
            <a:lnSpc>
              <a:spcPct val="100000"/>
            </a:lnSpc>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Finally, we evaluate whether </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Dutch companies have participated on disruptive projects and in what capacity. </a:t>
          </a:r>
          <a:r>
            <a:rPr lang="en-NL" sz="1400" b="0" i="0">
              <a:latin typeface="Open Sans Light" panose="020B0306030504020204" pitchFamily="34" charset="0"/>
              <a:ea typeface="Open Sans Light" panose="020B0306030504020204" pitchFamily="34" charset="0"/>
              <a:cs typeface="Open Sans Light" panose="020B0306030504020204" pitchFamily="34" charset="0"/>
            </a:rPr>
            <a:t>This is also measured through industry reports, newsletters and interviews</a:t>
          </a:r>
          <a:endParaRPr lang="en-US" sz="1400" dirty="0"/>
        </a:p>
      </dgm:t>
    </dgm:pt>
    <dgm:pt modelId="{B6FD30A6-B928-2A4E-B4D1-DD1BDEBBA0A9}" type="parTrans" cxnId="{9B87A28E-14F5-FB4B-AAD2-1D1C55108E19}">
      <dgm:prSet/>
      <dgm:spPr/>
      <dgm:t>
        <a:bodyPr/>
        <a:lstStyle/>
        <a:p>
          <a:endParaRPr lang="en-US"/>
        </a:p>
      </dgm:t>
    </dgm:pt>
    <dgm:pt modelId="{E34970E7-80A9-4340-83B0-7E9BD6CB5B7A}" type="sibTrans" cxnId="{9B87A28E-14F5-FB4B-AAD2-1D1C55108E19}">
      <dgm:prSet/>
      <dgm:spPr/>
      <dgm:t>
        <a:bodyPr/>
        <a:lstStyle/>
        <a:p>
          <a:endParaRPr lang="en-US"/>
        </a:p>
      </dgm:t>
    </dgm:pt>
    <dgm:pt modelId="{2ABE7AA5-B76D-E44F-978B-82451B08351A}" type="pres">
      <dgm:prSet presAssocID="{D4D70C49-B762-AC43-B5C0-8623FDE78D3B}" presName="outerComposite" presStyleCnt="0">
        <dgm:presLayoutVars>
          <dgm:chMax val="5"/>
          <dgm:dir/>
          <dgm:resizeHandles val="exact"/>
        </dgm:presLayoutVars>
      </dgm:prSet>
      <dgm:spPr/>
    </dgm:pt>
    <dgm:pt modelId="{0F701567-1B9E-744A-A636-D54078140D25}" type="pres">
      <dgm:prSet presAssocID="{D4D70C49-B762-AC43-B5C0-8623FDE78D3B}" presName="dummyMaxCanvas" presStyleCnt="0">
        <dgm:presLayoutVars/>
      </dgm:prSet>
      <dgm:spPr/>
    </dgm:pt>
    <dgm:pt modelId="{EE924952-7CFC-464D-82F9-40A2FA92696C}" type="pres">
      <dgm:prSet presAssocID="{D4D70C49-B762-AC43-B5C0-8623FDE78D3B}" presName="FourNodes_1" presStyleLbl="node1" presStyleIdx="0" presStyleCnt="4" custScaleX="116935" custScaleY="110924">
        <dgm:presLayoutVars>
          <dgm:bulletEnabled val="1"/>
        </dgm:presLayoutVars>
      </dgm:prSet>
      <dgm:spPr/>
    </dgm:pt>
    <dgm:pt modelId="{ABDD477B-B86C-3E44-B296-95E99FBD5A5D}" type="pres">
      <dgm:prSet presAssocID="{D4D70C49-B762-AC43-B5C0-8623FDE78D3B}" presName="FourNodes_2" presStyleLbl="node1" presStyleIdx="1" presStyleCnt="4" custScaleY="114644">
        <dgm:presLayoutVars>
          <dgm:bulletEnabled val="1"/>
        </dgm:presLayoutVars>
      </dgm:prSet>
      <dgm:spPr/>
    </dgm:pt>
    <dgm:pt modelId="{858F7188-26EC-6943-8747-4CAA009589EF}" type="pres">
      <dgm:prSet presAssocID="{D4D70C49-B762-AC43-B5C0-8623FDE78D3B}" presName="FourNodes_3" presStyleLbl="node1" presStyleIdx="2" presStyleCnt="4">
        <dgm:presLayoutVars>
          <dgm:bulletEnabled val="1"/>
        </dgm:presLayoutVars>
      </dgm:prSet>
      <dgm:spPr/>
    </dgm:pt>
    <dgm:pt modelId="{A2C28F5E-532D-EF48-88AE-B0611B84F398}" type="pres">
      <dgm:prSet presAssocID="{D4D70C49-B762-AC43-B5C0-8623FDE78D3B}" presName="FourNodes_4" presStyleLbl="node1" presStyleIdx="3" presStyleCnt="4">
        <dgm:presLayoutVars>
          <dgm:bulletEnabled val="1"/>
        </dgm:presLayoutVars>
      </dgm:prSet>
      <dgm:spPr/>
    </dgm:pt>
    <dgm:pt modelId="{C64EDB06-1BD0-5046-88EE-EE12E2A50B85}" type="pres">
      <dgm:prSet presAssocID="{D4D70C49-B762-AC43-B5C0-8623FDE78D3B}" presName="FourConn_1-2" presStyleLbl="fgAccFollowNode1" presStyleIdx="0" presStyleCnt="3">
        <dgm:presLayoutVars>
          <dgm:bulletEnabled val="1"/>
        </dgm:presLayoutVars>
      </dgm:prSet>
      <dgm:spPr/>
    </dgm:pt>
    <dgm:pt modelId="{E0645AA4-AE72-1B46-AC3E-ACF65D519809}" type="pres">
      <dgm:prSet presAssocID="{D4D70C49-B762-AC43-B5C0-8623FDE78D3B}" presName="FourConn_2-3" presStyleLbl="fgAccFollowNode1" presStyleIdx="1" presStyleCnt="3">
        <dgm:presLayoutVars>
          <dgm:bulletEnabled val="1"/>
        </dgm:presLayoutVars>
      </dgm:prSet>
      <dgm:spPr/>
    </dgm:pt>
    <dgm:pt modelId="{5FF5D671-0E64-E740-A718-0D6F86108937}" type="pres">
      <dgm:prSet presAssocID="{D4D70C49-B762-AC43-B5C0-8623FDE78D3B}" presName="FourConn_3-4" presStyleLbl="fgAccFollowNode1" presStyleIdx="2" presStyleCnt="3">
        <dgm:presLayoutVars>
          <dgm:bulletEnabled val="1"/>
        </dgm:presLayoutVars>
      </dgm:prSet>
      <dgm:spPr/>
    </dgm:pt>
    <dgm:pt modelId="{9CCF93AA-BCAF-D744-B829-355A2ED7BEEA}" type="pres">
      <dgm:prSet presAssocID="{D4D70C49-B762-AC43-B5C0-8623FDE78D3B}" presName="FourNodes_1_text" presStyleLbl="node1" presStyleIdx="3" presStyleCnt="4">
        <dgm:presLayoutVars>
          <dgm:bulletEnabled val="1"/>
        </dgm:presLayoutVars>
      </dgm:prSet>
      <dgm:spPr/>
    </dgm:pt>
    <dgm:pt modelId="{F3854B64-5C08-434E-8A57-2A7B916D5000}" type="pres">
      <dgm:prSet presAssocID="{D4D70C49-B762-AC43-B5C0-8623FDE78D3B}" presName="FourNodes_2_text" presStyleLbl="node1" presStyleIdx="3" presStyleCnt="4">
        <dgm:presLayoutVars>
          <dgm:bulletEnabled val="1"/>
        </dgm:presLayoutVars>
      </dgm:prSet>
      <dgm:spPr/>
    </dgm:pt>
    <dgm:pt modelId="{7F147D9C-373B-2341-B6B5-158F29531172}" type="pres">
      <dgm:prSet presAssocID="{D4D70C49-B762-AC43-B5C0-8623FDE78D3B}" presName="FourNodes_3_text" presStyleLbl="node1" presStyleIdx="3" presStyleCnt="4">
        <dgm:presLayoutVars>
          <dgm:bulletEnabled val="1"/>
        </dgm:presLayoutVars>
      </dgm:prSet>
      <dgm:spPr/>
    </dgm:pt>
    <dgm:pt modelId="{D974404A-7D15-5E45-BE2E-D4C7FF8F67F2}" type="pres">
      <dgm:prSet presAssocID="{D4D70C49-B762-AC43-B5C0-8623FDE78D3B}" presName="FourNodes_4_text" presStyleLbl="node1" presStyleIdx="3" presStyleCnt="4">
        <dgm:presLayoutVars>
          <dgm:bulletEnabled val="1"/>
        </dgm:presLayoutVars>
      </dgm:prSet>
      <dgm:spPr/>
    </dgm:pt>
  </dgm:ptLst>
  <dgm:cxnLst>
    <dgm:cxn modelId="{82737C04-02C5-8F4C-BBA1-8843E8B95B6B}" type="presOf" srcId="{D4D70C49-B762-AC43-B5C0-8623FDE78D3B}" destId="{2ABE7AA5-B76D-E44F-978B-82451B08351A}" srcOrd="0" destOrd="0" presId="urn:microsoft.com/office/officeart/2005/8/layout/vProcess5"/>
    <dgm:cxn modelId="{E9D9901F-5129-A242-8BAF-6E2E2BE49E05}" srcId="{D4D70C49-B762-AC43-B5C0-8623FDE78D3B}" destId="{417D2090-CCC7-CE4D-9799-FBDBF33F1B3D}" srcOrd="2" destOrd="0" parTransId="{2D60CCE8-3B41-BE49-B6F7-55F09D5625C3}" sibTransId="{E6DB1371-2796-7947-9627-AA29D96C673F}"/>
    <dgm:cxn modelId="{0EFC4C77-E921-C14A-9260-D2B63115878F}" type="presOf" srcId="{350B3F2C-26CE-4842-B88C-7E52049DFE89}" destId="{E0645AA4-AE72-1B46-AC3E-ACF65D519809}" srcOrd="0" destOrd="0" presId="urn:microsoft.com/office/officeart/2005/8/layout/vProcess5"/>
    <dgm:cxn modelId="{43E5A989-BE50-7845-A198-E2C7175F14D4}" srcId="{D4D70C49-B762-AC43-B5C0-8623FDE78D3B}" destId="{EAC1AF73-CF46-294B-8322-32995BEF4346}" srcOrd="1" destOrd="0" parTransId="{8E13CD03-9CCF-754A-BEC4-340B28FBE18E}" sibTransId="{350B3F2C-26CE-4842-B88C-7E52049DFE89}"/>
    <dgm:cxn modelId="{9B87A28E-14F5-FB4B-AAD2-1D1C55108E19}" srcId="{D4D70C49-B762-AC43-B5C0-8623FDE78D3B}" destId="{BFEE3269-FA89-BF42-BD71-D581B569B8A9}" srcOrd="3" destOrd="0" parTransId="{B6FD30A6-B928-2A4E-B4D1-DD1BDEBBA0A9}" sibTransId="{E34970E7-80A9-4340-83B0-7E9BD6CB5B7A}"/>
    <dgm:cxn modelId="{2704209B-25C1-BE42-9B7D-846AC4529C31}" type="presOf" srcId="{EAC1AF73-CF46-294B-8322-32995BEF4346}" destId="{ABDD477B-B86C-3E44-B296-95E99FBD5A5D}" srcOrd="0" destOrd="0" presId="urn:microsoft.com/office/officeart/2005/8/layout/vProcess5"/>
    <dgm:cxn modelId="{B3CBE29C-2026-4B4F-ADE4-F3809688949E}" type="presOf" srcId="{BFEE3269-FA89-BF42-BD71-D581B569B8A9}" destId="{D974404A-7D15-5E45-BE2E-D4C7FF8F67F2}" srcOrd="1" destOrd="0" presId="urn:microsoft.com/office/officeart/2005/8/layout/vProcess5"/>
    <dgm:cxn modelId="{3FD7AF9E-8387-C946-8B98-4AFAEA3F5220}" srcId="{D4D70C49-B762-AC43-B5C0-8623FDE78D3B}" destId="{3932FDEB-8E89-7A49-A11F-25B01F71848F}" srcOrd="0" destOrd="0" parTransId="{06077C7B-53BB-A743-9022-E2AB47D50807}" sibTransId="{1767F237-637D-914C-A74F-71B6D731DCA3}"/>
    <dgm:cxn modelId="{50024AB5-9888-104D-B5A7-A83E35A5DB57}" type="presOf" srcId="{417D2090-CCC7-CE4D-9799-FBDBF33F1B3D}" destId="{858F7188-26EC-6943-8747-4CAA009589EF}" srcOrd="0" destOrd="0" presId="urn:microsoft.com/office/officeart/2005/8/layout/vProcess5"/>
    <dgm:cxn modelId="{726823BE-DC99-DF45-93DF-A250FF96E34C}" type="presOf" srcId="{EAC1AF73-CF46-294B-8322-32995BEF4346}" destId="{F3854B64-5C08-434E-8A57-2A7B916D5000}" srcOrd="1" destOrd="0" presId="urn:microsoft.com/office/officeart/2005/8/layout/vProcess5"/>
    <dgm:cxn modelId="{114267CD-AA8B-3742-BAD2-62239F568C29}" type="presOf" srcId="{3932FDEB-8E89-7A49-A11F-25B01F71848F}" destId="{EE924952-7CFC-464D-82F9-40A2FA92696C}" srcOrd="0" destOrd="0" presId="urn:microsoft.com/office/officeart/2005/8/layout/vProcess5"/>
    <dgm:cxn modelId="{2E7DDFDC-D896-AE4C-BEB3-C42F43351D86}" type="presOf" srcId="{E6DB1371-2796-7947-9627-AA29D96C673F}" destId="{5FF5D671-0E64-E740-A718-0D6F86108937}" srcOrd="0" destOrd="0" presId="urn:microsoft.com/office/officeart/2005/8/layout/vProcess5"/>
    <dgm:cxn modelId="{FD455DE0-8CAD-5347-AA55-236723E11460}" type="presOf" srcId="{3932FDEB-8E89-7A49-A11F-25B01F71848F}" destId="{9CCF93AA-BCAF-D744-B829-355A2ED7BEEA}" srcOrd="1" destOrd="0" presId="urn:microsoft.com/office/officeart/2005/8/layout/vProcess5"/>
    <dgm:cxn modelId="{589C33E9-81B8-7543-A002-C4295FE6D197}" type="presOf" srcId="{1767F237-637D-914C-A74F-71B6D731DCA3}" destId="{C64EDB06-1BD0-5046-88EE-EE12E2A50B85}" srcOrd="0" destOrd="0" presId="urn:microsoft.com/office/officeart/2005/8/layout/vProcess5"/>
    <dgm:cxn modelId="{D9E6F8F9-E461-C245-9ED0-3EE01B1BFA48}" type="presOf" srcId="{BFEE3269-FA89-BF42-BD71-D581B569B8A9}" destId="{A2C28F5E-532D-EF48-88AE-B0611B84F398}" srcOrd="0" destOrd="0" presId="urn:microsoft.com/office/officeart/2005/8/layout/vProcess5"/>
    <dgm:cxn modelId="{54F1BAFE-B58E-8A45-BCFD-AE2E4D3E748A}" type="presOf" srcId="{417D2090-CCC7-CE4D-9799-FBDBF33F1B3D}" destId="{7F147D9C-373B-2341-B6B5-158F29531172}" srcOrd="1" destOrd="0" presId="urn:microsoft.com/office/officeart/2005/8/layout/vProcess5"/>
    <dgm:cxn modelId="{693F7019-A5F1-5A42-96BE-6164384443C8}" type="presParOf" srcId="{2ABE7AA5-B76D-E44F-978B-82451B08351A}" destId="{0F701567-1B9E-744A-A636-D54078140D25}" srcOrd="0" destOrd="0" presId="urn:microsoft.com/office/officeart/2005/8/layout/vProcess5"/>
    <dgm:cxn modelId="{D965CBC3-FF4A-CC4C-83F8-A7E04E01F9C2}" type="presParOf" srcId="{2ABE7AA5-B76D-E44F-978B-82451B08351A}" destId="{EE924952-7CFC-464D-82F9-40A2FA92696C}" srcOrd="1" destOrd="0" presId="urn:microsoft.com/office/officeart/2005/8/layout/vProcess5"/>
    <dgm:cxn modelId="{56A3AECE-9257-9B41-9D05-7DAD5ADD2CC5}" type="presParOf" srcId="{2ABE7AA5-B76D-E44F-978B-82451B08351A}" destId="{ABDD477B-B86C-3E44-B296-95E99FBD5A5D}" srcOrd="2" destOrd="0" presId="urn:microsoft.com/office/officeart/2005/8/layout/vProcess5"/>
    <dgm:cxn modelId="{AFAFA40F-BCB0-6D40-8B0F-A33C527068ED}" type="presParOf" srcId="{2ABE7AA5-B76D-E44F-978B-82451B08351A}" destId="{858F7188-26EC-6943-8747-4CAA009589EF}" srcOrd="3" destOrd="0" presId="urn:microsoft.com/office/officeart/2005/8/layout/vProcess5"/>
    <dgm:cxn modelId="{89F4E84C-76D4-0945-9E65-0B86A7E9E0D5}" type="presParOf" srcId="{2ABE7AA5-B76D-E44F-978B-82451B08351A}" destId="{A2C28F5E-532D-EF48-88AE-B0611B84F398}" srcOrd="4" destOrd="0" presId="urn:microsoft.com/office/officeart/2005/8/layout/vProcess5"/>
    <dgm:cxn modelId="{4C301BA8-12C1-9E42-961A-310B9B4EAD5B}" type="presParOf" srcId="{2ABE7AA5-B76D-E44F-978B-82451B08351A}" destId="{C64EDB06-1BD0-5046-88EE-EE12E2A50B85}" srcOrd="5" destOrd="0" presId="urn:microsoft.com/office/officeart/2005/8/layout/vProcess5"/>
    <dgm:cxn modelId="{068093AD-18C0-D140-8427-D99394908ECC}" type="presParOf" srcId="{2ABE7AA5-B76D-E44F-978B-82451B08351A}" destId="{E0645AA4-AE72-1B46-AC3E-ACF65D519809}" srcOrd="6" destOrd="0" presId="urn:microsoft.com/office/officeart/2005/8/layout/vProcess5"/>
    <dgm:cxn modelId="{D41DDB6B-26BF-744A-BE70-326B9934B89B}" type="presParOf" srcId="{2ABE7AA5-B76D-E44F-978B-82451B08351A}" destId="{5FF5D671-0E64-E740-A718-0D6F86108937}" srcOrd="7" destOrd="0" presId="urn:microsoft.com/office/officeart/2005/8/layout/vProcess5"/>
    <dgm:cxn modelId="{85DE599A-B745-0944-B4B3-4208AED9F9DC}" type="presParOf" srcId="{2ABE7AA5-B76D-E44F-978B-82451B08351A}" destId="{9CCF93AA-BCAF-D744-B829-355A2ED7BEEA}" srcOrd="8" destOrd="0" presId="urn:microsoft.com/office/officeart/2005/8/layout/vProcess5"/>
    <dgm:cxn modelId="{56D0C4CC-AA35-624F-9340-3C6B56E62D22}" type="presParOf" srcId="{2ABE7AA5-B76D-E44F-978B-82451B08351A}" destId="{F3854B64-5C08-434E-8A57-2A7B916D5000}" srcOrd="9" destOrd="0" presId="urn:microsoft.com/office/officeart/2005/8/layout/vProcess5"/>
    <dgm:cxn modelId="{CF17ACD4-D762-C54C-BC1C-CFD94643AFC3}" type="presParOf" srcId="{2ABE7AA5-B76D-E44F-978B-82451B08351A}" destId="{7F147D9C-373B-2341-B6B5-158F29531172}" srcOrd="10" destOrd="0" presId="urn:microsoft.com/office/officeart/2005/8/layout/vProcess5"/>
    <dgm:cxn modelId="{515AAFD9-61C5-BE4B-9529-12DB7CE1B4C9}" type="presParOf" srcId="{2ABE7AA5-B76D-E44F-978B-82451B08351A}" destId="{D974404A-7D15-5E45-BE2E-D4C7FF8F67F2}"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84381A50-1A67-40DE-B3F4-7BF0E4756DA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R&amp;D program lines are generally well-funded</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FC46579-0DFC-428A-BE17-D330D74C8E70}" type="parTrans" cxnId="{57D957A0-D584-4CA3-94C4-1A2F336ADD28}">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43B199E-558C-410E-A34B-6E2E9C3794F3}">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The programs focus on blind innovation because they do not target specific technologies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1939196-299B-4DA0-81F0-D62B915D534F}">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However, the guiding principles of ‘cost reduction’ and ‘optimization’ directly prioritize sustaining innovation</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09C535-B123-485F-B41D-EA2DEBE436C7}" type="parTrans" cxnId="{7F6E1BFB-2C5E-4E78-BAEE-15D76FAC4B0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AB6E1E2-A7B9-4181-85E6-9DC40389D2C6}" type="sibTrans" cxnId="{7F6E1BFB-2C5E-4E78-BAEE-15D76FAC4B0D}">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Most R&amp;D projects – by number and financial value – are sustaining in nature</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91D6819-1A93-47D9-8F35-6FEFE671B11D}" type="parTrans" cxnId="{67E1D5C0-8EE7-4C6F-851E-CAE34E09094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DA8EF1-531C-114C-98E4-0628300E82B5}">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Very difficult for disruptive startups to get financed because they are required to find in-kind funding from the private sector to access public funds. Private companies are not likely to invest in startups that have the potential to put them out of business</a:t>
          </a:r>
        </a:p>
      </dgm:t>
    </dgm:pt>
    <dgm:pt modelId="{7FB446E7-EDB2-F644-ADA1-0924F316D4B1}" type="parTrans" cxnId="{C466B0D7-7155-E441-B8BB-B03C43C14B32}">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897CF72-AF94-184A-A970-A21375EB54E1}" type="sibTrans" cxnId="{C466B0D7-7155-E441-B8BB-B03C43C14B32}">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324C1C6-0A80-B042-B02B-8AAE6352A680}">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The Borssele V demonstration farm only includes sustaining innovations developed by incumbent actors and not disruptive innovations developed by startups</a:t>
          </a:r>
          <a:r>
            <a:rPr lang="en-US" sz="1000" b="0" i="0" dirty="0">
              <a:latin typeface="Open Sans Light" panose="020B0306030504020204" pitchFamily="34" charset="0"/>
              <a:ea typeface="Open Sans Light" panose="020B0306030504020204" pitchFamily="34" charset="0"/>
              <a:cs typeface="Open Sans Light" panose="020B0306030504020204" pitchFamily="34" charset="0"/>
            </a:rPr>
            <a:t> (Durakovic 2021)</a:t>
          </a:r>
        </a:p>
      </dgm:t>
    </dgm:pt>
    <dgm:pt modelId="{0C332445-71B3-A64C-BCF8-B7148F58C02C}" type="parTrans" cxnId="{D83FD8D1-7A52-7545-A7E7-A19D27BA5D09}">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8F07366-ECBA-464F-A9FB-FC4E2F7FA7FD}" type="sibTrans" cxnId="{D83FD8D1-7A52-7545-A7E7-A19D27BA5D09}">
      <dgm:prSet/>
      <dgm:spPr/>
      <dgm:t>
        <a:bodyPr/>
        <a:lstStyle/>
        <a:p>
          <a:endParaRPr lang="en-US" sz="15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D6F0E0D-8E03-B146-9877-1A174D1347C1}" type="pres">
      <dgm:prSet presAssocID="{84381A50-1A67-40DE-B3F4-7BF0E4756DA3}" presName="diagram" presStyleCnt="0">
        <dgm:presLayoutVars>
          <dgm:dir/>
          <dgm:resizeHandles val="exact"/>
        </dgm:presLayoutVars>
      </dgm:prSet>
      <dgm:spPr/>
    </dgm:pt>
    <dgm:pt modelId="{D59C4280-1BD1-774C-B66F-FA5E1C8C12F2}" type="pres">
      <dgm:prSet presAssocID="{F8F74A57-47BC-493A-9D68-F2336D5E6877}" presName="node" presStyleLbl="node1" presStyleIdx="0" presStyleCnt="6">
        <dgm:presLayoutVars>
          <dgm:bulletEnabled val="1"/>
        </dgm:presLayoutVars>
      </dgm:prSet>
      <dgm:spPr/>
    </dgm:pt>
    <dgm:pt modelId="{7C7CF098-CA48-6C45-9092-5F4CEC3FB31E}" type="pres">
      <dgm:prSet presAssocID="{D7534AF1-5DE6-4322-91F4-BAE9C1A65210}" presName="sibTrans" presStyleCnt="0"/>
      <dgm:spPr/>
    </dgm:pt>
    <dgm:pt modelId="{201177D1-BC32-294C-BD2E-CA7009E20772}" type="pres">
      <dgm:prSet presAssocID="{043B199E-558C-410E-A34B-6E2E9C3794F3}" presName="node" presStyleLbl="node1" presStyleIdx="1" presStyleCnt="6">
        <dgm:presLayoutVars>
          <dgm:bulletEnabled val="1"/>
        </dgm:presLayoutVars>
      </dgm:prSet>
      <dgm:spPr/>
    </dgm:pt>
    <dgm:pt modelId="{D67A052D-B720-0643-B158-945F686594B2}" type="pres">
      <dgm:prSet presAssocID="{8CF256CF-07DD-4A96-ABBD-FC91301AFC73}" presName="sibTrans" presStyleCnt="0"/>
      <dgm:spPr/>
    </dgm:pt>
    <dgm:pt modelId="{251238EA-F661-A647-88C8-138DB745E360}" type="pres">
      <dgm:prSet presAssocID="{A1939196-299B-4DA0-81F0-D62B915D534F}" presName="node" presStyleLbl="node1" presStyleIdx="2" presStyleCnt="6">
        <dgm:presLayoutVars>
          <dgm:bulletEnabled val="1"/>
        </dgm:presLayoutVars>
      </dgm:prSet>
      <dgm:spPr/>
    </dgm:pt>
    <dgm:pt modelId="{53DFC88A-6414-F649-86D2-69AA9CA501A0}" type="pres">
      <dgm:prSet presAssocID="{6AB6E1E2-A7B9-4181-85E6-9DC40389D2C6}" presName="sibTrans" presStyleCnt="0"/>
      <dgm:spPr/>
    </dgm:pt>
    <dgm:pt modelId="{87FF4074-9D04-6F4B-B149-0121FBCADFDF}" type="pres">
      <dgm:prSet presAssocID="{2ACE083B-8F28-4D22-BD41-5A8A41DCDFCC}" presName="node" presStyleLbl="node1" presStyleIdx="3" presStyleCnt="6">
        <dgm:presLayoutVars>
          <dgm:bulletEnabled val="1"/>
        </dgm:presLayoutVars>
      </dgm:prSet>
      <dgm:spPr/>
    </dgm:pt>
    <dgm:pt modelId="{3833DA6E-868C-2444-A231-F8FC1532B9FB}" type="pres">
      <dgm:prSet presAssocID="{57F05369-F937-4BD2-9F28-59740E9FBCFF}" presName="sibTrans" presStyleCnt="0"/>
      <dgm:spPr/>
    </dgm:pt>
    <dgm:pt modelId="{F1D85B7F-0586-304D-BEB9-F34216DEFEF9}" type="pres">
      <dgm:prSet presAssocID="{11DA8EF1-531C-114C-98E4-0628300E82B5}" presName="node" presStyleLbl="node1" presStyleIdx="4" presStyleCnt="6">
        <dgm:presLayoutVars>
          <dgm:bulletEnabled val="1"/>
        </dgm:presLayoutVars>
      </dgm:prSet>
      <dgm:spPr/>
    </dgm:pt>
    <dgm:pt modelId="{003EFB2C-EE66-CD44-A3DB-367ECB7DBC9F}" type="pres">
      <dgm:prSet presAssocID="{9897CF72-AF94-184A-A970-A21375EB54E1}" presName="sibTrans" presStyleCnt="0"/>
      <dgm:spPr/>
    </dgm:pt>
    <dgm:pt modelId="{A1AC06DC-D64C-3940-8E62-27EA82FF58B2}" type="pres">
      <dgm:prSet presAssocID="{C324C1C6-0A80-B042-B02B-8AAE6352A680}" presName="node" presStyleLbl="node1" presStyleIdx="5" presStyleCnt="6">
        <dgm:presLayoutVars>
          <dgm:bulletEnabled val="1"/>
        </dgm:presLayoutVars>
      </dgm:prSet>
      <dgm:spPr/>
    </dgm:pt>
  </dgm:ptLst>
  <dgm:cxnLst>
    <dgm:cxn modelId="{E7C1A606-168D-2942-94B0-06CBCBC5EA02}" type="presOf" srcId="{043B199E-558C-410E-A34B-6E2E9C3794F3}" destId="{201177D1-BC32-294C-BD2E-CA7009E20772}" srcOrd="0" destOrd="0" presId="urn:microsoft.com/office/officeart/2005/8/layout/default"/>
    <dgm:cxn modelId="{10577119-91FF-7949-BADF-C8ED2B276CE1}" type="presOf" srcId="{F8F74A57-47BC-493A-9D68-F2336D5E6877}" destId="{D59C4280-1BD1-774C-B66F-FA5E1C8C12F2}" srcOrd="0" destOrd="0" presId="urn:microsoft.com/office/officeart/2005/8/layout/default"/>
    <dgm:cxn modelId="{6972441A-73D4-294F-97C9-CEC65BF37B55}" type="presOf" srcId="{A1939196-299B-4DA0-81F0-D62B915D534F}" destId="{251238EA-F661-A647-88C8-138DB745E360}" srcOrd="0" destOrd="0" presId="urn:microsoft.com/office/officeart/2005/8/layout/default"/>
    <dgm:cxn modelId="{C389404D-EB21-4B2E-8AB4-F8908F26BB77}" srcId="{84381A50-1A67-40DE-B3F4-7BF0E4756DA3}" destId="{043B199E-558C-410E-A34B-6E2E9C3794F3}" srcOrd="1" destOrd="0" parTransId="{73F2F420-1B6F-45DC-AD8A-965030182FEF}" sibTransId="{8CF256CF-07DD-4A96-ABBD-FC91301AFC73}"/>
    <dgm:cxn modelId="{0A3A0F55-9031-204D-B122-853B3219A139}" type="presOf" srcId="{84381A50-1A67-40DE-B3F4-7BF0E4756DA3}" destId="{DD6F0E0D-8E03-B146-9877-1A174D1347C1}" srcOrd="0" destOrd="0" presId="urn:microsoft.com/office/officeart/2005/8/layout/default"/>
    <dgm:cxn modelId="{B501B680-60E9-1A49-89F2-764D99A4A617}" type="presOf" srcId="{2ACE083B-8F28-4D22-BD41-5A8A41DCDFCC}" destId="{87FF4074-9D04-6F4B-B149-0121FBCADFDF}" srcOrd="0" destOrd="0" presId="urn:microsoft.com/office/officeart/2005/8/layout/default"/>
    <dgm:cxn modelId="{B2E64185-DABD-9845-9DF3-CB2DC4EF9BFD}" type="presOf" srcId="{C324C1C6-0A80-B042-B02B-8AAE6352A680}" destId="{A1AC06DC-D64C-3940-8E62-27EA82FF58B2}" srcOrd="0" destOrd="0" presId="urn:microsoft.com/office/officeart/2005/8/layout/default"/>
    <dgm:cxn modelId="{57D957A0-D584-4CA3-94C4-1A2F336ADD28}" srcId="{84381A50-1A67-40DE-B3F4-7BF0E4756DA3}" destId="{F8F74A57-47BC-493A-9D68-F2336D5E6877}" srcOrd="0" destOrd="0" parTransId="{AFC46579-0DFC-428A-BE17-D330D74C8E70}" sibTransId="{D7534AF1-5DE6-4322-91F4-BAE9C1A65210}"/>
    <dgm:cxn modelId="{67E1D5C0-8EE7-4C6F-851E-CAE34E090941}" srcId="{84381A50-1A67-40DE-B3F4-7BF0E4756DA3}" destId="{2ACE083B-8F28-4D22-BD41-5A8A41DCDFCC}" srcOrd="3" destOrd="0" parTransId="{391D6819-1A93-47D9-8F35-6FEFE671B11D}" sibTransId="{57F05369-F937-4BD2-9F28-59740E9FBCFF}"/>
    <dgm:cxn modelId="{5E7CA3CA-56AB-F040-B26E-9AB1B6998077}" type="presOf" srcId="{11DA8EF1-531C-114C-98E4-0628300E82B5}" destId="{F1D85B7F-0586-304D-BEB9-F34216DEFEF9}" srcOrd="0" destOrd="0" presId="urn:microsoft.com/office/officeart/2005/8/layout/default"/>
    <dgm:cxn modelId="{D83FD8D1-7A52-7545-A7E7-A19D27BA5D09}" srcId="{84381A50-1A67-40DE-B3F4-7BF0E4756DA3}" destId="{C324C1C6-0A80-B042-B02B-8AAE6352A680}" srcOrd="5" destOrd="0" parTransId="{0C332445-71B3-A64C-BCF8-B7148F58C02C}" sibTransId="{78F07366-ECBA-464F-A9FB-FC4E2F7FA7FD}"/>
    <dgm:cxn modelId="{C466B0D7-7155-E441-B8BB-B03C43C14B32}" srcId="{84381A50-1A67-40DE-B3F4-7BF0E4756DA3}" destId="{11DA8EF1-531C-114C-98E4-0628300E82B5}" srcOrd="4" destOrd="0" parTransId="{7FB446E7-EDB2-F644-ADA1-0924F316D4B1}" sibTransId="{9897CF72-AF94-184A-A970-A21375EB54E1}"/>
    <dgm:cxn modelId="{7F6E1BFB-2C5E-4E78-BAEE-15D76FAC4B0D}" srcId="{84381A50-1A67-40DE-B3F4-7BF0E4756DA3}" destId="{A1939196-299B-4DA0-81F0-D62B915D534F}" srcOrd="2" destOrd="0" parTransId="{DA09C535-B123-485F-B41D-EA2DEBE436C7}" sibTransId="{6AB6E1E2-A7B9-4181-85E6-9DC40389D2C6}"/>
    <dgm:cxn modelId="{149D7F98-7A90-2548-AD88-59D148DFE34F}" type="presParOf" srcId="{DD6F0E0D-8E03-B146-9877-1A174D1347C1}" destId="{D59C4280-1BD1-774C-B66F-FA5E1C8C12F2}" srcOrd="0" destOrd="0" presId="urn:microsoft.com/office/officeart/2005/8/layout/default"/>
    <dgm:cxn modelId="{B5EF7E86-B06A-1245-B916-25B9B201A638}" type="presParOf" srcId="{DD6F0E0D-8E03-B146-9877-1A174D1347C1}" destId="{7C7CF098-CA48-6C45-9092-5F4CEC3FB31E}" srcOrd="1" destOrd="0" presId="urn:microsoft.com/office/officeart/2005/8/layout/default"/>
    <dgm:cxn modelId="{6126D965-7440-3A4A-A6B7-4BA3BBDCE842}" type="presParOf" srcId="{DD6F0E0D-8E03-B146-9877-1A174D1347C1}" destId="{201177D1-BC32-294C-BD2E-CA7009E20772}" srcOrd="2" destOrd="0" presId="urn:microsoft.com/office/officeart/2005/8/layout/default"/>
    <dgm:cxn modelId="{897636F7-11B9-DE49-8299-9983A6F71819}" type="presParOf" srcId="{DD6F0E0D-8E03-B146-9877-1A174D1347C1}" destId="{D67A052D-B720-0643-B158-945F686594B2}" srcOrd="3" destOrd="0" presId="urn:microsoft.com/office/officeart/2005/8/layout/default"/>
    <dgm:cxn modelId="{97A984CC-5C86-0540-AF80-674AC139BE97}" type="presParOf" srcId="{DD6F0E0D-8E03-B146-9877-1A174D1347C1}" destId="{251238EA-F661-A647-88C8-138DB745E360}" srcOrd="4" destOrd="0" presId="urn:microsoft.com/office/officeart/2005/8/layout/default"/>
    <dgm:cxn modelId="{51C2D390-1E55-064D-A75E-5CD251CAAD01}" type="presParOf" srcId="{DD6F0E0D-8E03-B146-9877-1A174D1347C1}" destId="{53DFC88A-6414-F649-86D2-69AA9CA501A0}" srcOrd="5" destOrd="0" presId="urn:microsoft.com/office/officeart/2005/8/layout/default"/>
    <dgm:cxn modelId="{AC159826-EAE6-5B40-8A4B-66A207DD5609}" type="presParOf" srcId="{DD6F0E0D-8E03-B146-9877-1A174D1347C1}" destId="{87FF4074-9D04-6F4B-B149-0121FBCADFDF}" srcOrd="6" destOrd="0" presId="urn:microsoft.com/office/officeart/2005/8/layout/default"/>
    <dgm:cxn modelId="{39870C7D-FF35-7443-B324-655142EE40A3}" type="presParOf" srcId="{DD6F0E0D-8E03-B146-9877-1A174D1347C1}" destId="{3833DA6E-868C-2444-A231-F8FC1532B9FB}" srcOrd="7" destOrd="0" presId="urn:microsoft.com/office/officeart/2005/8/layout/default"/>
    <dgm:cxn modelId="{21D6539C-1F01-2D46-9F98-D5CB7D083C59}" type="presParOf" srcId="{DD6F0E0D-8E03-B146-9877-1A174D1347C1}" destId="{F1D85B7F-0586-304D-BEB9-F34216DEFEF9}" srcOrd="8" destOrd="0" presId="urn:microsoft.com/office/officeart/2005/8/layout/default"/>
    <dgm:cxn modelId="{A02AC0F5-A038-7545-A06F-DC380C52FB94}" type="presParOf" srcId="{DD6F0E0D-8E03-B146-9877-1A174D1347C1}" destId="{003EFB2C-EE66-CD44-A3DB-367ECB7DBC9F}" srcOrd="9" destOrd="0" presId="urn:microsoft.com/office/officeart/2005/8/layout/default"/>
    <dgm:cxn modelId="{41560EE6-C39E-6B4A-9C83-1EBA853A3EAA}" type="presParOf" srcId="{DD6F0E0D-8E03-B146-9877-1A174D1347C1}" destId="{A1AC06DC-D64C-3940-8E62-27EA82FF58B2}" srcOrd="1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5900499-EE4E-4B48-8931-2B2FDED3627B}"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E1827641-6236-6D42-B543-3E9163CBED36}">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Alternative maritime tech.</a:t>
          </a:r>
        </a:p>
      </dgm:t>
    </dgm:pt>
    <dgm:pt modelId="{63DD7318-E3F9-4F4E-8795-1F578F660873}" type="parTrans" cxnId="{7120D896-9707-FE40-BDE0-2737A5A37B30}">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AA38A6-6559-D140-9709-4FA92BE8B8E7}" type="sibTrans" cxnId="{7120D896-9707-FE40-BDE0-2737A5A37B30}">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DA400B6-FDEF-1E48-AA33-FB8F69A77276}">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Wave</a:t>
          </a:r>
        </a:p>
      </dgm:t>
    </dgm:pt>
    <dgm:pt modelId="{DB8DDC65-98F6-304C-BA79-54B22EC635FC}" type="parTrans" cxnId="{13AC8BA6-856D-344E-81D6-81B3E4507F8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966568A-862E-AA41-AC54-C881787F4808}" type="sibTrans" cxnId="{13AC8BA6-856D-344E-81D6-81B3E4507F8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594411E-35F1-7348-B1C4-D3C65080F636}">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Tidal</a:t>
          </a:r>
        </a:p>
      </dgm:t>
    </dgm:pt>
    <dgm:pt modelId="{9C009311-C6A0-5D43-81ED-5EE064A1FE79}" type="parTrans" cxnId="{DD3492CC-DFC6-2642-A8CA-76D7072D7444}">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D8C4DF-2A17-6948-888B-5C1F91E224B3}" type="sibTrans" cxnId="{DD3492CC-DFC6-2642-A8CA-76D7072D7444}">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8F12EF5-D0B9-794A-8E89-424E7DB93F30}">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Kites</a:t>
          </a:r>
        </a:p>
      </dgm:t>
    </dgm:pt>
    <dgm:pt modelId="{DF21EF08-3B2E-8C42-88CA-0BEB10B7B9DE}" type="parTrans" cxnId="{35769DFF-EA25-DD45-8CCD-D50E87A91A31}">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FE28DB-A340-D74C-A82A-AAE1230706D9}" type="sibTrans" cxnId="{35769DFF-EA25-DD45-8CCD-D50E87A91A31}">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C73D6E2-7F8A-1B49-BEF0-E08DF0F0CD67}">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Blue energy</a:t>
          </a:r>
        </a:p>
      </dgm:t>
    </dgm:pt>
    <dgm:pt modelId="{7FA8DEA8-CCF8-5E45-8211-9084C45D0889}" type="parTrans" cxnId="{6F5975B4-8D5A-2A4D-8577-380954B773CE}">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6E17FE-2E77-F546-BA6B-CD3DB25B9596}" type="sibTrans" cxnId="{6F5975B4-8D5A-2A4D-8577-380954B773CE}">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B78DA2-22DE-8E43-8CAC-0613C0F3B4D0}">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Foundations</a:t>
          </a:r>
        </a:p>
      </dgm:t>
    </dgm:pt>
    <dgm:pt modelId="{489A9FE2-5D8B-0741-9ED5-4459BAE4348B}" type="parTrans" cxnId="{AEFF0A16-8896-1D4B-858E-A0CBA9663515}">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500CB5-C288-6946-B1EE-F074E9C5A76D}" type="sibTrans" cxnId="{AEFF0A16-8896-1D4B-858E-A0CBA9663515}">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1CA0A0-F0F9-9747-8981-FA36440465EA}">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Gravity-based</a:t>
          </a:r>
        </a:p>
      </dgm:t>
    </dgm:pt>
    <dgm:pt modelId="{DFF831EA-5C9F-F04D-87BC-2F38CD19F2D8}" type="parTrans" cxnId="{3EEBD107-24C0-154F-BE9C-6621D5A5D71D}">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574C664-83C1-8847-920D-931923878742}" type="sibTrans" cxnId="{3EEBD107-24C0-154F-BE9C-6621D5A5D71D}">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74816F0-E3A6-0F41-97A4-7DD6D990EF81}">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Float-and-sink</a:t>
          </a:r>
        </a:p>
      </dgm:t>
    </dgm:pt>
    <dgm:pt modelId="{117CBFA7-4A08-D240-9A6D-FD4DFCA654AC}" type="parTrans" cxnId="{9E406F4A-293E-B74B-84E4-8BF4E828F472}">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720CCA-514E-E044-B4CA-C573FA4FA70A}" type="sibTrans" cxnId="{9E406F4A-293E-B74B-84E4-8BF4E828F472}">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8EA46C1-B4EF-F141-924A-FB79E790F43A}">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Suction buckets</a:t>
          </a:r>
        </a:p>
      </dgm:t>
    </dgm:pt>
    <dgm:pt modelId="{3441874A-DB55-3F4E-BBCA-C633C1A8DBB3}" type="parTrans" cxnId="{78AD8B28-39D7-C94E-A6D9-1BA9EF9A6400}">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A07CB7E-C3DB-1644-881E-04227E12564D}" type="sibTrans" cxnId="{78AD8B28-39D7-C94E-A6D9-1BA9EF9A6400}">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C46C9F8-99D8-3B46-ABB4-A8FA80D0BB45}">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Wind turbines</a:t>
          </a:r>
        </a:p>
      </dgm:t>
    </dgm:pt>
    <dgm:pt modelId="{88C59AD1-86FC-DE4A-8462-B81E6E3D096E}" type="parTrans" cxnId="{B6ED040E-77A8-704E-B3B8-6EE505D7E88C}">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C76107-E79C-E84D-896C-4DBBD6DB57E4}" type="sibTrans" cxnId="{B6ED040E-77A8-704E-B3B8-6EE505D7E88C}">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2687ED4-8963-504C-98C5-FBC35A721139}">
      <dgm:prSet custT="1"/>
      <dgm:spPr>
        <a:solidFill>
          <a:schemeClr val="accent1">
            <a:alpha val="90000"/>
          </a:schemeClr>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Two-bladed, downwind</a:t>
          </a:r>
        </a:p>
      </dgm:t>
    </dgm:pt>
    <dgm:pt modelId="{3661E6A2-DD7D-9246-860C-44745BB287D3}" type="parTrans" cxnId="{5693EED3-7D32-B742-84AC-9B1235983AA3}">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82930F-F372-5042-BFA9-793C3E1A70D7}" type="sibTrans" cxnId="{5693EED3-7D32-B742-84AC-9B1235983AA3}">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CD24613-5530-F343-AB9C-60302709B920}">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Hydraulic, pump-based</a:t>
          </a:r>
        </a:p>
      </dgm:t>
    </dgm:pt>
    <dgm:pt modelId="{366121D2-FEFD-A94C-9E9F-D200A9E6EE37}" type="parTrans" cxnId="{AF53823D-E512-784E-B1F8-88FC22507FAC}">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511C648-119F-1C4C-82D5-0C3D143B1634}" type="sibTrans" cxnId="{AF53823D-E512-784E-B1F8-88FC22507FAC}">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386EBE-3ED9-3F4C-ACC1-32AFB10B9EB3}">
      <dgm:prSet custT="1"/>
      <dgm:spPr>
        <a:solidFill>
          <a:schemeClr val="accent1"/>
        </a:solidFill>
      </dgm:spPr>
      <dgm:t>
        <a:bodyPr/>
        <a:lstStyle/>
        <a:p>
          <a:r>
            <a:rPr lang="en-NL"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Vertical-axis turbines</a:t>
          </a:r>
        </a:p>
      </dgm:t>
    </dgm:pt>
    <dgm:pt modelId="{91059AE4-D06A-BB4F-9ADF-B059E9959B22}" type="parTrans" cxnId="{14661098-465C-CA4B-8B14-ADE4E777EE0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97AB441-6ECA-7340-A0E3-092DAE0B68CF}" type="sibTrans" cxnId="{14661098-465C-CA4B-8B14-ADE4E777EE0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AF844B-24EE-6948-933B-7D87E07E30C1}">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Floating offshore wind</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C5D1198-52A5-B245-B44D-F95212151435}" type="parTrans" cxnId="{709A8053-4961-9348-BCE1-C7B57535DED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753D24-5766-E941-8026-22D4C7D9C3D6}" type="sibTrans" cxnId="{709A8053-4961-9348-BCE1-C7B57535DED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4CFB1B4-75E7-8445-8B56-C03022A24CCB}">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Installations</a:t>
          </a:r>
        </a:p>
      </dgm:t>
    </dgm:pt>
    <dgm:pt modelId="{693C5C5C-C5C3-B04C-BD41-749522B9FB79}" type="parTrans" cxnId="{5F090F87-5EFD-F24F-AF6E-AF8CE31DD0C7}">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8D26D45-44A8-4049-AAC5-D0E96E119456}" type="sibTrans" cxnId="{5F090F87-5EFD-F24F-AF6E-AF8CE31DD0C7}">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F86285-A6B5-634F-85F3-6E071625E280}">
      <dgm:prSet custT="1"/>
      <dgm:spPr>
        <a:solidFill>
          <a:schemeClr val="accent1"/>
        </a:solidFill>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Motion compensation</a:t>
          </a:r>
        </a:p>
      </dgm:t>
    </dgm:pt>
    <dgm:pt modelId="{C28302F4-3CE8-F34D-94F6-9711EBA956E9}" type="parTrans" cxnId="{52F35B3C-C466-C449-B705-FACBEAC53F6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3266DC8-3FEE-8A43-B6CB-0C6FCEDF596A}" type="sibTrans" cxnId="{52F35B3C-C466-C449-B705-FACBEAC53F6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09881DD-1DF5-7148-94EE-FB41B7BB419E}">
      <dgm:prSet custT="1"/>
      <dgm:spPr>
        <a:solidFill>
          <a:schemeClr val="accent1"/>
        </a:solidFill>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Spar buoy</a:t>
          </a:r>
        </a:p>
      </dgm:t>
    </dgm:pt>
    <dgm:pt modelId="{ADD3D052-0FE0-8A4D-B80F-3504BB2E5E73}" type="parTrans" cxnId="{B2AF745E-C899-F343-A42E-12AB6A5F33D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63A2C96-3945-2046-89E6-DF0561913F21}" type="sibTrans" cxnId="{B2AF745E-C899-F343-A42E-12AB6A5F33D8}">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1B0E1FA-49BE-284A-85AA-CE863507D187}">
      <dgm:prSet custT="1"/>
      <dgm:spPr>
        <a:solidFill>
          <a:schemeClr val="accent1"/>
        </a:solidFill>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Barge</a:t>
          </a:r>
        </a:p>
      </dgm:t>
    </dgm:pt>
    <dgm:pt modelId="{E1ADA07B-C4EB-E841-8263-7332A3F25738}" type="parTrans" cxnId="{0EFA3120-8B94-B444-9CB6-34B15F684C4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69C596-D73F-2F46-A04F-23D1D64139CF}" type="sibTrans" cxnId="{0EFA3120-8B94-B444-9CB6-34B15F684C4F}">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5404331-1357-2F46-84E2-F3554E7A6268}">
      <dgm:prSet custT="1"/>
      <dgm:spPr>
        <a:solidFill>
          <a:schemeClr val="accent1"/>
        </a:solidFill>
      </dgm:spPr>
      <dgm:t>
        <a:bodyPr/>
        <a:lstStyle/>
        <a:p>
          <a:r>
            <a:rPr lang="en-US" sz="1400" b="0" i="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Tension-leg platform</a:t>
          </a:r>
          <a:endPar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gm:t>
    </dgm:pt>
    <dgm:pt modelId="{9BE14937-D5B9-FE43-8B30-67483FA7041D}" type="parTrans" cxnId="{2DCE6A5F-6206-D141-AF37-E0D54FEB4D04}">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685BB49-77F4-A243-B196-FF503B9F4168}" type="sibTrans" cxnId="{2DCE6A5F-6206-D141-AF37-E0D54FEB4D04}">
      <dgm:prSet/>
      <dgm:spPr/>
      <dgm:t>
        <a:bodyPr/>
        <a:lstStyle/>
        <a:p>
          <a:endParaRPr lang="en-US" sz="12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116D3C-6AFA-FD4A-89E3-CD3BB167415F}">
      <dgm:prSet custT="1"/>
      <dgm:spPr>
        <a:solidFill>
          <a:schemeClr val="accent1"/>
        </a:solidFill>
      </dgm:spPr>
      <dgm:t>
        <a:bodyPr/>
        <a:lstStyle/>
        <a:p>
          <a:r>
            <a:rPr lang="en-US" sz="1400"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Certain disruptive foundations</a:t>
          </a:r>
        </a:p>
      </dgm:t>
    </dgm:pt>
    <dgm:pt modelId="{B7962937-0742-2E4B-A283-F64AF2030872}" type="parTrans" cxnId="{96701071-CB3B-5A43-97C1-A4843EA9B97F}">
      <dgm:prSet/>
      <dgm:spPr/>
      <dgm:t>
        <a:bodyPr/>
        <a:lstStyle/>
        <a:p>
          <a:endParaRPr lang="en-US"/>
        </a:p>
      </dgm:t>
    </dgm:pt>
    <dgm:pt modelId="{9A7D4933-6B53-5849-BD89-69089E2A6FA0}" type="sibTrans" cxnId="{96701071-CB3B-5A43-97C1-A4843EA9B97F}">
      <dgm:prSet/>
      <dgm:spPr/>
      <dgm:t>
        <a:bodyPr/>
        <a:lstStyle/>
        <a:p>
          <a:endParaRPr lang="en-US"/>
        </a:p>
      </dgm:t>
    </dgm:pt>
    <dgm:pt modelId="{0DC2CB6D-1A96-7F43-A9A3-360A4D26AB9A}">
      <dgm:prSet/>
      <dgm:spPr>
        <a:solidFill>
          <a:schemeClr val="accent1"/>
        </a:solidFill>
      </dgm:spPr>
      <dgm:t>
        <a:bodyPr/>
        <a:lstStyle/>
        <a:p>
          <a:r>
            <a:rPr lang="en-US" b="0" i="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Semi-submersible</a:t>
          </a:r>
        </a:p>
      </dgm:t>
    </dgm:pt>
    <dgm:pt modelId="{5873CA81-DE3C-604E-B2CA-D1986D6A45B8}" type="parTrans" cxnId="{75A8EB5D-0521-AF46-8BAD-BFC9E9E686B9}">
      <dgm:prSet/>
      <dgm:spPr/>
      <dgm:t>
        <a:bodyPr/>
        <a:lstStyle/>
        <a:p>
          <a:endParaRPr lang="en-US"/>
        </a:p>
      </dgm:t>
    </dgm:pt>
    <dgm:pt modelId="{DFD9040C-7863-F847-956C-0D6F85930C42}" type="sibTrans" cxnId="{75A8EB5D-0521-AF46-8BAD-BFC9E9E686B9}">
      <dgm:prSet/>
      <dgm:spPr/>
      <dgm:t>
        <a:bodyPr/>
        <a:lstStyle/>
        <a:p>
          <a:endParaRPr lang="en-US"/>
        </a:p>
      </dgm:t>
    </dgm:pt>
    <dgm:pt modelId="{E8EDBA46-1694-834E-8E6E-5DE99A394D50}" type="pres">
      <dgm:prSet presAssocID="{95900499-EE4E-4B48-8931-2B2FDED3627B}" presName="diagram" presStyleCnt="0">
        <dgm:presLayoutVars>
          <dgm:chPref val="1"/>
          <dgm:dir/>
          <dgm:animOne val="branch"/>
          <dgm:animLvl val="lvl"/>
          <dgm:resizeHandles/>
        </dgm:presLayoutVars>
      </dgm:prSet>
      <dgm:spPr/>
    </dgm:pt>
    <dgm:pt modelId="{BE8C7238-44C5-6D47-A756-04461E2B4E30}" type="pres">
      <dgm:prSet presAssocID="{0C46C9F8-99D8-3B46-ABB4-A8FA80D0BB45}" presName="root" presStyleCnt="0"/>
      <dgm:spPr/>
    </dgm:pt>
    <dgm:pt modelId="{FD4F821A-8B21-C94F-9771-1647776F90F8}" type="pres">
      <dgm:prSet presAssocID="{0C46C9F8-99D8-3B46-ABB4-A8FA80D0BB45}" presName="rootComposite" presStyleCnt="0"/>
      <dgm:spPr/>
    </dgm:pt>
    <dgm:pt modelId="{1D2996BA-CFD2-6446-9F08-18E35DF50A12}" type="pres">
      <dgm:prSet presAssocID="{0C46C9F8-99D8-3B46-ABB4-A8FA80D0BB45}" presName="rootText" presStyleLbl="node1" presStyleIdx="0" presStyleCnt="5"/>
      <dgm:spPr/>
    </dgm:pt>
    <dgm:pt modelId="{6551BB0A-3B36-134C-83FE-CBAB13F47FB3}" type="pres">
      <dgm:prSet presAssocID="{0C46C9F8-99D8-3B46-ABB4-A8FA80D0BB45}" presName="rootConnector" presStyleLbl="node1" presStyleIdx="0" presStyleCnt="5"/>
      <dgm:spPr/>
    </dgm:pt>
    <dgm:pt modelId="{30A972DE-40E1-094A-A9FE-9FF35BFDDA13}" type="pres">
      <dgm:prSet presAssocID="{0C46C9F8-99D8-3B46-ABB4-A8FA80D0BB45}" presName="childShape" presStyleCnt="0"/>
      <dgm:spPr/>
    </dgm:pt>
    <dgm:pt modelId="{A566023F-24B0-5141-8868-CD992506FDEE}" type="pres">
      <dgm:prSet presAssocID="{3661E6A2-DD7D-9246-860C-44745BB287D3}" presName="Name13" presStyleLbl="parChTrans1D2" presStyleIdx="0" presStyleCnt="16"/>
      <dgm:spPr/>
    </dgm:pt>
    <dgm:pt modelId="{DA602FAC-A89E-3F43-B90D-3AB55ACE0E3F}" type="pres">
      <dgm:prSet presAssocID="{42687ED4-8963-504C-98C5-FBC35A721139}" presName="childText" presStyleLbl="bgAcc1" presStyleIdx="0" presStyleCnt="16">
        <dgm:presLayoutVars>
          <dgm:bulletEnabled val="1"/>
        </dgm:presLayoutVars>
      </dgm:prSet>
      <dgm:spPr/>
    </dgm:pt>
    <dgm:pt modelId="{20FBF792-53A8-B344-99C3-3E349F6158AA}" type="pres">
      <dgm:prSet presAssocID="{366121D2-FEFD-A94C-9E9F-D200A9E6EE37}" presName="Name13" presStyleLbl="parChTrans1D2" presStyleIdx="1" presStyleCnt="16"/>
      <dgm:spPr/>
    </dgm:pt>
    <dgm:pt modelId="{BE332BAB-8358-4547-B28B-4405920E7105}" type="pres">
      <dgm:prSet presAssocID="{4CD24613-5530-F343-AB9C-60302709B920}" presName="childText" presStyleLbl="bgAcc1" presStyleIdx="1" presStyleCnt="16">
        <dgm:presLayoutVars>
          <dgm:bulletEnabled val="1"/>
        </dgm:presLayoutVars>
      </dgm:prSet>
      <dgm:spPr/>
    </dgm:pt>
    <dgm:pt modelId="{E91F0F96-F38A-DD44-AE51-158A43057C1A}" type="pres">
      <dgm:prSet presAssocID="{91059AE4-D06A-BB4F-9ADF-B059E9959B22}" presName="Name13" presStyleLbl="parChTrans1D2" presStyleIdx="2" presStyleCnt="16"/>
      <dgm:spPr/>
    </dgm:pt>
    <dgm:pt modelId="{4FCDAD61-5433-724E-8981-859D65AB5598}" type="pres">
      <dgm:prSet presAssocID="{11386EBE-3ED9-3F4C-ACC1-32AFB10B9EB3}" presName="childText" presStyleLbl="bgAcc1" presStyleIdx="2" presStyleCnt="16">
        <dgm:presLayoutVars>
          <dgm:bulletEnabled val="1"/>
        </dgm:presLayoutVars>
      </dgm:prSet>
      <dgm:spPr/>
    </dgm:pt>
    <dgm:pt modelId="{19E68B95-CF12-E14A-BA6D-38B8EFD945F7}" type="pres">
      <dgm:prSet presAssocID="{60B78DA2-22DE-8E43-8CAC-0613C0F3B4D0}" presName="root" presStyleCnt="0"/>
      <dgm:spPr/>
    </dgm:pt>
    <dgm:pt modelId="{D96E3BFA-0556-254E-8A95-D589958858BD}" type="pres">
      <dgm:prSet presAssocID="{60B78DA2-22DE-8E43-8CAC-0613C0F3B4D0}" presName="rootComposite" presStyleCnt="0"/>
      <dgm:spPr/>
    </dgm:pt>
    <dgm:pt modelId="{AD2BC71A-D4D6-8B4E-BF34-D9B05BB02AD0}" type="pres">
      <dgm:prSet presAssocID="{60B78DA2-22DE-8E43-8CAC-0613C0F3B4D0}" presName="rootText" presStyleLbl="node1" presStyleIdx="1" presStyleCnt="5"/>
      <dgm:spPr/>
    </dgm:pt>
    <dgm:pt modelId="{B629407F-BAD2-414F-9C17-40D88D48BC85}" type="pres">
      <dgm:prSet presAssocID="{60B78DA2-22DE-8E43-8CAC-0613C0F3B4D0}" presName="rootConnector" presStyleLbl="node1" presStyleIdx="1" presStyleCnt="5"/>
      <dgm:spPr/>
    </dgm:pt>
    <dgm:pt modelId="{B712DD15-A655-894C-A377-7FD0F9284E41}" type="pres">
      <dgm:prSet presAssocID="{60B78DA2-22DE-8E43-8CAC-0613C0F3B4D0}" presName="childShape" presStyleCnt="0"/>
      <dgm:spPr/>
    </dgm:pt>
    <dgm:pt modelId="{516540D0-B7FB-E34A-A893-F37E7C2EA49D}" type="pres">
      <dgm:prSet presAssocID="{DFF831EA-5C9F-F04D-87BC-2F38CD19F2D8}" presName="Name13" presStyleLbl="parChTrans1D2" presStyleIdx="3" presStyleCnt="16"/>
      <dgm:spPr/>
    </dgm:pt>
    <dgm:pt modelId="{CE4ED5C8-5998-FA45-A0BD-B6A81383D90B}" type="pres">
      <dgm:prSet presAssocID="{BB1CA0A0-F0F9-9747-8981-FA36440465EA}" presName="childText" presStyleLbl="bgAcc1" presStyleIdx="3" presStyleCnt="16">
        <dgm:presLayoutVars>
          <dgm:bulletEnabled val="1"/>
        </dgm:presLayoutVars>
      </dgm:prSet>
      <dgm:spPr/>
    </dgm:pt>
    <dgm:pt modelId="{F8B025E0-FD78-C445-8C55-A9F74EB8DC83}" type="pres">
      <dgm:prSet presAssocID="{117CBFA7-4A08-D240-9A6D-FD4DFCA654AC}" presName="Name13" presStyleLbl="parChTrans1D2" presStyleIdx="4" presStyleCnt="16"/>
      <dgm:spPr/>
    </dgm:pt>
    <dgm:pt modelId="{4888F23B-CF7A-1C44-AF42-C60AC219AB28}" type="pres">
      <dgm:prSet presAssocID="{674816F0-E3A6-0F41-97A4-7DD6D990EF81}" presName="childText" presStyleLbl="bgAcc1" presStyleIdx="4" presStyleCnt="16">
        <dgm:presLayoutVars>
          <dgm:bulletEnabled val="1"/>
        </dgm:presLayoutVars>
      </dgm:prSet>
      <dgm:spPr/>
    </dgm:pt>
    <dgm:pt modelId="{3768BB82-721C-8446-90AC-95CB8C5502B6}" type="pres">
      <dgm:prSet presAssocID="{3441874A-DB55-3F4E-BBCA-C633C1A8DBB3}" presName="Name13" presStyleLbl="parChTrans1D2" presStyleIdx="5" presStyleCnt="16"/>
      <dgm:spPr/>
    </dgm:pt>
    <dgm:pt modelId="{EB00F2E0-1659-D14D-B0CC-7EA1EA926464}" type="pres">
      <dgm:prSet presAssocID="{38EA46C1-B4EF-F141-924A-FB79E790F43A}" presName="childText" presStyleLbl="bgAcc1" presStyleIdx="5" presStyleCnt="16">
        <dgm:presLayoutVars>
          <dgm:bulletEnabled val="1"/>
        </dgm:presLayoutVars>
      </dgm:prSet>
      <dgm:spPr/>
    </dgm:pt>
    <dgm:pt modelId="{39EE464D-159D-D64E-A461-664C8ABDD00A}" type="pres">
      <dgm:prSet presAssocID="{C4CFB1B4-75E7-8445-8B56-C03022A24CCB}" presName="root" presStyleCnt="0"/>
      <dgm:spPr/>
    </dgm:pt>
    <dgm:pt modelId="{9B02F2AD-873B-414E-A9A9-9D4BA02FDEE7}" type="pres">
      <dgm:prSet presAssocID="{C4CFB1B4-75E7-8445-8B56-C03022A24CCB}" presName="rootComposite" presStyleCnt="0"/>
      <dgm:spPr/>
    </dgm:pt>
    <dgm:pt modelId="{FC0393F1-ACFA-5445-9FFD-A7EC0DF6B82B}" type="pres">
      <dgm:prSet presAssocID="{C4CFB1B4-75E7-8445-8B56-C03022A24CCB}" presName="rootText" presStyleLbl="node1" presStyleIdx="2" presStyleCnt="5"/>
      <dgm:spPr/>
    </dgm:pt>
    <dgm:pt modelId="{C312BEB7-A3AC-9041-8A77-ABC8B31B1BE7}" type="pres">
      <dgm:prSet presAssocID="{C4CFB1B4-75E7-8445-8B56-C03022A24CCB}" presName="rootConnector" presStyleLbl="node1" presStyleIdx="2" presStyleCnt="5"/>
      <dgm:spPr/>
    </dgm:pt>
    <dgm:pt modelId="{272C7728-556F-D847-913E-AF88AC96F4A6}" type="pres">
      <dgm:prSet presAssocID="{C4CFB1B4-75E7-8445-8B56-C03022A24CCB}" presName="childShape" presStyleCnt="0"/>
      <dgm:spPr/>
    </dgm:pt>
    <dgm:pt modelId="{818F974B-97DB-CF4E-8D91-B9E762747260}" type="pres">
      <dgm:prSet presAssocID="{C28302F4-3CE8-F34D-94F6-9711EBA956E9}" presName="Name13" presStyleLbl="parChTrans1D2" presStyleIdx="6" presStyleCnt="16"/>
      <dgm:spPr/>
    </dgm:pt>
    <dgm:pt modelId="{56846D10-44DA-734B-9C4D-3B8DB2E42C83}" type="pres">
      <dgm:prSet presAssocID="{E9F86285-A6B5-634F-85F3-6E071625E280}" presName="childText" presStyleLbl="bgAcc1" presStyleIdx="6" presStyleCnt="16" custScaleX="119943">
        <dgm:presLayoutVars>
          <dgm:bulletEnabled val="1"/>
        </dgm:presLayoutVars>
      </dgm:prSet>
      <dgm:spPr/>
    </dgm:pt>
    <dgm:pt modelId="{D0469EC9-00C4-2E48-B737-BE29F0CF2BE8}" type="pres">
      <dgm:prSet presAssocID="{B7962937-0742-2E4B-A283-F64AF2030872}" presName="Name13" presStyleLbl="parChTrans1D2" presStyleIdx="7" presStyleCnt="16"/>
      <dgm:spPr/>
    </dgm:pt>
    <dgm:pt modelId="{FFF3ECF5-1F16-E141-8EF3-8161679308CA}" type="pres">
      <dgm:prSet presAssocID="{AE116D3C-6AFA-FD4A-89E3-CD3BB167415F}" presName="childText" presStyleLbl="bgAcc1" presStyleIdx="7" presStyleCnt="16" custScaleX="119943">
        <dgm:presLayoutVars>
          <dgm:bulletEnabled val="1"/>
        </dgm:presLayoutVars>
      </dgm:prSet>
      <dgm:spPr/>
    </dgm:pt>
    <dgm:pt modelId="{629DDCCE-2154-8A49-AFD9-B769D5F7E606}" type="pres">
      <dgm:prSet presAssocID="{C7AF844B-24EE-6948-933B-7D87E07E30C1}" presName="root" presStyleCnt="0"/>
      <dgm:spPr/>
    </dgm:pt>
    <dgm:pt modelId="{321562ED-EB58-024F-9D89-39856F7FD4B9}" type="pres">
      <dgm:prSet presAssocID="{C7AF844B-24EE-6948-933B-7D87E07E30C1}" presName="rootComposite" presStyleCnt="0"/>
      <dgm:spPr/>
    </dgm:pt>
    <dgm:pt modelId="{3DFE8C84-B9E7-D945-9AB7-E3B95F575D03}" type="pres">
      <dgm:prSet presAssocID="{C7AF844B-24EE-6948-933B-7D87E07E30C1}" presName="rootText" presStyleLbl="node1" presStyleIdx="3" presStyleCnt="5"/>
      <dgm:spPr/>
    </dgm:pt>
    <dgm:pt modelId="{2FA1CCBF-1B6C-0346-961B-E9BFF0A67FB2}" type="pres">
      <dgm:prSet presAssocID="{C7AF844B-24EE-6948-933B-7D87E07E30C1}" presName="rootConnector" presStyleLbl="node1" presStyleIdx="3" presStyleCnt="5"/>
      <dgm:spPr/>
    </dgm:pt>
    <dgm:pt modelId="{D19283E7-2643-4F4C-8E78-EEF006D05B41}" type="pres">
      <dgm:prSet presAssocID="{C7AF844B-24EE-6948-933B-7D87E07E30C1}" presName="childShape" presStyleCnt="0"/>
      <dgm:spPr/>
    </dgm:pt>
    <dgm:pt modelId="{F730D9F0-6C78-7049-AE93-09AB9399E956}" type="pres">
      <dgm:prSet presAssocID="{ADD3D052-0FE0-8A4D-B80F-3504BB2E5E73}" presName="Name13" presStyleLbl="parChTrans1D2" presStyleIdx="8" presStyleCnt="16"/>
      <dgm:spPr/>
    </dgm:pt>
    <dgm:pt modelId="{05FF4F7B-4154-E441-85CB-235C3CE3E4F2}" type="pres">
      <dgm:prSet presAssocID="{109881DD-1DF5-7148-94EE-FB41B7BB419E}" presName="childText" presStyleLbl="bgAcc1" presStyleIdx="8" presStyleCnt="16">
        <dgm:presLayoutVars>
          <dgm:bulletEnabled val="1"/>
        </dgm:presLayoutVars>
      </dgm:prSet>
      <dgm:spPr/>
    </dgm:pt>
    <dgm:pt modelId="{4E6443F3-CCEB-2A49-BA2B-FAD64BD71CC5}" type="pres">
      <dgm:prSet presAssocID="{5873CA81-DE3C-604E-B2CA-D1986D6A45B8}" presName="Name13" presStyleLbl="parChTrans1D2" presStyleIdx="9" presStyleCnt="16"/>
      <dgm:spPr/>
    </dgm:pt>
    <dgm:pt modelId="{497FD54D-ACA9-A94B-A69A-C956BD9CE1DD}" type="pres">
      <dgm:prSet presAssocID="{0DC2CB6D-1A96-7F43-A9A3-360A4D26AB9A}" presName="childText" presStyleLbl="bgAcc1" presStyleIdx="9" presStyleCnt="16">
        <dgm:presLayoutVars>
          <dgm:bulletEnabled val="1"/>
        </dgm:presLayoutVars>
      </dgm:prSet>
      <dgm:spPr/>
    </dgm:pt>
    <dgm:pt modelId="{8775BD9B-58D3-284F-8FD8-ADD690E6E84C}" type="pres">
      <dgm:prSet presAssocID="{E1ADA07B-C4EB-E841-8263-7332A3F25738}" presName="Name13" presStyleLbl="parChTrans1D2" presStyleIdx="10" presStyleCnt="16"/>
      <dgm:spPr/>
    </dgm:pt>
    <dgm:pt modelId="{AD1DBD03-B995-D241-B8EC-2845BD48067E}" type="pres">
      <dgm:prSet presAssocID="{91B0E1FA-49BE-284A-85AA-CE863507D187}" presName="childText" presStyleLbl="bgAcc1" presStyleIdx="10" presStyleCnt="16">
        <dgm:presLayoutVars>
          <dgm:bulletEnabled val="1"/>
        </dgm:presLayoutVars>
      </dgm:prSet>
      <dgm:spPr/>
    </dgm:pt>
    <dgm:pt modelId="{B11E6979-2533-5F41-A275-AD056F06AFEE}" type="pres">
      <dgm:prSet presAssocID="{9BE14937-D5B9-FE43-8B30-67483FA7041D}" presName="Name13" presStyleLbl="parChTrans1D2" presStyleIdx="11" presStyleCnt="16"/>
      <dgm:spPr/>
    </dgm:pt>
    <dgm:pt modelId="{705DD109-9354-6040-BD0A-688AD0033723}" type="pres">
      <dgm:prSet presAssocID="{35404331-1357-2F46-84E2-F3554E7A6268}" presName="childText" presStyleLbl="bgAcc1" presStyleIdx="11" presStyleCnt="16">
        <dgm:presLayoutVars>
          <dgm:bulletEnabled val="1"/>
        </dgm:presLayoutVars>
      </dgm:prSet>
      <dgm:spPr/>
    </dgm:pt>
    <dgm:pt modelId="{E2567E28-C55F-5648-8CDC-3B3C1AC6AC66}" type="pres">
      <dgm:prSet presAssocID="{E1827641-6236-6D42-B543-3E9163CBED36}" presName="root" presStyleCnt="0"/>
      <dgm:spPr/>
    </dgm:pt>
    <dgm:pt modelId="{AEE66579-39C1-464B-BA80-1B2E9DE1603E}" type="pres">
      <dgm:prSet presAssocID="{E1827641-6236-6D42-B543-3E9163CBED36}" presName="rootComposite" presStyleCnt="0"/>
      <dgm:spPr/>
    </dgm:pt>
    <dgm:pt modelId="{87052A57-9D05-FA47-ADFD-A6FD5B192CBB}" type="pres">
      <dgm:prSet presAssocID="{E1827641-6236-6D42-B543-3E9163CBED36}" presName="rootText" presStyleLbl="node1" presStyleIdx="4" presStyleCnt="5"/>
      <dgm:spPr/>
    </dgm:pt>
    <dgm:pt modelId="{09DF9A0E-2536-C348-BB6F-7D4D6E5D3179}" type="pres">
      <dgm:prSet presAssocID="{E1827641-6236-6D42-B543-3E9163CBED36}" presName="rootConnector" presStyleLbl="node1" presStyleIdx="4" presStyleCnt="5"/>
      <dgm:spPr/>
    </dgm:pt>
    <dgm:pt modelId="{8E785002-DA77-B542-B62B-FEF2308D7DEC}" type="pres">
      <dgm:prSet presAssocID="{E1827641-6236-6D42-B543-3E9163CBED36}" presName="childShape" presStyleCnt="0"/>
      <dgm:spPr/>
    </dgm:pt>
    <dgm:pt modelId="{7F92A006-A1B5-2B42-A1D9-350B9CA555F7}" type="pres">
      <dgm:prSet presAssocID="{DB8DDC65-98F6-304C-BA79-54B22EC635FC}" presName="Name13" presStyleLbl="parChTrans1D2" presStyleIdx="12" presStyleCnt="16"/>
      <dgm:spPr/>
    </dgm:pt>
    <dgm:pt modelId="{3759EA9B-46A1-9C47-84F4-907156E021C8}" type="pres">
      <dgm:prSet presAssocID="{2DA400B6-FDEF-1E48-AA33-FB8F69A77276}" presName="childText" presStyleLbl="bgAcc1" presStyleIdx="12" presStyleCnt="16">
        <dgm:presLayoutVars>
          <dgm:bulletEnabled val="1"/>
        </dgm:presLayoutVars>
      </dgm:prSet>
      <dgm:spPr/>
    </dgm:pt>
    <dgm:pt modelId="{3DBA0182-BB0F-5F4A-B327-8B63EAE5BE01}" type="pres">
      <dgm:prSet presAssocID="{9C009311-C6A0-5D43-81ED-5EE064A1FE79}" presName="Name13" presStyleLbl="parChTrans1D2" presStyleIdx="13" presStyleCnt="16"/>
      <dgm:spPr/>
    </dgm:pt>
    <dgm:pt modelId="{0FCC4438-EF5E-364A-B3BF-4242D289558E}" type="pres">
      <dgm:prSet presAssocID="{B594411E-35F1-7348-B1C4-D3C65080F636}" presName="childText" presStyleLbl="bgAcc1" presStyleIdx="13" presStyleCnt="16">
        <dgm:presLayoutVars>
          <dgm:bulletEnabled val="1"/>
        </dgm:presLayoutVars>
      </dgm:prSet>
      <dgm:spPr/>
    </dgm:pt>
    <dgm:pt modelId="{9D6B3AEB-75EC-9046-97D4-F4093C695812}" type="pres">
      <dgm:prSet presAssocID="{DF21EF08-3B2E-8C42-88CA-0BEB10B7B9DE}" presName="Name13" presStyleLbl="parChTrans1D2" presStyleIdx="14" presStyleCnt="16"/>
      <dgm:spPr/>
    </dgm:pt>
    <dgm:pt modelId="{7809B436-692A-6640-9363-D9242044F05E}" type="pres">
      <dgm:prSet presAssocID="{F8F12EF5-D0B9-794A-8E89-424E7DB93F30}" presName="childText" presStyleLbl="bgAcc1" presStyleIdx="14" presStyleCnt="16">
        <dgm:presLayoutVars>
          <dgm:bulletEnabled val="1"/>
        </dgm:presLayoutVars>
      </dgm:prSet>
      <dgm:spPr/>
    </dgm:pt>
    <dgm:pt modelId="{AABE225E-4443-B343-B038-1383F76F2114}" type="pres">
      <dgm:prSet presAssocID="{7FA8DEA8-CCF8-5E45-8211-9084C45D0889}" presName="Name13" presStyleLbl="parChTrans1D2" presStyleIdx="15" presStyleCnt="16"/>
      <dgm:spPr/>
    </dgm:pt>
    <dgm:pt modelId="{37529E8E-165F-DB48-8A46-8A9C4F7E9FF2}" type="pres">
      <dgm:prSet presAssocID="{AC73D6E2-7F8A-1B49-BEF0-E08DF0F0CD67}" presName="childText" presStyleLbl="bgAcc1" presStyleIdx="15" presStyleCnt="16">
        <dgm:presLayoutVars>
          <dgm:bulletEnabled val="1"/>
        </dgm:presLayoutVars>
      </dgm:prSet>
      <dgm:spPr/>
    </dgm:pt>
  </dgm:ptLst>
  <dgm:cxnLst>
    <dgm:cxn modelId="{1789AB01-9096-2440-B431-E5DDE225DF75}" type="presOf" srcId="{5873CA81-DE3C-604E-B2CA-D1986D6A45B8}" destId="{4E6443F3-CCEB-2A49-BA2B-FAD64BD71CC5}" srcOrd="0" destOrd="0" presId="urn:microsoft.com/office/officeart/2005/8/layout/hierarchy3"/>
    <dgm:cxn modelId="{670B9103-36F5-5840-BB81-B701F72876CD}" type="presOf" srcId="{0DC2CB6D-1A96-7F43-A9A3-360A4D26AB9A}" destId="{497FD54D-ACA9-A94B-A69A-C956BD9CE1DD}" srcOrd="0" destOrd="0" presId="urn:microsoft.com/office/officeart/2005/8/layout/hierarchy3"/>
    <dgm:cxn modelId="{18113704-F0D7-3F41-923B-EA03AFB3F979}" type="presOf" srcId="{0C46C9F8-99D8-3B46-ABB4-A8FA80D0BB45}" destId="{1D2996BA-CFD2-6446-9F08-18E35DF50A12}" srcOrd="0" destOrd="0" presId="urn:microsoft.com/office/officeart/2005/8/layout/hierarchy3"/>
    <dgm:cxn modelId="{3EEBD107-24C0-154F-BE9C-6621D5A5D71D}" srcId="{60B78DA2-22DE-8E43-8CAC-0613C0F3B4D0}" destId="{BB1CA0A0-F0F9-9747-8981-FA36440465EA}" srcOrd="0" destOrd="0" parTransId="{DFF831EA-5C9F-F04D-87BC-2F38CD19F2D8}" sibTransId="{F574C664-83C1-8847-920D-931923878742}"/>
    <dgm:cxn modelId="{89F06D0A-DDC3-3749-9E2A-28E7851F39C0}" type="presOf" srcId="{AC73D6E2-7F8A-1B49-BEF0-E08DF0F0CD67}" destId="{37529E8E-165F-DB48-8A46-8A9C4F7E9FF2}" srcOrd="0" destOrd="0" presId="urn:microsoft.com/office/officeart/2005/8/layout/hierarchy3"/>
    <dgm:cxn modelId="{B6ED040E-77A8-704E-B3B8-6EE505D7E88C}" srcId="{95900499-EE4E-4B48-8931-2B2FDED3627B}" destId="{0C46C9F8-99D8-3B46-ABB4-A8FA80D0BB45}" srcOrd="0" destOrd="0" parTransId="{88C59AD1-86FC-DE4A-8462-B81E6E3D096E}" sibTransId="{AEC76107-E79C-E84D-896C-4DBBD6DB57E4}"/>
    <dgm:cxn modelId="{6891390E-CA42-6745-9B5A-9FA0FA7164F3}" type="presOf" srcId="{7FA8DEA8-CCF8-5E45-8211-9084C45D0889}" destId="{AABE225E-4443-B343-B038-1383F76F2114}" srcOrd="0" destOrd="0" presId="urn:microsoft.com/office/officeart/2005/8/layout/hierarchy3"/>
    <dgm:cxn modelId="{2203B811-5A35-6F4C-9714-B5AB898C1965}" type="presOf" srcId="{117CBFA7-4A08-D240-9A6D-FD4DFCA654AC}" destId="{F8B025E0-FD78-C445-8C55-A9F74EB8DC83}" srcOrd="0" destOrd="0" presId="urn:microsoft.com/office/officeart/2005/8/layout/hierarchy3"/>
    <dgm:cxn modelId="{45452C13-A934-EB4D-97F1-6C919DA3C675}" type="presOf" srcId="{B7962937-0742-2E4B-A283-F64AF2030872}" destId="{D0469EC9-00C4-2E48-B737-BE29F0CF2BE8}" srcOrd="0" destOrd="0" presId="urn:microsoft.com/office/officeart/2005/8/layout/hierarchy3"/>
    <dgm:cxn modelId="{AEFF0A16-8896-1D4B-858E-A0CBA9663515}" srcId="{95900499-EE4E-4B48-8931-2B2FDED3627B}" destId="{60B78DA2-22DE-8E43-8CAC-0613C0F3B4D0}" srcOrd="1" destOrd="0" parTransId="{489A9FE2-5D8B-0741-9ED5-4459BAE4348B}" sibTransId="{97500CB5-C288-6946-B1EE-F074E9C5A76D}"/>
    <dgm:cxn modelId="{E3EB301C-B08B-F24E-8E6E-D4A03DA3791D}" type="presOf" srcId="{2DA400B6-FDEF-1E48-AA33-FB8F69A77276}" destId="{3759EA9B-46A1-9C47-84F4-907156E021C8}" srcOrd="0" destOrd="0" presId="urn:microsoft.com/office/officeart/2005/8/layout/hierarchy3"/>
    <dgm:cxn modelId="{0EFA3120-8B94-B444-9CB6-34B15F684C4F}" srcId="{C7AF844B-24EE-6948-933B-7D87E07E30C1}" destId="{91B0E1FA-49BE-284A-85AA-CE863507D187}" srcOrd="2" destOrd="0" parTransId="{E1ADA07B-C4EB-E841-8263-7332A3F25738}" sibTransId="{9569C596-D73F-2F46-A04F-23D1D64139CF}"/>
    <dgm:cxn modelId="{A6EEFA21-F9BD-6345-ADFD-0BDFEF60E785}" type="presOf" srcId="{C28302F4-3CE8-F34D-94F6-9711EBA956E9}" destId="{818F974B-97DB-CF4E-8D91-B9E762747260}" srcOrd="0" destOrd="0" presId="urn:microsoft.com/office/officeart/2005/8/layout/hierarchy3"/>
    <dgm:cxn modelId="{99136A28-64FF-0547-BF7E-4EBF58C48B28}" type="presOf" srcId="{C4CFB1B4-75E7-8445-8B56-C03022A24CCB}" destId="{C312BEB7-A3AC-9041-8A77-ABC8B31B1BE7}" srcOrd="1" destOrd="0" presId="urn:microsoft.com/office/officeart/2005/8/layout/hierarchy3"/>
    <dgm:cxn modelId="{78AD8B28-39D7-C94E-A6D9-1BA9EF9A6400}" srcId="{60B78DA2-22DE-8E43-8CAC-0613C0F3B4D0}" destId="{38EA46C1-B4EF-F141-924A-FB79E790F43A}" srcOrd="2" destOrd="0" parTransId="{3441874A-DB55-3F4E-BBCA-C633C1A8DBB3}" sibTransId="{1A07CB7E-C3DB-1644-881E-04227E12564D}"/>
    <dgm:cxn modelId="{E825E52D-91F3-6647-915D-4B7895F4E87F}" type="presOf" srcId="{C4CFB1B4-75E7-8445-8B56-C03022A24CCB}" destId="{FC0393F1-ACFA-5445-9FFD-A7EC0DF6B82B}" srcOrd="0" destOrd="0" presId="urn:microsoft.com/office/officeart/2005/8/layout/hierarchy3"/>
    <dgm:cxn modelId="{CFB9F930-CB8A-BE41-B4FD-D0566A8F75F7}" type="presOf" srcId="{DB8DDC65-98F6-304C-BA79-54B22EC635FC}" destId="{7F92A006-A1B5-2B42-A1D9-350B9CA555F7}" srcOrd="0" destOrd="0" presId="urn:microsoft.com/office/officeart/2005/8/layout/hierarchy3"/>
    <dgm:cxn modelId="{AD45E239-377A-D44A-83A3-BD4A3E417719}" type="presOf" srcId="{E1827641-6236-6D42-B543-3E9163CBED36}" destId="{87052A57-9D05-FA47-ADFD-A6FD5B192CBB}" srcOrd="0" destOrd="0" presId="urn:microsoft.com/office/officeart/2005/8/layout/hierarchy3"/>
    <dgm:cxn modelId="{52F35B3C-C466-C449-B705-FACBEAC53F68}" srcId="{C4CFB1B4-75E7-8445-8B56-C03022A24CCB}" destId="{E9F86285-A6B5-634F-85F3-6E071625E280}" srcOrd="0" destOrd="0" parTransId="{C28302F4-3CE8-F34D-94F6-9711EBA956E9}" sibTransId="{E3266DC8-3FEE-8A43-B6CB-0C6FCEDF596A}"/>
    <dgm:cxn modelId="{C1739C3C-F817-804A-B7DF-FFCB755079C5}" type="presOf" srcId="{3441874A-DB55-3F4E-BBCA-C633C1A8DBB3}" destId="{3768BB82-721C-8446-90AC-95CB8C5502B6}" srcOrd="0" destOrd="0" presId="urn:microsoft.com/office/officeart/2005/8/layout/hierarchy3"/>
    <dgm:cxn modelId="{AF53823D-E512-784E-B1F8-88FC22507FAC}" srcId="{0C46C9F8-99D8-3B46-ABB4-A8FA80D0BB45}" destId="{4CD24613-5530-F343-AB9C-60302709B920}" srcOrd="1" destOrd="0" parTransId="{366121D2-FEFD-A94C-9E9F-D200A9E6EE37}" sibTransId="{C511C648-119F-1C4C-82D5-0C3D143B1634}"/>
    <dgm:cxn modelId="{0CA48347-7AB2-E64A-91FF-39389F1F2D55}" type="presOf" srcId="{DF21EF08-3B2E-8C42-88CA-0BEB10B7B9DE}" destId="{9D6B3AEB-75EC-9046-97D4-F4093C695812}" srcOrd="0" destOrd="0" presId="urn:microsoft.com/office/officeart/2005/8/layout/hierarchy3"/>
    <dgm:cxn modelId="{9E406F4A-293E-B74B-84E4-8BF4E828F472}" srcId="{60B78DA2-22DE-8E43-8CAC-0613C0F3B4D0}" destId="{674816F0-E3A6-0F41-97A4-7DD6D990EF81}" srcOrd="1" destOrd="0" parTransId="{117CBFA7-4A08-D240-9A6D-FD4DFCA654AC}" sibTransId="{63720CCA-514E-E044-B4CA-C573FA4FA70A}"/>
    <dgm:cxn modelId="{709A8053-4961-9348-BCE1-C7B57535DEDF}" srcId="{95900499-EE4E-4B48-8931-2B2FDED3627B}" destId="{C7AF844B-24EE-6948-933B-7D87E07E30C1}" srcOrd="3" destOrd="0" parTransId="{AC5D1198-52A5-B245-B44D-F95212151435}" sibTransId="{DA753D24-5766-E941-8026-22D4C7D9C3D6}"/>
    <dgm:cxn modelId="{75A8EB5D-0521-AF46-8BAD-BFC9E9E686B9}" srcId="{C7AF844B-24EE-6948-933B-7D87E07E30C1}" destId="{0DC2CB6D-1A96-7F43-A9A3-360A4D26AB9A}" srcOrd="1" destOrd="0" parTransId="{5873CA81-DE3C-604E-B2CA-D1986D6A45B8}" sibTransId="{DFD9040C-7863-F847-956C-0D6F85930C42}"/>
    <dgm:cxn modelId="{B2AF745E-C899-F343-A42E-12AB6A5F33D8}" srcId="{C7AF844B-24EE-6948-933B-7D87E07E30C1}" destId="{109881DD-1DF5-7148-94EE-FB41B7BB419E}" srcOrd="0" destOrd="0" parTransId="{ADD3D052-0FE0-8A4D-B80F-3504BB2E5E73}" sibTransId="{263A2C96-3945-2046-89E6-DF0561913F21}"/>
    <dgm:cxn modelId="{2DCE6A5F-6206-D141-AF37-E0D54FEB4D04}" srcId="{C7AF844B-24EE-6948-933B-7D87E07E30C1}" destId="{35404331-1357-2F46-84E2-F3554E7A6268}" srcOrd="3" destOrd="0" parTransId="{9BE14937-D5B9-FE43-8B30-67483FA7041D}" sibTransId="{A685BB49-77F4-A243-B196-FF503B9F4168}"/>
    <dgm:cxn modelId="{64D27161-2DA9-F140-BBB2-3670250B0B0D}" type="presOf" srcId="{ADD3D052-0FE0-8A4D-B80F-3504BB2E5E73}" destId="{F730D9F0-6C78-7049-AE93-09AB9399E956}" srcOrd="0" destOrd="0" presId="urn:microsoft.com/office/officeart/2005/8/layout/hierarchy3"/>
    <dgm:cxn modelId="{03ECB868-1BF1-6F49-A098-5BAA2037EF2D}" type="presOf" srcId="{DFF831EA-5C9F-F04D-87BC-2F38CD19F2D8}" destId="{516540D0-B7FB-E34A-A893-F37E7C2EA49D}" srcOrd="0" destOrd="0" presId="urn:microsoft.com/office/officeart/2005/8/layout/hierarchy3"/>
    <dgm:cxn modelId="{5A06836B-88A8-4447-B368-9324ED4BC492}" type="presOf" srcId="{E1827641-6236-6D42-B543-3E9163CBED36}" destId="{09DF9A0E-2536-C348-BB6F-7D4D6E5D3179}" srcOrd="1" destOrd="0" presId="urn:microsoft.com/office/officeart/2005/8/layout/hierarchy3"/>
    <dgm:cxn modelId="{96701071-CB3B-5A43-97C1-A4843EA9B97F}" srcId="{C4CFB1B4-75E7-8445-8B56-C03022A24CCB}" destId="{AE116D3C-6AFA-FD4A-89E3-CD3BB167415F}" srcOrd="1" destOrd="0" parTransId="{B7962937-0742-2E4B-A283-F64AF2030872}" sibTransId="{9A7D4933-6B53-5849-BD89-69089E2A6FA0}"/>
    <dgm:cxn modelId="{CE66C472-431F-C84F-8D1A-D959B37F2DA5}" type="presOf" srcId="{9BE14937-D5B9-FE43-8B30-67483FA7041D}" destId="{B11E6979-2533-5F41-A275-AD056F06AFEE}" srcOrd="0" destOrd="0" presId="urn:microsoft.com/office/officeart/2005/8/layout/hierarchy3"/>
    <dgm:cxn modelId="{A373297B-A09C-AA45-9DE8-FFA7CC4EBF14}" type="presOf" srcId="{4CD24613-5530-F343-AB9C-60302709B920}" destId="{BE332BAB-8358-4547-B28B-4405920E7105}" srcOrd="0" destOrd="0" presId="urn:microsoft.com/office/officeart/2005/8/layout/hierarchy3"/>
    <dgm:cxn modelId="{63F2BD7D-DAD4-E643-AF70-3FFD078AFF8E}" type="presOf" srcId="{C7AF844B-24EE-6948-933B-7D87E07E30C1}" destId="{3DFE8C84-B9E7-D945-9AB7-E3B95F575D03}" srcOrd="0" destOrd="0" presId="urn:microsoft.com/office/officeart/2005/8/layout/hierarchy3"/>
    <dgm:cxn modelId="{8398257F-5C14-934E-B8CE-50919D596152}" type="presOf" srcId="{38EA46C1-B4EF-F141-924A-FB79E790F43A}" destId="{EB00F2E0-1659-D14D-B0CC-7EA1EA926464}" srcOrd="0" destOrd="0" presId="urn:microsoft.com/office/officeart/2005/8/layout/hierarchy3"/>
    <dgm:cxn modelId="{5F090F87-5EFD-F24F-AF6E-AF8CE31DD0C7}" srcId="{95900499-EE4E-4B48-8931-2B2FDED3627B}" destId="{C4CFB1B4-75E7-8445-8B56-C03022A24CCB}" srcOrd="2" destOrd="0" parTransId="{693C5C5C-C5C3-B04C-BD41-749522B9FB79}" sibTransId="{48D26D45-44A8-4049-AAC5-D0E96E119456}"/>
    <dgm:cxn modelId="{DF1CC98D-5751-2748-BB76-F1BA5740A33C}" type="presOf" srcId="{F8F12EF5-D0B9-794A-8E89-424E7DB93F30}" destId="{7809B436-692A-6640-9363-D9242044F05E}" srcOrd="0" destOrd="0" presId="urn:microsoft.com/office/officeart/2005/8/layout/hierarchy3"/>
    <dgm:cxn modelId="{7120D896-9707-FE40-BDE0-2737A5A37B30}" srcId="{95900499-EE4E-4B48-8931-2B2FDED3627B}" destId="{E1827641-6236-6D42-B543-3E9163CBED36}" srcOrd="4" destOrd="0" parTransId="{63DD7318-E3F9-4F4E-8795-1F578F660873}" sibTransId="{B7AA38A6-6559-D140-9709-4FA92BE8B8E7}"/>
    <dgm:cxn modelId="{9E0DEA97-8711-6147-A1FB-C7E955208AA2}" type="presOf" srcId="{674816F0-E3A6-0F41-97A4-7DD6D990EF81}" destId="{4888F23B-CF7A-1C44-AF42-C60AC219AB28}" srcOrd="0" destOrd="0" presId="urn:microsoft.com/office/officeart/2005/8/layout/hierarchy3"/>
    <dgm:cxn modelId="{14661098-465C-CA4B-8B14-ADE4E777EE08}" srcId="{0C46C9F8-99D8-3B46-ABB4-A8FA80D0BB45}" destId="{11386EBE-3ED9-3F4C-ACC1-32AFB10B9EB3}" srcOrd="2" destOrd="0" parTransId="{91059AE4-D06A-BB4F-9ADF-B059E9959B22}" sibTransId="{D97AB441-6ECA-7340-A0E3-092DAE0B68CF}"/>
    <dgm:cxn modelId="{09C41B98-DFDD-7A4D-8C5A-854E0F52B5AF}" type="presOf" srcId="{366121D2-FEFD-A94C-9E9F-D200A9E6EE37}" destId="{20FBF792-53A8-B344-99C3-3E349F6158AA}" srcOrd="0" destOrd="0" presId="urn:microsoft.com/office/officeart/2005/8/layout/hierarchy3"/>
    <dgm:cxn modelId="{C48DFB9A-FF69-2E49-ADFA-237DC898E2E9}" type="presOf" srcId="{91B0E1FA-49BE-284A-85AA-CE863507D187}" destId="{AD1DBD03-B995-D241-B8EC-2845BD48067E}" srcOrd="0" destOrd="0" presId="urn:microsoft.com/office/officeart/2005/8/layout/hierarchy3"/>
    <dgm:cxn modelId="{879A099E-2F8D-3349-83A9-8A26CE8D19CA}" type="presOf" srcId="{60B78DA2-22DE-8E43-8CAC-0613C0F3B4D0}" destId="{AD2BC71A-D4D6-8B4E-BF34-D9B05BB02AD0}" srcOrd="0" destOrd="0" presId="urn:microsoft.com/office/officeart/2005/8/layout/hierarchy3"/>
    <dgm:cxn modelId="{4AC801A0-4B68-E446-9F72-0F5E4E22CDE9}" type="presOf" srcId="{E1ADA07B-C4EB-E841-8263-7332A3F25738}" destId="{8775BD9B-58D3-284F-8FD8-ADD690E6E84C}" srcOrd="0" destOrd="0" presId="urn:microsoft.com/office/officeart/2005/8/layout/hierarchy3"/>
    <dgm:cxn modelId="{2548E6A5-F3DD-0942-AE21-635DD1866F43}" type="presOf" srcId="{95900499-EE4E-4B48-8931-2B2FDED3627B}" destId="{E8EDBA46-1694-834E-8E6E-5DE99A394D50}" srcOrd="0" destOrd="0" presId="urn:microsoft.com/office/officeart/2005/8/layout/hierarchy3"/>
    <dgm:cxn modelId="{13AC8BA6-856D-344E-81D6-81B3E4507F8F}" srcId="{E1827641-6236-6D42-B543-3E9163CBED36}" destId="{2DA400B6-FDEF-1E48-AA33-FB8F69A77276}" srcOrd="0" destOrd="0" parTransId="{DB8DDC65-98F6-304C-BA79-54B22EC635FC}" sibTransId="{F966568A-862E-AA41-AC54-C881787F4808}"/>
    <dgm:cxn modelId="{6F9A77AB-90B2-C84C-8FA0-04838F91327E}" type="presOf" srcId="{42687ED4-8963-504C-98C5-FBC35A721139}" destId="{DA602FAC-A89E-3F43-B90D-3AB55ACE0E3F}" srcOrd="0" destOrd="0" presId="urn:microsoft.com/office/officeart/2005/8/layout/hierarchy3"/>
    <dgm:cxn modelId="{F19759AF-58FD-8A4A-BE8D-9CDB82B0F99E}" type="presOf" srcId="{60B78DA2-22DE-8E43-8CAC-0613C0F3B4D0}" destId="{B629407F-BAD2-414F-9C17-40D88D48BC85}" srcOrd="1" destOrd="0" presId="urn:microsoft.com/office/officeart/2005/8/layout/hierarchy3"/>
    <dgm:cxn modelId="{6F5975B4-8D5A-2A4D-8577-380954B773CE}" srcId="{E1827641-6236-6D42-B543-3E9163CBED36}" destId="{AC73D6E2-7F8A-1B49-BEF0-E08DF0F0CD67}" srcOrd="3" destOrd="0" parTransId="{7FA8DEA8-CCF8-5E45-8211-9084C45D0889}" sibTransId="{AE6E17FE-2E77-F546-BA6B-CD3DB25B9596}"/>
    <dgm:cxn modelId="{4EDF82B5-76C3-6942-A014-1158D986C6C8}" type="presOf" srcId="{AE116D3C-6AFA-FD4A-89E3-CD3BB167415F}" destId="{FFF3ECF5-1F16-E141-8EF3-8161679308CA}" srcOrd="0" destOrd="0" presId="urn:microsoft.com/office/officeart/2005/8/layout/hierarchy3"/>
    <dgm:cxn modelId="{A9B260BA-014D-DA44-B345-AA0C76405E69}" type="presOf" srcId="{91059AE4-D06A-BB4F-9ADF-B059E9959B22}" destId="{E91F0F96-F38A-DD44-AE51-158A43057C1A}" srcOrd="0" destOrd="0" presId="urn:microsoft.com/office/officeart/2005/8/layout/hierarchy3"/>
    <dgm:cxn modelId="{3863FBC2-1557-5849-845F-0DBB896C9FC6}" type="presOf" srcId="{C7AF844B-24EE-6948-933B-7D87E07E30C1}" destId="{2FA1CCBF-1B6C-0346-961B-E9BFF0A67FB2}" srcOrd="1" destOrd="0" presId="urn:microsoft.com/office/officeart/2005/8/layout/hierarchy3"/>
    <dgm:cxn modelId="{1186DAC7-0BEA-C249-AF15-94910D37FA5B}" type="presOf" srcId="{3661E6A2-DD7D-9246-860C-44745BB287D3}" destId="{A566023F-24B0-5141-8868-CD992506FDEE}" srcOrd="0" destOrd="0" presId="urn:microsoft.com/office/officeart/2005/8/layout/hierarchy3"/>
    <dgm:cxn modelId="{DD3492CC-DFC6-2642-A8CA-76D7072D7444}" srcId="{E1827641-6236-6D42-B543-3E9163CBED36}" destId="{B594411E-35F1-7348-B1C4-D3C65080F636}" srcOrd="1" destOrd="0" parTransId="{9C009311-C6A0-5D43-81ED-5EE064A1FE79}" sibTransId="{E9D8C4DF-2A17-6948-888B-5C1F91E224B3}"/>
    <dgm:cxn modelId="{5693EED3-7D32-B742-84AC-9B1235983AA3}" srcId="{0C46C9F8-99D8-3B46-ABB4-A8FA80D0BB45}" destId="{42687ED4-8963-504C-98C5-FBC35A721139}" srcOrd="0" destOrd="0" parTransId="{3661E6A2-DD7D-9246-860C-44745BB287D3}" sibTransId="{8582930F-F372-5042-BFA9-793C3E1A70D7}"/>
    <dgm:cxn modelId="{5B7F49D7-091D-F24E-9CFC-A418288AF355}" type="presOf" srcId="{E9F86285-A6B5-634F-85F3-6E071625E280}" destId="{56846D10-44DA-734B-9C4D-3B8DB2E42C83}" srcOrd="0" destOrd="0" presId="urn:microsoft.com/office/officeart/2005/8/layout/hierarchy3"/>
    <dgm:cxn modelId="{73A8EDDD-39C3-FC49-87FD-52D0D60363BB}" type="presOf" srcId="{0C46C9F8-99D8-3B46-ABB4-A8FA80D0BB45}" destId="{6551BB0A-3B36-134C-83FE-CBAB13F47FB3}" srcOrd="1" destOrd="0" presId="urn:microsoft.com/office/officeart/2005/8/layout/hierarchy3"/>
    <dgm:cxn modelId="{2EAFDAE9-72B5-1046-A512-C52C8A5E5B45}" type="presOf" srcId="{B594411E-35F1-7348-B1C4-D3C65080F636}" destId="{0FCC4438-EF5E-364A-B3BF-4242D289558E}" srcOrd="0" destOrd="0" presId="urn:microsoft.com/office/officeart/2005/8/layout/hierarchy3"/>
    <dgm:cxn modelId="{C247D6EA-C6F3-B54A-8CB9-11E2C93B3EA9}" type="presOf" srcId="{BB1CA0A0-F0F9-9747-8981-FA36440465EA}" destId="{CE4ED5C8-5998-FA45-A0BD-B6A81383D90B}" srcOrd="0" destOrd="0" presId="urn:microsoft.com/office/officeart/2005/8/layout/hierarchy3"/>
    <dgm:cxn modelId="{F4D5DFEA-CD86-CA41-B749-57D70E7EABE8}" type="presOf" srcId="{35404331-1357-2F46-84E2-F3554E7A6268}" destId="{705DD109-9354-6040-BD0A-688AD0033723}" srcOrd="0" destOrd="0" presId="urn:microsoft.com/office/officeart/2005/8/layout/hierarchy3"/>
    <dgm:cxn modelId="{3ECFA9F0-110E-6246-AB9E-3DFC47B4C159}" type="presOf" srcId="{11386EBE-3ED9-3F4C-ACC1-32AFB10B9EB3}" destId="{4FCDAD61-5433-724E-8981-859D65AB5598}" srcOrd="0" destOrd="0" presId="urn:microsoft.com/office/officeart/2005/8/layout/hierarchy3"/>
    <dgm:cxn modelId="{5B4E2DFC-ED6C-E34D-9A51-DD7415F00223}" type="presOf" srcId="{109881DD-1DF5-7148-94EE-FB41B7BB419E}" destId="{05FF4F7B-4154-E441-85CB-235C3CE3E4F2}" srcOrd="0" destOrd="0" presId="urn:microsoft.com/office/officeart/2005/8/layout/hierarchy3"/>
    <dgm:cxn modelId="{EDE02EFF-A365-D340-9BCB-B32BC444DAB9}" type="presOf" srcId="{9C009311-C6A0-5D43-81ED-5EE064A1FE79}" destId="{3DBA0182-BB0F-5F4A-B327-8B63EAE5BE01}" srcOrd="0" destOrd="0" presId="urn:microsoft.com/office/officeart/2005/8/layout/hierarchy3"/>
    <dgm:cxn modelId="{35769DFF-EA25-DD45-8CCD-D50E87A91A31}" srcId="{E1827641-6236-6D42-B543-3E9163CBED36}" destId="{F8F12EF5-D0B9-794A-8E89-424E7DB93F30}" srcOrd="2" destOrd="0" parTransId="{DF21EF08-3B2E-8C42-88CA-0BEB10B7B9DE}" sibTransId="{3DFE28DB-A340-D74C-A82A-AAE1230706D9}"/>
    <dgm:cxn modelId="{07FE95CD-0A80-9D4B-8BB0-F3E490521A63}" type="presParOf" srcId="{E8EDBA46-1694-834E-8E6E-5DE99A394D50}" destId="{BE8C7238-44C5-6D47-A756-04461E2B4E30}" srcOrd="0" destOrd="0" presId="urn:microsoft.com/office/officeart/2005/8/layout/hierarchy3"/>
    <dgm:cxn modelId="{2249459F-F7E8-9841-9B1B-B65F997ED60A}" type="presParOf" srcId="{BE8C7238-44C5-6D47-A756-04461E2B4E30}" destId="{FD4F821A-8B21-C94F-9771-1647776F90F8}" srcOrd="0" destOrd="0" presId="urn:microsoft.com/office/officeart/2005/8/layout/hierarchy3"/>
    <dgm:cxn modelId="{FBE1F8EA-99C9-2141-931C-2AD45473745A}" type="presParOf" srcId="{FD4F821A-8B21-C94F-9771-1647776F90F8}" destId="{1D2996BA-CFD2-6446-9F08-18E35DF50A12}" srcOrd="0" destOrd="0" presId="urn:microsoft.com/office/officeart/2005/8/layout/hierarchy3"/>
    <dgm:cxn modelId="{465BEEBB-DFD0-164C-9302-8DC64BAEBA1F}" type="presParOf" srcId="{FD4F821A-8B21-C94F-9771-1647776F90F8}" destId="{6551BB0A-3B36-134C-83FE-CBAB13F47FB3}" srcOrd="1" destOrd="0" presId="urn:microsoft.com/office/officeart/2005/8/layout/hierarchy3"/>
    <dgm:cxn modelId="{645FE864-FA90-C243-B07F-E961D46FBCEF}" type="presParOf" srcId="{BE8C7238-44C5-6D47-A756-04461E2B4E30}" destId="{30A972DE-40E1-094A-A9FE-9FF35BFDDA13}" srcOrd="1" destOrd="0" presId="urn:microsoft.com/office/officeart/2005/8/layout/hierarchy3"/>
    <dgm:cxn modelId="{8A0756E1-6A70-6847-8EB1-0DE13E9099FA}" type="presParOf" srcId="{30A972DE-40E1-094A-A9FE-9FF35BFDDA13}" destId="{A566023F-24B0-5141-8868-CD992506FDEE}" srcOrd="0" destOrd="0" presId="urn:microsoft.com/office/officeart/2005/8/layout/hierarchy3"/>
    <dgm:cxn modelId="{A69FE9BB-33C5-6840-AE9C-96CC45E5757B}" type="presParOf" srcId="{30A972DE-40E1-094A-A9FE-9FF35BFDDA13}" destId="{DA602FAC-A89E-3F43-B90D-3AB55ACE0E3F}" srcOrd="1" destOrd="0" presId="urn:microsoft.com/office/officeart/2005/8/layout/hierarchy3"/>
    <dgm:cxn modelId="{9DF151D8-A658-6545-8919-9C475878A352}" type="presParOf" srcId="{30A972DE-40E1-094A-A9FE-9FF35BFDDA13}" destId="{20FBF792-53A8-B344-99C3-3E349F6158AA}" srcOrd="2" destOrd="0" presId="urn:microsoft.com/office/officeart/2005/8/layout/hierarchy3"/>
    <dgm:cxn modelId="{F3ECD105-BB9A-8049-97F3-F361BF9DB74B}" type="presParOf" srcId="{30A972DE-40E1-094A-A9FE-9FF35BFDDA13}" destId="{BE332BAB-8358-4547-B28B-4405920E7105}" srcOrd="3" destOrd="0" presId="urn:microsoft.com/office/officeart/2005/8/layout/hierarchy3"/>
    <dgm:cxn modelId="{0C3A6DAF-FC46-7641-B85D-9FAB763D446F}" type="presParOf" srcId="{30A972DE-40E1-094A-A9FE-9FF35BFDDA13}" destId="{E91F0F96-F38A-DD44-AE51-158A43057C1A}" srcOrd="4" destOrd="0" presId="urn:microsoft.com/office/officeart/2005/8/layout/hierarchy3"/>
    <dgm:cxn modelId="{783ADA7F-B955-AF49-9034-D03588623A69}" type="presParOf" srcId="{30A972DE-40E1-094A-A9FE-9FF35BFDDA13}" destId="{4FCDAD61-5433-724E-8981-859D65AB5598}" srcOrd="5" destOrd="0" presId="urn:microsoft.com/office/officeart/2005/8/layout/hierarchy3"/>
    <dgm:cxn modelId="{EA3F630F-D99F-AC41-A8DA-F0D4926BE50A}" type="presParOf" srcId="{E8EDBA46-1694-834E-8E6E-5DE99A394D50}" destId="{19E68B95-CF12-E14A-BA6D-38B8EFD945F7}" srcOrd="1" destOrd="0" presId="urn:microsoft.com/office/officeart/2005/8/layout/hierarchy3"/>
    <dgm:cxn modelId="{6ECD7C34-BE0B-6145-90EF-B066B35B5883}" type="presParOf" srcId="{19E68B95-CF12-E14A-BA6D-38B8EFD945F7}" destId="{D96E3BFA-0556-254E-8A95-D589958858BD}" srcOrd="0" destOrd="0" presId="urn:microsoft.com/office/officeart/2005/8/layout/hierarchy3"/>
    <dgm:cxn modelId="{A1195888-22C6-624E-A400-A178D30D1E36}" type="presParOf" srcId="{D96E3BFA-0556-254E-8A95-D589958858BD}" destId="{AD2BC71A-D4D6-8B4E-BF34-D9B05BB02AD0}" srcOrd="0" destOrd="0" presId="urn:microsoft.com/office/officeart/2005/8/layout/hierarchy3"/>
    <dgm:cxn modelId="{1CF53BA9-F3D6-9844-9B46-97A95247ECB6}" type="presParOf" srcId="{D96E3BFA-0556-254E-8A95-D589958858BD}" destId="{B629407F-BAD2-414F-9C17-40D88D48BC85}" srcOrd="1" destOrd="0" presId="urn:microsoft.com/office/officeart/2005/8/layout/hierarchy3"/>
    <dgm:cxn modelId="{BB21D707-CE9B-F440-9A5C-8EB60839ECFC}" type="presParOf" srcId="{19E68B95-CF12-E14A-BA6D-38B8EFD945F7}" destId="{B712DD15-A655-894C-A377-7FD0F9284E41}" srcOrd="1" destOrd="0" presId="urn:microsoft.com/office/officeart/2005/8/layout/hierarchy3"/>
    <dgm:cxn modelId="{A0A8A2B7-E836-9A43-8C16-172FD0227CD5}" type="presParOf" srcId="{B712DD15-A655-894C-A377-7FD0F9284E41}" destId="{516540D0-B7FB-E34A-A893-F37E7C2EA49D}" srcOrd="0" destOrd="0" presId="urn:microsoft.com/office/officeart/2005/8/layout/hierarchy3"/>
    <dgm:cxn modelId="{BB61A5BD-8FFD-2443-973F-59034FE4E0FD}" type="presParOf" srcId="{B712DD15-A655-894C-A377-7FD0F9284E41}" destId="{CE4ED5C8-5998-FA45-A0BD-B6A81383D90B}" srcOrd="1" destOrd="0" presId="urn:microsoft.com/office/officeart/2005/8/layout/hierarchy3"/>
    <dgm:cxn modelId="{3E9D1A42-4188-DE48-AACB-8B09310DB148}" type="presParOf" srcId="{B712DD15-A655-894C-A377-7FD0F9284E41}" destId="{F8B025E0-FD78-C445-8C55-A9F74EB8DC83}" srcOrd="2" destOrd="0" presId="urn:microsoft.com/office/officeart/2005/8/layout/hierarchy3"/>
    <dgm:cxn modelId="{619C2B0C-BFBB-1644-AF84-0577688A89DE}" type="presParOf" srcId="{B712DD15-A655-894C-A377-7FD0F9284E41}" destId="{4888F23B-CF7A-1C44-AF42-C60AC219AB28}" srcOrd="3" destOrd="0" presId="urn:microsoft.com/office/officeart/2005/8/layout/hierarchy3"/>
    <dgm:cxn modelId="{75A5819A-942C-B14E-8DB1-CA737617D851}" type="presParOf" srcId="{B712DD15-A655-894C-A377-7FD0F9284E41}" destId="{3768BB82-721C-8446-90AC-95CB8C5502B6}" srcOrd="4" destOrd="0" presId="urn:microsoft.com/office/officeart/2005/8/layout/hierarchy3"/>
    <dgm:cxn modelId="{D4658C72-7A90-684E-A58D-1683EEA1E484}" type="presParOf" srcId="{B712DD15-A655-894C-A377-7FD0F9284E41}" destId="{EB00F2E0-1659-D14D-B0CC-7EA1EA926464}" srcOrd="5" destOrd="0" presId="urn:microsoft.com/office/officeart/2005/8/layout/hierarchy3"/>
    <dgm:cxn modelId="{E81CCE4D-03B4-0842-8850-227FF8B847D5}" type="presParOf" srcId="{E8EDBA46-1694-834E-8E6E-5DE99A394D50}" destId="{39EE464D-159D-D64E-A461-664C8ABDD00A}" srcOrd="2" destOrd="0" presId="urn:microsoft.com/office/officeart/2005/8/layout/hierarchy3"/>
    <dgm:cxn modelId="{ABADF8EA-5865-8D4C-A1E8-B01E7A6F1DAA}" type="presParOf" srcId="{39EE464D-159D-D64E-A461-664C8ABDD00A}" destId="{9B02F2AD-873B-414E-A9A9-9D4BA02FDEE7}" srcOrd="0" destOrd="0" presId="urn:microsoft.com/office/officeart/2005/8/layout/hierarchy3"/>
    <dgm:cxn modelId="{4C47064F-5D21-BB47-99DE-07C4B7AB44BE}" type="presParOf" srcId="{9B02F2AD-873B-414E-A9A9-9D4BA02FDEE7}" destId="{FC0393F1-ACFA-5445-9FFD-A7EC0DF6B82B}" srcOrd="0" destOrd="0" presId="urn:microsoft.com/office/officeart/2005/8/layout/hierarchy3"/>
    <dgm:cxn modelId="{5024C77F-6606-0C4E-BDF4-954C2D3B364B}" type="presParOf" srcId="{9B02F2AD-873B-414E-A9A9-9D4BA02FDEE7}" destId="{C312BEB7-A3AC-9041-8A77-ABC8B31B1BE7}" srcOrd="1" destOrd="0" presId="urn:microsoft.com/office/officeart/2005/8/layout/hierarchy3"/>
    <dgm:cxn modelId="{61872CF7-FD33-E149-8BE6-F0C3F2262044}" type="presParOf" srcId="{39EE464D-159D-D64E-A461-664C8ABDD00A}" destId="{272C7728-556F-D847-913E-AF88AC96F4A6}" srcOrd="1" destOrd="0" presId="urn:microsoft.com/office/officeart/2005/8/layout/hierarchy3"/>
    <dgm:cxn modelId="{983E315E-5B29-4942-B22A-7348B5AF40C9}" type="presParOf" srcId="{272C7728-556F-D847-913E-AF88AC96F4A6}" destId="{818F974B-97DB-CF4E-8D91-B9E762747260}" srcOrd="0" destOrd="0" presId="urn:microsoft.com/office/officeart/2005/8/layout/hierarchy3"/>
    <dgm:cxn modelId="{A30D1343-D9B6-2347-A4DA-11A6184E4C76}" type="presParOf" srcId="{272C7728-556F-D847-913E-AF88AC96F4A6}" destId="{56846D10-44DA-734B-9C4D-3B8DB2E42C83}" srcOrd="1" destOrd="0" presId="urn:microsoft.com/office/officeart/2005/8/layout/hierarchy3"/>
    <dgm:cxn modelId="{0BC4F804-909F-DC4D-81E7-C9AF0149C09B}" type="presParOf" srcId="{272C7728-556F-D847-913E-AF88AC96F4A6}" destId="{D0469EC9-00C4-2E48-B737-BE29F0CF2BE8}" srcOrd="2" destOrd="0" presId="urn:microsoft.com/office/officeart/2005/8/layout/hierarchy3"/>
    <dgm:cxn modelId="{F440BC29-7CB6-B34A-9BF8-CFDD4B84993D}" type="presParOf" srcId="{272C7728-556F-D847-913E-AF88AC96F4A6}" destId="{FFF3ECF5-1F16-E141-8EF3-8161679308CA}" srcOrd="3" destOrd="0" presId="urn:microsoft.com/office/officeart/2005/8/layout/hierarchy3"/>
    <dgm:cxn modelId="{C9FB2915-EB60-8F41-A4E3-C48C90BE9C51}" type="presParOf" srcId="{E8EDBA46-1694-834E-8E6E-5DE99A394D50}" destId="{629DDCCE-2154-8A49-AFD9-B769D5F7E606}" srcOrd="3" destOrd="0" presId="urn:microsoft.com/office/officeart/2005/8/layout/hierarchy3"/>
    <dgm:cxn modelId="{EB9571DF-4567-6946-B876-35C666EA37BB}" type="presParOf" srcId="{629DDCCE-2154-8A49-AFD9-B769D5F7E606}" destId="{321562ED-EB58-024F-9D89-39856F7FD4B9}" srcOrd="0" destOrd="0" presId="urn:microsoft.com/office/officeart/2005/8/layout/hierarchy3"/>
    <dgm:cxn modelId="{32F4DE16-DA4D-4A45-A6F2-F51709A2084D}" type="presParOf" srcId="{321562ED-EB58-024F-9D89-39856F7FD4B9}" destId="{3DFE8C84-B9E7-D945-9AB7-E3B95F575D03}" srcOrd="0" destOrd="0" presId="urn:microsoft.com/office/officeart/2005/8/layout/hierarchy3"/>
    <dgm:cxn modelId="{CA4D06ED-9796-424D-A7E2-A3E48BF0615D}" type="presParOf" srcId="{321562ED-EB58-024F-9D89-39856F7FD4B9}" destId="{2FA1CCBF-1B6C-0346-961B-E9BFF0A67FB2}" srcOrd="1" destOrd="0" presId="urn:microsoft.com/office/officeart/2005/8/layout/hierarchy3"/>
    <dgm:cxn modelId="{B209C1BD-261B-DC46-A3EE-6F1936A9FFA4}" type="presParOf" srcId="{629DDCCE-2154-8A49-AFD9-B769D5F7E606}" destId="{D19283E7-2643-4F4C-8E78-EEF006D05B41}" srcOrd="1" destOrd="0" presId="urn:microsoft.com/office/officeart/2005/8/layout/hierarchy3"/>
    <dgm:cxn modelId="{8607982A-5ED6-B64A-AED8-F8E6D9C4106B}" type="presParOf" srcId="{D19283E7-2643-4F4C-8E78-EEF006D05B41}" destId="{F730D9F0-6C78-7049-AE93-09AB9399E956}" srcOrd="0" destOrd="0" presId="urn:microsoft.com/office/officeart/2005/8/layout/hierarchy3"/>
    <dgm:cxn modelId="{DBCC5D33-5A21-3342-8209-35ECE8E4569F}" type="presParOf" srcId="{D19283E7-2643-4F4C-8E78-EEF006D05B41}" destId="{05FF4F7B-4154-E441-85CB-235C3CE3E4F2}" srcOrd="1" destOrd="0" presId="urn:microsoft.com/office/officeart/2005/8/layout/hierarchy3"/>
    <dgm:cxn modelId="{7183C6B6-839C-E341-9DF9-6A4EFC00AD46}" type="presParOf" srcId="{D19283E7-2643-4F4C-8E78-EEF006D05B41}" destId="{4E6443F3-CCEB-2A49-BA2B-FAD64BD71CC5}" srcOrd="2" destOrd="0" presId="urn:microsoft.com/office/officeart/2005/8/layout/hierarchy3"/>
    <dgm:cxn modelId="{CEBDF563-56AD-E94C-B7FC-A6A1CC02E54D}" type="presParOf" srcId="{D19283E7-2643-4F4C-8E78-EEF006D05B41}" destId="{497FD54D-ACA9-A94B-A69A-C956BD9CE1DD}" srcOrd="3" destOrd="0" presId="urn:microsoft.com/office/officeart/2005/8/layout/hierarchy3"/>
    <dgm:cxn modelId="{3B6DFFDA-7957-2847-9755-D88B2088DFA9}" type="presParOf" srcId="{D19283E7-2643-4F4C-8E78-EEF006D05B41}" destId="{8775BD9B-58D3-284F-8FD8-ADD690E6E84C}" srcOrd="4" destOrd="0" presId="urn:microsoft.com/office/officeart/2005/8/layout/hierarchy3"/>
    <dgm:cxn modelId="{F4A87128-D17E-784B-93E7-2FADE87516E4}" type="presParOf" srcId="{D19283E7-2643-4F4C-8E78-EEF006D05B41}" destId="{AD1DBD03-B995-D241-B8EC-2845BD48067E}" srcOrd="5" destOrd="0" presId="urn:microsoft.com/office/officeart/2005/8/layout/hierarchy3"/>
    <dgm:cxn modelId="{F040A3BE-9C98-674B-BB70-08EB77144D34}" type="presParOf" srcId="{D19283E7-2643-4F4C-8E78-EEF006D05B41}" destId="{B11E6979-2533-5F41-A275-AD056F06AFEE}" srcOrd="6" destOrd="0" presId="urn:microsoft.com/office/officeart/2005/8/layout/hierarchy3"/>
    <dgm:cxn modelId="{9AE114B8-C1F1-7649-8146-569061477E32}" type="presParOf" srcId="{D19283E7-2643-4F4C-8E78-EEF006D05B41}" destId="{705DD109-9354-6040-BD0A-688AD0033723}" srcOrd="7" destOrd="0" presId="urn:microsoft.com/office/officeart/2005/8/layout/hierarchy3"/>
    <dgm:cxn modelId="{8F89E174-3018-9145-9EE1-D6A10B7D4256}" type="presParOf" srcId="{E8EDBA46-1694-834E-8E6E-5DE99A394D50}" destId="{E2567E28-C55F-5648-8CDC-3B3C1AC6AC66}" srcOrd="4" destOrd="0" presId="urn:microsoft.com/office/officeart/2005/8/layout/hierarchy3"/>
    <dgm:cxn modelId="{F87D5C6A-ED21-9C49-9D95-2CB337A78041}" type="presParOf" srcId="{E2567E28-C55F-5648-8CDC-3B3C1AC6AC66}" destId="{AEE66579-39C1-464B-BA80-1B2E9DE1603E}" srcOrd="0" destOrd="0" presId="urn:microsoft.com/office/officeart/2005/8/layout/hierarchy3"/>
    <dgm:cxn modelId="{FEBE4DD4-FCAB-3040-99CD-95FF4F6B930D}" type="presParOf" srcId="{AEE66579-39C1-464B-BA80-1B2E9DE1603E}" destId="{87052A57-9D05-FA47-ADFD-A6FD5B192CBB}" srcOrd="0" destOrd="0" presId="urn:microsoft.com/office/officeart/2005/8/layout/hierarchy3"/>
    <dgm:cxn modelId="{CFA71157-C360-084F-92AE-0AE3E360CB3F}" type="presParOf" srcId="{AEE66579-39C1-464B-BA80-1B2E9DE1603E}" destId="{09DF9A0E-2536-C348-BB6F-7D4D6E5D3179}" srcOrd="1" destOrd="0" presId="urn:microsoft.com/office/officeart/2005/8/layout/hierarchy3"/>
    <dgm:cxn modelId="{7B10136A-16D0-AA49-B8F0-C91C72DD3F49}" type="presParOf" srcId="{E2567E28-C55F-5648-8CDC-3B3C1AC6AC66}" destId="{8E785002-DA77-B542-B62B-FEF2308D7DEC}" srcOrd="1" destOrd="0" presId="urn:microsoft.com/office/officeart/2005/8/layout/hierarchy3"/>
    <dgm:cxn modelId="{60BE8609-1B91-5541-8B1B-520286839ED7}" type="presParOf" srcId="{8E785002-DA77-B542-B62B-FEF2308D7DEC}" destId="{7F92A006-A1B5-2B42-A1D9-350B9CA555F7}" srcOrd="0" destOrd="0" presId="urn:microsoft.com/office/officeart/2005/8/layout/hierarchy3"/>
    <dgm:cxn modelId="{748C1E54-2283-1245-8BE2-07E6E2B5D5E7}" type="presParOf" srcId="{8E785002-DA77-B542-B62B-FEF2308D7DEC}" destId="{3759EA9B-46A1-9C47-84F4-907156E021C8}" srcOrd="1" destOrd="0" presId="urn:microsoft.com/office/officeart/2005/8/layout/hierarchy3"/>
    <dgm:cxn modelId="{CFC2D29E-0501-1D4C-A38E-2D048610BA46}" type="presParOf" srcId="{8E785002-DA77-B542-B62B-FEF2308D7DEC}" destId="{3DBA0182-BB0F-5F4A-B327-8B63EAE5BE01}" srcOrd="2" destOrd="0" presId="urn:microsoft.com/office/officeart/2005/8/layout/hierarchy3"/>
    <dgm:cxn modelId="{69EFD62B-DBCC-0241-A722-8FB997C40AED}" type="presParOf" srcId="{8E785002-DA77-B542-B62B-FEF2308D7DEC}" destId="{0FCC4438-EF5E-364A-B3BF-4242D289558E}" srcOrd="3" destOrd="0" presId="urn:microsoft.com/office/officeart/2005/8/layout/hierarchy3"/>
    <dgm:cxn modelId="{D967CC05-ACF7-194C-AAEA-B15D6B038F60}" type="presParOf" srcId="{8E785002-DA77-B542-B62B-FEF2308D7DEC}" destId="{9D6B3AEB-75EC-9046-97D4-F4093C695812}" srcOrd="4" destOrd="0" presId="urn:microsoft.com/office/officeart/2005/8/layout/hierarchy3"/>
    <dgm:cxn modelId="{E49F3902-1F1B-AD40-99FE-6EAFE3EDD2AE}" type="presParOf" srcId="{8E785002-DA77-B542-B62B-FEF2308D7DEC}" destId="{7809B436-692A-6640-9363-D9242044F05E}" srcOrd="5" destOrd="0" presId="urn:microsoft.com/office/officeart/2005/8/layout/hierarchy3"/>
    <dgm:cxn modelId="{C501C6F6-15E7-054A-A0A9-4C0049A6E728}" type="presParOf" srcId="{8E785002-DA77-B542-B62B-FEF2308D7DEC}" destId="{AABE225E-4443-B343-B038-1383F76F2114}" srcOrd="6" destOrd="0" presId="urn:microsoft.com/office/officeart/2005/8/layout/hierarchy3"/>
    <dgm:cxn modelId="{E07C4DE3-4C3F-8648-99E9-D078FD54A06D}" type="presParOf" srcId="{8E785002-DA77-B542-B62B-FEF2308D7DEC}" destId="{37529E8E-165F-DB48-8A46-8A9C4F7E9FF2}" srcOrd="7" destOrd="0" presId="urn:microsoft.com/office/officeart/2005/8/layout/hierarchy3"/>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5900499-EE4E-4B48-8931-2B2FDED3627B}" type="doc">
      <dgm:prSet loTypeId="urn:microsoft.com/office/officeart/2005/8/layout/hierarchy3" loCatId="process" qsTypeId="urn:microsoft.com/office/officeart/2005/8/quickstyle/simple1" qsCatId="simple" csTypeId="urn:microsoft.com/office/officeart/2005/8/colors/accent1_2" csCatId="accent1" phldr="1"/>
      <dgm:spPr/>
      <dgm:t>
        <a:bodyPr/>
        <a:lstStyle/>
        <a:p>
          <a:endParaRPr lang="en-US"/>
        </a:p>
      </dgm:t>
    </dgm:pt>
    <dgm:pt modelId="{E1827641-6236-6D42-B543-3E9163CBED36}">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Alternative maritime tech.</a:t>
          </a:r>
        </a:p>
      </dgm:t>
    </dgm:pt>
    <dgm:pt modelId="{63DD7318-E3F9-4F4E-8795-1F578F660873}" type="parTrans" cxnId="{7120D896-9707-FE40-BDE0-2737A5A37B30}">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7AA38A6-6559-D140-9709-4FA92BE8B8E7}" type="sibTrans" cxnId="{7120D896-9707-FE40-BDE0-2737A5A37B30}">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DA400B6-FDEF-1E48-AA33-FB8F69A77276}">
      <dgm:prSet custT="1"/>
      <dgm:spPr>
        <a:solidFill>
          <a:srgbClr val="FF9300">
            <a:alpha val="90000"/>
          </a:srgbClr>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Wave</a:t>
          </a:r>
        </a:p>
      </dgm:t>
    </dgm:pt>
    <dgm:pt modelId="{DB8DDC65-98F6-304C-BA79-54B22EC635FC}" type="parTrans" cxnId="{13AC8BA6-856D-344E-81D6-81B3E4507F8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966568A-862E-AA41-AC54-C881787F4808}" type="sibTrans" cxnId="{13AC8BA6-856D-344E-81D6-81B3E4507F8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594411E-35F1-7348-B1C4-D3C65080F636}">
      <dgm:prSet custT="1"/>
      <dgm:spPr>
        <a:solidFill>
          <a:srgbClr val="FFFF00"/>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Tidal</a:t>
          </a:r>
        </a:p>
      </dgm:t>
    </dgm:pt>
    <dgm:pt modelId="{9C009311-C6A0-5D43-81ED-5EE064A1FE79}" type="parTrans" cxnId="{DD3492CC-DFC6-2642-A8CA-76D7072D7444}">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D8C4DF-2A17-6948-888B-5C1F91E224B3}" type="sibTrans" cxnId="{DD3492CC-DFC6-2642-A8CA-76D7072D7444}">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8F12EF5-D0B9-794A-8E89-424E7DB93F30}">
      <dgm:prSet custT="1"/>
      <dgm:spPr>
        <a:solidFill>
          <a:srgbClr val="FFFF00"/>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Kites</a:t>
          </a:r>
        </a:p>
      </dgm:t>
    </dgm:pt>
    <dgm:pt modelId="{DF21EF08-3B2E-8C42-88CA-0BEB10B7B9DE}" type="parTrans" cxnId="{35769DFF-EA25-DD45-8CCD-D50E87A91A3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DFE28DB-A340-D74C-A82A-AAE1230706D9}" type="sibTrans" cxnId="{35769DFF-EA25-DD45-8CCD-D50E87A91A3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C73D6E2-7F8A-1B49-BEF0-E08DF0F0CD67}">
      <dgm:prSet custT="1"/>
      <dgm:spPr>
        <a:solidFill>
          <a:srgbClr val="FFFF00"/>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Blue energy</a:t>
          </a:r>
        </a:p>
      </dgm:t>
    </dgm:pt>
    <dgm:pt modelId="{7FA8DEA8-CCF8-5E45-8211-9084C45D0889}" type="parTrans" cxnId="{6F5975B4-8D5A-2A4D-8577-380954B773CE}">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6E17FE-2E77-F546-BA6B-CD3DB25B9596}" type="sibTrans" cxnId="{6F5975B4-8D5A-2A4D-8577-380954B773CE}">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0B78DA2-22DE-8E43-8CAC-0613C0F3B4D0}">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Foundations</a:t>
          </a:r>
        </a:p>
      </dgm:t>
    </dgm:pt>
    <dgm:pt modelId="{489A9FE2-5D8B-0741-9ED5-4459BAE4348B}" type="parTrans" cxnId="{AEFF0A16-8896-1D4B-858E-A0CBA9663515}">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7500CB5-C288-6946-B1EE-F074E9C5A76D}" type="sibTrans" cxnId="{AEFF0A16-8896-1D4B-858E-A0CBA9663515}">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BB1CA0A0-F0F9-9747-8981-FA36440465EA}">
      <dgm:prSet custT="1"/>
      <dgm:spPr>
        <a:solidFill>
          <a:srgbClr val="FF9300">
            <a:alpha val="90000"/>
          </a:srgbClr>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Gravity-based</a:t>
          </a:r>
        </a:p>
      </dgm:t>
    </dgm:pt>
    <dgm:pt modelId="{DFF831EA-5C9F-F04D-87BC-2F38CD19F2D8}" type="parTrans" cxnId="{3EEBD107-24C0-154F-BE9C-6621D5A5D71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574C664-83C1-8847-920D-931923878742}" type="sibTrans" cxnId="{3EEBD107-24C0-154F-BE9C-6621D5A5D71D}">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74816F0-E3A6-0F41-97A4-7DD6D990EF81}">
      <dgm:prSet custT="1"/>
      <dgm:spPr>
        <a:solidFill>
          <a:srgbClr val="FF9300"/>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Float-and-sink</a:t>
          </a:r>
        </a:p>
      </dgm:t>
    </dgm:pt>
    <dgm:pt modelId="{117CBFA7-4A08-D240-9A6D-FD4DFCA654AC}" type="parTrans" cxnId="{9E406F4A-293E-B74B-84E4-8BF4E828F472}">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63720CCA-514E-E044-B4CA-C573FA4FA70A}" type="sibTrans" cxnId="{9E406F4A-293E-B74B-84E4-8BF4E828F472}">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8EA46C1-B4EF-F141-924A-FB79E790F43A}">
      <dgm:prSet custT="1"/>
      <dgm:spPr>
        <a:solidFill>
          <a:srgbClr val="FF9300">
            <a:alpha val="90000"/>
          </a:srgbClr>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Suction buckets</a:t>
          </a:r>
        </a:p>
      </dgm:t>
    </dgm:pt>
    <dgm:pt modelId="{3441874A-DB55-3F4E-BBCA-C633C1A8DBB3}" type="parTrans" cxnId="{78AD8B28-39D7-C94E-A6D9-1BA9EF9A6400}">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A07CB7E-C3DB-1644-881E-04227E12564D}" type="sibTrans" cxnId="{78AD8B28-39D7-C94E-A6D9-1BA9EF9A6400}">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0C46C9F8-99D8-3B46-ABB4-A8FA80D0BB45}">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Wind turbines</a:t>
          </a:r>
        </a:p>
      </dgm:t>
    </dgm:pt>
    <dgm:pt modelId="{88C59AD1-86FC-DE4A-8462-B81E6E3D096E}" type="parTrans" cxnId="{B6ED040E-77A8-704E-B3B8-6EE505D7E88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EC76107-E79C-E84D-896C-4DBBD6DB57E4}" type="sibTrans" cxnId="{B6ED040E-77A8-704E-B3B8-6EE505D7E88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2687ED4-8963-504C-98C5-FBC35A721139}">
      <dgm:prSet custT="1"/>
      <dgm:spPr>
        <a:solidFill>
          <a:srgbClr val="92D050">
            <a:alpha val="90000"/>
          </a:srgbClr>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Two-bladed, downwind</a:t>
          </a:r>
        </a:p>
      </dgm:t>
    </dgm:pt>
    <dgm:pt modelId="{3661E6A2-DD7D-9246-860C-44745BB287D3}" type="parTrans" cxnId="{5693EED3-7D32-B742-84AC-9B1235983AA3}">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582930F-F372-5042-BFA9-793C3E1A70D7}" type="sibTrans" cxnId="{5693EED3-7D32-B742-84AC-9B1235983AA3}">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CD24613-5530-F343-AB9C-60302709B920}">
      <dgm:prSet custT="1"/>
      <dgm:spPr>
        <a:solidFill>
          <a:srgbClr val="92D050">
            <a:alpha val="90000"/>
          </a:srgbClr>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Hydraulic, pump-based</a:t>
          </a:r>
        </a:p>
      </dgm:t>
    </dgm:pt>
    <dgm:pt modelId="{366121D2-FEFD-A94C-9E9F-D200A9E6EE37}" type="parTrans" cxnId="{AF53823D-E512-784E-B1F8-88FC22507FA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511C648-119F-1C4C-82D5-0C3D143B1634}" type="sibTrans" cxnId="{AF53823D-E512-784E-B1F8-88FC22507FAC}">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1386EBE-3ED9-3F4C-ACC1-32AFB10B9EB3}">
      <dgm:prSet custT="1"/>
      <dgm:spPr>
        <a:solidFill>
          <a:srgbClr val="FFFF00"/>
        </a:solidFill>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Vertical-axis turbines</a:t>
          </a:r>
        </a:p>
      </dgm:t>
    </dgm:pt>
    <dgm:pt modelId="{91059AE4-D06A-BB4F-9ADF-B059E9959B22}" type="parTrans" cxnId="{14661098-465C-CA4B-8B14-ADE4E777EE0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97AB441-6ECA-7340-A0E3-092DAE0B68CF}" type="sibTrans" cxnId="{14661098-465C-CA4B-8B14-ADE4E777EE0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7AF844B-24EE-6948-933B-7D87E07E30C1}">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Floating offshore wind</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AC5D1198-52A5-B245-B44D-F95212151435}" type="parTrans" cxnId="{709A8053-4961-9348-BCE1-C7B57535DED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A753D24-5766-E941-8026-22D4C7D9C3D6}" type="sibTrans" cxnId="{709A8053-4961-9348-BCE1-C7B57535DED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4CFB1B4-75E7-8445-8B56-C03022A24CCB}">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Installations</a:t>
          </a:r>
        </a:p>
      </dgm:t>
    </dgm:pt>
    <dgm:pt modelId="{693C5C5C-C5C3-B04C-BD41-749522B9FB79}" type="parTrans" cxnId="{5F090F87-5EFD-F24F-AF6E-AF8CE31DD0C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48D26D45-44A8-4049-AAC5-D0E96E119456}" type="sibTrans" cxnId="{5F090F87-5EFD-F24F-AF6E-AF8CE31DD0C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F86285-A6B5-634F-85F3-6E071625E280}">
      <dgm:prSet custT="1"/>
      <dgm:spPr>
        <a:solidFill>
          <a:srgbClr val="92D050">
            <a:alpha val="90000"/>
          </a:srgbClr>
        </a:solidFill>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Motion compensation</a:t>
          </a:r>
        </a:p>
      </dgm:t>
    </dgm:pt>
    <dgm:pt modelId="{C28302F4-3CE8-F34D-94F6-9711EBA956E9}" type="parTrans" cxnId="{52F35B3C-C466-C449-B705-FACBEAC53F6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3266DC8-3FEE-8A43-B6CB-0C6FCEDF596A}" type="sibTrans" cxnId="{52F35B3C-C466-C449-B705-FACBEAC53F6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09881DD-1DF5-7148-94EE-FB41B7BB419E}">
      <dgm:prSet custT="1"/>
      <dgm:spPr>
        <a:solidFill>
          <a:srgbClr val="FF0000">
            <a:alpha val="90000"/>
          </a:srgbClr>
        </a:solidFill>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Spar buoy</a:t>
          </a:r>
        </a:p>
      </dgm:t>
    </dgm:pt>
    <dgm:pt modelId="{ADD3D052-0FE0-8A4D-B80F-3504BB2E5E73}" type="parTrans" cxnId="{B2AF745E-C899-F343-A42E-12AB6A5F33D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63A2C96-3945-2046-89E6-DF0561913F21}" type="sibTrans" cxnId="{B2AF745E-C899-F343-A42E-12AB6A5F33D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1B0E1FA-49BE-284A-85AA-CE863507D187}">
      <dgm:prSet custT="1"/>
      <dgm:spPr>
        <a:solidFill>
          <a:srgbClr val="FF0000">
            <a:alpha val="90000"/>
          </a:srgbClr>
        </a:solidFill>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Semi-submersible</a:t>
          </a:r>
        </a:p>
      </dgm:t>
    </dgm:pt>
    <dgm:pt modelId="{E1ADA07B-C4EB-E841-8263-7332A3F25738}" type="parTrans" cxnId="{0EFA3120-8B94-B444-9CB6-34B15F684C4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569C596-D73F-2F46-A04F-23D1D64139CF}" type="sibTrans" cxnId="{0EFA3120-8B94-B444-9CB6-34B15F684C4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35404331-1357-2F46-84E2-F3554E7A6268}">
      <dgm:prSet custT="1"/>
      <dgm:spPr>
        <a:solidFill>
          <a:srgbClr val="FF0000">
            <a:alpha val="90000"/>
          </a:srgbClr>
        </a:solidFill>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Tension-leg platform</a:t>
          </a:r>
        </a:p>
      </dgm:t>
    </dgm:pt>
    <dgm:pt modelId="{9BE14937-D5B9-FE43-8B30-67483FA7041D}" type="parTrans" cxnId="{2DCE6A5F-6206-D141-AF37-E0D54FEB4D04}">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A685BB49-77F4-A243-B196-FF503B9F4168}" type="sibTrans" cxnId="{2DCE6A5F-6206-D141-AF37-E0D54FEB4D04}">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754AA78-BD0E-664F-B12D-8590E384FA91}">
      <dgm:prSet custT="1"/>
      <dgm:spPr>
        <a:solidFill>
          <a:srgbClr val="FF9300"/>
        </a:solidFill>
      </dgm:spPr>
      <dgm:t>
        <a:bodyPr/>
        <a:lstStyle/>
        <a:p>
          <a:r>
            <a:rPr lang="en-US" sz="14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Certain disruptive foundations</a:t>
          </a:r>
        </a:p>
      </dgm:t>
    </dgm:pt>
    <dgm:pt modelId="{B8C569C5-3BB3-5E4E-82D4-1E2D1599F4DC}" type="parTrans" cxnId="{B04ACDE3-E4FF-A849-8A9F-8C7A6B557AB6}">
      <dgm:prSet/>
      <dgm:spPr/>
      <dgm:t>
        <a:bodyPr/>
        <a:lstStyle/>
        <a:p>
          <a:endParaRPr lang="en-US" sz="1400"/>
        </a:p>
      </dgm:t>
    </dgm:pt>
    <dgm:pt modelId="{AF28A78F-8884-E14C-AD06-9992148F2409}" type="sibTrans" cxnId="{B04ACDE3-E4FF-A849-8A9F-8C7A6B557AB6}">
      <dgm:prSet/>
      <dgm:spPr/>
      <dgm:t>
        <a:bodyPr/>
        <a:lstStyle/>
        <a:p>
          <a:endParaRPr lang="en-US" sz="1400"/>
        </a:p>
      </dgm:t>
    </dgm:pt>
    <dgm:pt modelId="{43199D4D-73D9-6144-895A-2B133ABF19FF}">
      <dgm:prSet custT="1"/>
      <dgm:spPr>
        <a:solidFill>
          <a:srgbClr val="FF0000">
            <a:alpha val="90000"/>
          </a:srgbClr>
        </a:solidFill>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Barge</a:t>
          </a:r>
        </a:p>
      </dgm:t>
    </dgm:pt>
    <dgm:pt modelId="{6FFFD422-F677-6D48-A71A-027E824FF13C}" type="parTrans" cxnId="{9787188A-86FA-E940-B929-7ABC005E3E3D}">
      <dgm:prSet/>
      <dgm:spPr/>
      <dgm:t>
        <a:bodyPr/>
        <a:lstStyle/>
        <a:p>
          <a:endParaRPr lang="en-US"/>
        </a:p>
      </dgm:t>
    </dgm:pt>
    <dgm:pt modelId="{A47957C2-AC34-324D-A36B-C9BCEF6D1558}" type="sibTrans" cxnId="{9787188A-86FA-E940-B929-7ABC005E3E3D}">
      <dgm:prSet/>
      <dgm:spPr/>
      <dgm:t>
        <a:bodyPr/>
        <a:lstStyle/>
        <a:p>
          <a:endParaRPr lang="en-US"/>
        </a:p>
      </dgm:t>
    </dgm:pt>
    <dgm:pt modelId="{E8EDBA46-1694-834E-8E6E-5DE99A394D50}" type="pres">
      <dgm:prSet presAssocID="{95900499-EE4E-4B48-8931-2B2FDED3627B}" presName="diagram" presStyleCnt="0">
        <dgm:presLayoutVars>
          <dgm:chPref val="1"/>
          <dgm:dir/>
          <dgm:animOne val="branch"/>
          <dgm:animLvl val="lvl"/>
          <dgm:resizeHandles/>
        </dgm:presLayoutVars>
      </dgm:prSet>
      <dgm:spPr/>
    </dgm:pt>
    <dgm:pt modelId="{BE8C7238-44C5-6D47-A756-04461E2B4E30}" type="pres">
      <dgm:prSet presAssocID="{0C46C9F8-99D8-3B46-ABB4-A8FA80D0BB45}" presName="root" presStyleCnt="0"/>
      <dgm:spPr/>
    </dgm:pt>
    <dgm:pt modelId="{FD4F821A-8B21-C94F-9771-1647776F90F8}" type="pres">
      <dgm:prSet presAssocID="{0C46C9F8-99D8-3B46-ABB4-A8FA80D0BB45}" presName="rootComposite" presStyleCnt="0"/>
      <dgm:spPr/>
    </dgm:pt>
    <dgm:pt modelId="{1D2996BA-CFD2-6446-9F08-18E35DF50A12}" type="pres">
      <dgm:prSet presAssocID="{0C46C9F8-99D8-3B46-ABB4-A8FA80D0BB45}" presName="rootText" presStyleLbl="node1" presStyleIdx="0" presStyleCnt="5"/>
      <dgm:spPr/>
    </dgm:pt>
    <dgm:pt modelId="{6551BB0A-3B36-134C-83FE-CBAB13F47FB3}" type="pres">
      <dgm:prSet presAssocID="{0C46C9F8-99D8-3B46-ABB4-A8FA80D0BB45}" presName="rootConnector" presStyleLbl="node1" presStyleIdx="0" presStyleCnt="5"/>
      <dgm:spPr/>
    </dgm:pt>
    <dgm:pt modelId="{30A972DE-40E1-094A-A9FE-9FF35BFDDA13}" type="pres">
      <dgm:prSet presAssocID="{0C46C9F8-99D8-3B46-ABB4-A8FA80D0BB45}" presName="childShape" presStyleCnt="0"/>
      <dgm:spPr/>
    </dgm:pt>
    <dgm:pt modelId="{A566023F-24B0-5141-8868-CD992506FDEE}" type="pres">
      <dgm:prSet presAssocID="{3661E6A2-DD7D-9246-860C-44745BB287D3}" presName="Name13" presStyleLbl="parChTrans1D2" presStyleIdx="0" presStyleCnt="16"/>
      <dgm:spPr/>
    </dgm:pt>
    <dgm:pt modelId="{DA602FAC-A89E-3F43-B90D-3AB55ACE0E3F}" type="pres">
      <dgm:prSet presAssocID="{42687ED4-8963-504C-98C5-FBC35A721139}" presName="childText" presStyleLbl="bgAcc1" presStyleIdx="0" presStyleCnt="16">
        <dgm:presLayoutVars>
          <dgm:bulletEnabled val="1"/>
        </dgm:presLayoutVars>
      </dgm:prSet>
      <dgm:spPr/>
    </dgm:pt>
    <dgm:pt modelId="{20FBF792-53A8-B344-99C3-3E349F6158AA}" type="pres">
      <dgm:prSet presAssocID="{366121D2-FEFD-A94C-9E9F-D200A9E6EE37}" presName="Name13" presStyleLbl="parChTrans1D2" presStyleIdx="1" presStyleCnt="16"/>
      <dgm:spPr/>
    </dgm:pt>
    <dgm:pt modelId="{BE332BAB-8358-4547-B28B-4405920E7105}" type="pres">
      <dgm:prSet presAssocID="{4CD24613-5530-F343-AB9C-60302709B920}" presName="childText" presStyleLbl="bgAcc1" presStyleIdx="1" presStyleCnt="16">
        <dgm:presLayoutVars>
          <dgm:bulletEnabled val="1"/>
        </dgm:presLayoutVars>
      </dgm:prSet>
      <dgm:spPr/>
    </dgm:pt>
    <dgm:pt modelId="{E91F0F96-F38A-DD44-AE51-158A43057C1A}" type="pres">
      <dgm:prSet presAssocID="{91059AE4-D06A-BB4F-9ADF-B059E9959B22}" presName="Name13" presStyleLbl="parChTrans1D2" presStyleIdx="2" presStyleCnt="16"/>
      <dgm:spPr/>
    </dgm:pt>
    <dgm:pt modelId="{4FCDAD61-5433-724E-8981-859D65AB5598}" type="pres">
      <dgm:prSet presAssocID="{11386EBE-3ED9-3F4C-ACC1-32AFB10B9EB3}" presName="childText" presStyleLbl="bgAcc1" presStyleIdx="2" presStyleCnt="16">
        <dgm:presLayoutVars>
          <dgm:bulletEnabled val="1"/>
        </dgm:presLayoutVars>
      </dgm:prSet>
      <dgm:spPr/>
    </dgm:pt>
    <dgm:pt modelId="{19E68B95-CF12-E14A-BA6D-38B8EFD945F7}" type="pres">
      <dgm:prSet presAssocID="{60B78DA2-22DE-8E43-8CAC-0613C0F3B4D0}" presName="root" presStyleCnt="0"/>
      <dgm:spPr/>
    </dgm:pt>
    <dgm:pt modelId="{D96E3BFA-0556-254E-8A95-D589958858BD}" type="pres">
      <dgm:prSet presAssocID="{60B78DA2-22DE-8E43-8CAC-0613C0F3B4D0}" presName="rootComposite" presStyleCnt="0"/>
      <dgm:spPr/>
    </dgm:pt>
    <dgm:pt modelId="{AD2BC71A-D4D6-8B4E-BF34-D9B05BB02AD0}" type="pres">
      <dgm:prSet presAssocID="{60B78DA2-22DE-8E43-8CAC-0613C0F3B4D0}" presName="rootText" presStyleLbl="node1" presStyleIdx="1" presStyleCnt="5"/>
      <dgm:spPr/>
    </dgm:pt>
    <dgm:pt modelId="{B629407F-BAD2-414F-9C17-40D88D48BC85}" type="pres">
      <dgm:prSet presAssocID="{60B78DA2-22DE-8E43-8CAC-0613C0F3B4D0}" presName="rootConnector" presStyleLbl="node1" presStyleIdx="1" presStyleCnt="5"/>
      <dgm:spPr/>
    </dgm:pt>
    <dgm:pt modelId="{B712DD15-A655-894C-A377-7FD0F9284E41}" type="pres">
      <dgm:prSet presAssocID="{60B78DA2-22DE-8E43-8CAC-0613C0F3B4D0}" presName="childShape" presStyleCnt="0"/>
      <dgm:spPr/>
    </dgm:pt>
    <dgm:pt modelId="{516540D0-B7FB-E34A-A893-F37E7C2EA49D}" type="pres">
      <dgm:prSet presAssocID="{DFF831EA-5C9F-F04D-87BC-2F38CD19F2D8}" presName="Name13" presStyleLbl="parChTrans1D2" presStyleIdx="3" presStyleCnt="16"/>
      <dgm:spPr/>
    </dgm:pt>
    <dgm:pt modelId="{CE4ED5C8-5998-FA45-A0BD-B6A81383D90B}" type="pres">
      <dgm:prSet presAssocID="{BB1CA0A0-F0F9-9747-8981-FA36440465EA}" presName="childText" presStyleLbl="bgAcc1" presStyleIdx="3" presStyleCnt="16">
        <dgm:presLayoutVars>
          <dgm:bulletEnabled val="1"/>
        </dgm:presLayoutVars>
      </dgm:prSet>
      <dgm:spPr/>
    </dgm:pt>
    <dgm:pt modelId="{F8B025E0-FD78-C445-8C55-A9F74EB8DC83}" type="pres">
      <dgm:prSet presAssocID="{117CBFA7-4A08-D240-9A6D-FD4DFCA654AC}" presName="Name13" presStyleLbl="parChTrans1D2" presStyleIdx="4" presStyleCnt="16"/>
      <dgm:spPr/>
    </dgm:pt>
    <dgm:pt modelId="{4888F23B-CF7A-1C44-AF42-C60AC219AB28}" type="pres">
      <dgm:prSet presAssocID="{674816F0-E3A6-0F41-97A4-7DD6D990EF81}" presName="childText" presStyleLbl="bgAcc1" presStyleIdx="4" presStyleCnt="16">
        <dgm:presLayoutVars>
          <dgm:bulletEnabled val="1"/>
        </dgm:presLayoutVars>
      </dgm:prSet>
      <dgm:spPr/>
    </dgm:pt>
    <dgm:pt modelId="{3768BB82-721C-8446-90AC-95CB8C5502B6}" type="pres">
      <dgm:prSet presAssocID="{3441874A-DB55-3F4E-BBCA-C633C1A8DBB3}" presName="Name13" presStyleLbl="parChTrans1D2" presStyleIdx="5" presStyleCnt="16"/>
      <dgm:spPr/>
    </dgm:pt>
    <dgm:pt modelId="{EB00F2E0-1659-D14D-B0CC-7EA1EA926464}" type="pres">
      <dgm:prSet presAssocID="{38EA46C1-B4EF-F141-924A-FB79E790F43A}" presName="childText" presStyleLbl="bgAcc1" presStyleIdx="5" presStyleCnt="16">
        <dgm:presLayoutVars>
          <dgm:bulletEnabled val="1"/>
        </dgm:presLayoutVars>
      </dgm:prSet>
      <dgm:spPr/>
    </dgm:pt>
    <dgm:pt modelId="{39EE464D-159D-D64E-A461-664C8ABDD00A}" type="pres">
      <dgm:prSet presAssocID="{C4CFB1B4-75E7-8445-8B56-C03022A24CCB}" presName="root" presStyleCnt="0"/>
      <dgm:spPr/>
    </dgm:pt>
    <dgm:pt modelId="{9B02F2AD-873B-414E-A9A9-9D4BA02FDEE7}" type="pres">
      <dgm:prSet presAssocID="{C4CFB1B4-75E7-8445-8B56-C03022A24CCB}" presName="rootComposite" presStyleCnt="0"/>
      <dgm:spPr/>
    </dgm:pt>
    <dgm:pt modelId="{FC0393F1-ACFA-5445-9FFD-A7EC0DF6B82B}" type="pres">
      <dgm:prSet presAssocID="{C4CFB1B4-75E7-8445-8B56-C03022A24CCB}" presName="rootText" presStyleLbl="node1" presStyleIdx="2" presStyleCnt="5"/>
      <dgm:spPr/>
    </dgm:pt>
    <dgm:pt modelId="{C312BEB7-A3AC-9041-8A77-ABC8B31B1BE7}" type="pres">
      <dgm:prSet presAssocID="{C4CFB1B4-75E7-8445-8B56-C03022A24CCB}" presName="rootConnector" presStyleLbl="node1" presStyleIdx="2" presStyleCnt="5"/>
      <dgm:spPr/>
    </dgm:pt>
    <dgm:pt modelId="{272C7728-556F-D847-913E-AF88AC96F4A6}" type="pres">
      <dgm:prSet presAssocID="{C4CFB1B4-75E7-8445-8B56-C03022A24CCB}" presName="childShape" presStyleCnt="0"/>
      <dgm:spPr/>
    </dgm:pt>
    <dgm:pt modelId="{818F974B-97DB-CF4E-8D91-B9E762747260}" type="pres">
      <dgm:prSet presAssocID="{C28302F4-3CE8-F34D-94F6-9711EBA956E9}" presName="Name13" presStyleLbl="parChTrans1D2" presStyleIdx="6" presStyleCnt="16"/>
      <dgm:spPr/>
    </dgm:pt>
    <dgm:pt modelId="{56846D10-44DA-734B-9C4D-3B8DB2E42C83}" type="pres">
      <dgm:prSet presAssocID="{E9F86285-A6B5-634F-85F3-6E071625E280}" presName="childText" presStyleLbl="bgAcc1" presStyleIdx="6" presStyleCnt="16" custScaleX="118763">
        <dgm:presLayoutVars>
          <dgm:bulletEnabled val="1"/>
        </dgm:presLayoutVars>
      </dgm:prSet>
      <dgm:spPr/>
    </dgm:pt>
    <dgm:pt modelId="{FC7726EC-6555-B840-B388-6B1B031643CE}" type="pres">
      <dgm:prSet presAssocID="{B8C569C5-3BB3-5E4E-82D4-1E2D1599F4DC}" presName="Name13" presStyleLbl="parChTrans1D2" presStyleIdx="7" presStyleCnt="16"/>
      <dgm:spPr/>
    </dgm:pt>
    <dgm:pt modelId="{48D7BC02-5180-044F-A7AA-A5DC49C92EE8}" type="pres">
      <dgm:prSet presAssocID="{F754AA78-BD0E-664F-B12D-8590E384FA91}" presName="childText" presStyleLbl="bgAcc1" presStyleIdx="7" presStyleCnt="16" custScaleX="119943">
        <dgm:presLayoutVars>
          <dgm:bulletEnabled val="1"/>
        </dgm:presLayoutVars>
      </dgm:prSet>
      <dgm:spPr/>
    </dgm:pt>
    <dgm:pt modelId="{629DDCCE-2154-8A49-AFD9-B769D5F7E606}" type="pres">
      <dgm:prSet presAssocID="{C7AF844B-24EE-6948-933B-7D87E07E30C1}" presName="root" presStyleCnt="0"/>
      <dgm:spPr/>
    </dgm:pt>
    <dgm:pt modelId="{321562ED-EB58-024F-9D89-39856F7FD4B9}" type="pres">
      <dgm:prSet presAssocID="{C7AF844B-24EE-6948-933B-7D87E07E30C1}" presName="rootComposite" presStyleCnt="0"/>
      <dgm:spPr/>
    </dgm:pt>
    <dgm:pt modelId="{3DFE8C84-B9E7-D945-9AB7-E3B95F575D03}" type="pres">
      <dgm:prSet presAssocID="{C7AF844B-24EE-6948-933B-7D87E07E30C1}" presName="rootText" presStyleLbl="node1" presStyleIdx="3" presStyleCnt="5"/>
      <dgm:spPr/>
    </dgm:pt>
    <dgm:pt modelId="{2FA1CCBF-1B6C-0346-961B-E9BFF0A67FB2}" type="pres">
      <dgm:prSet presAssocID="{C7AF844B-24EE-6948-933B-7D87E07E30C1}" presName="rootConnector" presStyleLbl="node1" presStyleIdx="3" presStyleCnt="5"/>
      <dgm:spPr/>
    </dgm:pt>
    <dgm:pt modelId="{D19283E7-2643-4F4C-8E78-EEF006D05B41}" type="pres">
      <dgm:prSet presAssocID="{C7AF844B-24EE-6948-933B-7D87E07E30C1}" presName="childShape" presStyleCnt="0"/>
      <dgm:spPr/>
    </dgm:pt>
    <dgm:pt modelId="{F730D9F0-6C78-7049-AE93-09AB9399E956}" type="pres">
      <dgm:prSet presAssocID="{ADD3D052-0FE0-8A4D-B80F-3504BB2E5E73}" presName="Name13" presStyleLbl="parChTrans1D2" presStyleIdx="8" presStyleCnt="16"/>
      <dgm:spPr/>
    </dgm:pt>
    <dgm:pt modelId="{05FF4F7B-4154-E441-85CB-235C3CE3E4F2}" type="pres">
      <dgm:prSet presAssocID="{109881DD-1DF5-7148-94EE-FB41B7BB419E}" presName="childText" presStyleLbl="bgAcc1" presStyleIdx="8" presStyleCnt="16">
        <dgm:presLayoutVars>
          <dgm:bulletEnabled val="1"/>
        </dgm:presLayoutVars>
      </dgm:prSet>
      <dgm:spPr/>
    </dgm:pt>
    <dgm:pt modelId="{8775BD9B-58D3-284F-8FD8-ADD690E6E84C}" type="pres">
      <dgm:prSet presAssocID="{E1ADA07B-C4EB-E841-8263-7332A3F25738}" presName="Name13" presStyleLbl="parChTrans1D2" presStyleIdx="9" presStyleCnt="16"/>
      <dgm:spPr/>
    </dgm:pt>
    <dgm:pt modelId="{AD1DBD03-B995-D241-B8EC-2845BD48067E}" type="pres">
      <dgm:prSet presAssocID="{91B0E1FA-49BE-284A-85AA-CE863507D187}" presName="childText" presStyleLbl="bgAcc1" presStyleIdx="9" presStyleCnt="16">
        <dgm:presLayoutVars>
          <dgm:bulletEnabled val="1"/>
        </dgm:presLayoutVars>
      </dgm:prSet>
      <dgm:spPr/>
    </dgm:pt>
    <dgm:pt modelId="{4D5F17D7-7784-2149-BC81-5E1900801C33}" type="pres">
      <dgm:prSet presAssocID="{6FFFD422-F677-6D48-A71A-027E824FF13C}" presName="Name13" presStyleLbl="parChTrans1D2" presStyleIdx="10" presStyleCnt="16"/>
      <dgm:spPr/>
    </dgm:pt>
    <dgm:pt modelId="{AFF5B4C1-2715-BF4D-B072-73E9122BFE86}" type="pres">
      <dgm:prSet presAssocID="{43199D4D-73D9-6144-895A-2B133ABF19FF}" presName="childText" presStyleLbl="bgAcc1" presStyleIdx="10" presStyleCnt="16">
        <dgm:presLayoutVars>
          <dgm:bulletEnabled val="1"/>
        </dgm:presLayoutVars>
      </dgm:prSet>
      <dgm:spPr/>
    </dgm:pt>
    <dgm:pt modelId="{B11E6979-2533-5F41-A275-AD056F06AFEE}" type="pres">
      <dgm:prSet presAssocID="{9BE14937-D5B9-FE43-8B30-67483FA7041D}" presName="Name13" presStyleLbl="parChTrans1D2" presStyleIdx="11" presStyleCnt="16"/>
      <dgm:spPr/>
    </dgm:pt>
    <dgm:pt modelId="{705DD109-9354-6040-BD0A-688AD0033723}" type="pres">
      <dgm:prSet presAssocID="{35404331-1357-2F46-84E2-F3554E7A6268}" presName="childText" presStyleLbl="bgAcc1" presStyleIdx="11" presStyleCnt="16">
        <dgm:presLayoutVars>
          <dgm:bulletEnabled val="1"/>
        </dgm:presLayoutVars>
      </dgm:prSet>
      <dgm:spPr/>
    </dgm:pt>
    <dgm:pt modelId="{E2567E28-C55F-5648-8CDC-3B3C1AC6AC66}" type="pres">
      <dgm:prSet presAssocID="{E1827641-6236-6D42-B543-3E9163CBED36}" presName="root" presStyleCnt="0"/>
      <dgm:spPr/>
    </dgm:pt>
    <dgm:pt modelId="{AEE66579-39C1-464B-BA80-1B2E9DE1603E}" type="pres">
      <dgm:prSet presAssocID="{E1827641-6236-6D42-B543-3E9163CBED36}" presName="rootComposite" presStyleCnt="0"/>
      <dgm:spPr/>
    </dgm:pt>
    <dgm:pt modelId="{87052A57-9D05-FA47-ADFD-A6FD5B192CBB}" type="pres">
      <dgm:prSet presAssocID="{E1827641-6236-6D42-B543-3E9163CBED36}" presName="rootText" presStyleLbl="node1" presStyleIdx="4" presStyleCnt="5"/>
      <dgm:spPr/>
    </dgm:pt>
    <dgm:pt modelId="{09DF9A0E-2536-C348-BB6F-7D4D6E5D3179}" type="pres">
      <dgm:prSet presAssocID="{E1827641-6236-6D42-B543-3E9163CBED36}" presName="rootConnector" presStyleLbl="node1" presStyleIdx="4" presStyleCnt="5"/>
      <dgm:spPr/>
    </dgm:pt>
    <dgm:pt modelId="{8E785002-DA77-B542-B62B-FEF2308D7DEC}" type="pres">
      <dgm:prSet presAssocID="{E1827641-6236-6D42-B543-3E9163CBED36}" presName="childShape" presStyleCnt="0"/>
      <dgm:spPr/>
    </dgm:pt>
    <dgm:pt modelId="{7F92A006-A1B5-2B42-A1D9-350B9CA555F7}" type="pres">
      <dgm:prSet presAssocID="{DB8DDC65-98F6-304C-BA79-54B22EC635FC}" presName="Name13" presStyleLbl="parChTrans1D2" presStyleIdx="12" presStyleCnt="16"/>
      <dgm:spPr/>
    </dgm:pt>
    <dgm:pt modelId="{3759EA9B-46A1-9C47-84F4-907156E021C8}" type="pres">
      <dgm:prSet presAssocID="{2DA400B6-FDEF-1E48-AA33-FB8F69A77276}" presName="childText" presStyleLbl="bgAcc1" presStyleIdx="12" presStyleCnt="16">
        <dgm:presLayoutVars>
          <dgm:bulletEnabled val="1"/>
        </dgm:presLayoutVars>
      </dgm:prSet>
      <dgm:spPr/>
    </dgm:pt>
    <dgm:pt modelId="{3DBA0182-BB0F-5F4A-B327-8B63EAE5BE01}" type="pres">
      <dgm:prSet presAssocID="{9C009311-C6A0-5D43-81ED-5EE064A1FE79}" presName="Name13" presStyleLbl="parChTrans1D2" presStyleIdx="13" presStyleCnt="16"/>
      <dgm:spPr/>
    </dgm:pt>
    <dgm:pt modelId="{0FCC4438-EF5E-364A-B3BF-4242D289558E}" type="pres">
      <dgm:prSet presAssocID="{B594411E-35F1-7348-B1C4-D3C65080F636}" presName="childText" presStyleLbl="bgAcc1" presStyleIdx="13" presStyleCnt="16">
        <dgm:presLayoutVars>
          <dgm:bulletEnabled val="1"/>
        </dgm:presLayoutVars>
      </dgm:prSet>
      <dgm:spPr/>
    </dgm:pt>
    <dgm:pt modelId="{9D6B3AEB-75EC-9046-97D4-F4093C695812}" type="pres">
      <dgm:prSet presAssocID="{DF21EF08-3B2E-8C42-88CA-0BEB10B7B9DE}" presName="Name13" presStyleLbl="parChTrans1D2" presStyleIdx="14" presStyleCnt="16"/>
      <dgm:spPr/>
    </dgm:pt>
    <dgm:pt modelId="{7809B436-692A-6640-9363-D9242044F05E}" type="pres">
      <dgm:prSet presAssocID="{F8F12EF5-D0B9-794A-8E89-424E7DB93F30}" presName="childText" presStyleLbl="bgAcc1" presStyleIdx="14" presStyleCnt="16">
        <dgm:presLayoutVars>
          <dgm:bulletEnabled val="1"/>
        </dgm:presLayoutVars>
      </dgm:prSet>
      <dgm:spPr/>
    </dgm:pt>
    <dgm:pt modelId="{AABE225E-4443-B343-B038-1383F76F2114}" type="pres">
      <dgm:prSet presAssocID="{7FA8DEA8-CCF8-5E45-8211-9084C45D0889}" presName="Name13" presStyleLbl="parChTrans1D2" presStyleIdx="15" presStyleCnt="16"/>
      <dgm:spPr/>
    </dgm:pt>
    <dgm:pt modelId="{37529E8E-165F-DB48-8A46-8A9C4F7E9FF2}" type="pres">
      <dgm:prSet presAssocID="{AC73D6E2-7F8A-1B49-BEF0-E08DF0F0CD67}" presName="childText" presStyleLbl="bgAcc1" presStyleIdx="15" presStyleCnt="16">
        <dgm:presLayoutVars>
          <dgm:bulletEnabled val="1"/>
        </dgm:presLayoutVars>
      </dgm:prSet>
      <dgm:spPr/>
    </dgm:pt>
  </dgm:ptLst>
  <dgm:cxnLst>
    <dgm:cxn modelId="{18113704-F0D7-3F41-923B-EA03AFB3F979}" type="presOf" srcId="{0C46C9F8-99D8-3B46-ABB4-A8FA80D0BB45}" destId="{1D2996BA-CFD2-6446-9F08-18E35DF50A12}" srcOrd="0" destOrd="0" presId="urn:microsoft.com/office/officeart/2005/8/layout/hierarchy3"/>
    <dgm:cxn modelId="{3EEBD107-24C0-154F-BE9C-6621D5A5D71D}" srcId="{60B78DA2-22DE-8E43-8CAC-0613C0F3B4D0}" destId="{BB1CA0A0-F0F9-9747-8981-FA36440465EA}" srcOrd="0" destOrd="0" parTransId="{DFF831EA-5C9F-F04D-87BC-2F38CD19F2D8}" sibTransId="{F574C664-83C1-8847-920D-931923878742}"/>
    <dgm:cxn modelId="{89F06D0A-DDC3-3749-9E2A-28E7851F39C0}" type="presOf" srcId="{AC73D6E2-7F8A-1B49-BEF0-E08DF0F0CD67}" destId="{37529E8E-165F-DB48-8A46-8A9C4F7E9FF2}" srcOrd="0" destOrd="0" presId="urn:microsoft.com/office/officeart/2005/8/layout/hierarchy3"/>
    <dgm:cxn modelId="{B6ED040E-77A8-704E-B3B8-6EE505D7E88C}" srcId="{95900499-EE4E-4B48-8931-2B2FDED3627B}" destId="{0C46C9F8-99D8-3B46-ABB4-A8FA80D0BB45}" srcOrd="0" destOrd="0" parTransId="{88C59AD1-86FC-DE4A-8462-B81E6E3D096E}" sibTransId="{AEC76107-E79C-E84D-896C-4DBBD6DB57E4}"/>
    <dgm:cxn modelId="{6891390E-CA42-6745-9B5A-9FA0FA7164F3}" type="presOf" srcId="{7FA8DEA8-CCF8-5E45-8211-9084C45D0889}" destId="{AABE225E-4443-B343-B038-1383F76F2114}" srcOrd="0" destOrd="0" presId="urn:microsoft.com/office/officeart/2005/8/layout/hierarchy3"/>
    <dgm:cxn modelId="{2203B811-5A35-6F4C-9714-B5AB898C1965}" type="presOf" srcId="{117CBFA7-4A08-D240-9A6D-FD4DFCA654AC}" destId="{F8B025E0-FD78-C445-8C55-A9F74EB8DC83}" srcOrd="0" destOrd="0" presId="urn:microsoft.com/office/officeart/2005/8/layout/hierarchy3"/>
    <dgm:cxn modelId="{AEFF0A16-8896-1D4B-858E-A0CBA9663515}" srcId="{95900499-EE4E-4B48-8931-2B2FDED3627B}" destId="{60B78DA2-22DE-8E43-8CAC-0613C0F3B4D0}" srcOrd="1" destOrd="0" parTransId="{489A9FE2-5D8B-0741-9ED5-4459BAE4348B}" sibTransId="{97500CB5-C288-6946-B1EE-F074E9C5A76D}"/>
    <dgm:cxn modelId="{E3EB301C-B08B-F24E-8E6E-D4A03DA3791D}" type="presOf" srcId="{2DA400B6-FDEF-1E48-AA33-FB8F69A77276}" destId="{3759EA9B-46A1-9C47-84F4-907156E021C8}" srcOrd="0" destOrd="0" presId="urn:microsoft.com/office/officeart/2005/8/layout/hierarchy3"/>
    <dgm:cxn modelId="{0EFA3120-8B94-B444-9CB6-34B15F684C4F}" srcId="{C7AF844B-24EE-6948-933B-7D87E07E30C1}" destId="{91B0E1FA-49BE-284A-85AA-CE863507D187}" srcOrd="1" destOrd="0" parTransId="{E1ADA07B-C4EB-E841-8263-7332A3F25738}" sibTransId="{9569C596-D73F-2F46-A04F-23D1D64139CF}"/>
    <dgm:cxn modelId="{A6EEFA21-F9BD-6345-ADFD-0BDFEF60E785}" type="presOf" srcId="{C28302F4-3CE8-F34D-94F6-9711EBA956E9}" destId="{818F974B-97DB-CF4E-8D91-B9E762747260}" srcOrd="0" destOrd="0" presId="urn:microsoft.com/office/officeart/2005/8/layout/hierarchy3"/>
    <dgm:cxn modelId="{99136A28-64FF-0547-BF7E-4EBF58C48B28}" type="presOf" srcId="{C4CFB1B4-75E7-8445-8B56-C03022A24CCB}" destId="{C312BEB7-A3AC-9041-8A77-ABC8B31B1BE7}" srcOrd="1" destOrd="0" presId="urn:microsoft.com/office/officeart/2005/8/layout/hierarchy3"/>
    <dgm:cxn modelId="{78AD8B28-39D7-C94E-A6D9-1BA9EF9A6400}" srcId="{60B78DA2-22DE-8E43-8CAC-0613C0F3B4D0}" destId="{38EA46C1-B4EF-F141-924A-FB79E790F43A}" srcOrd="2" destOrd="0" parTransId="{3441874A-DB55-3F4E-BBCA-C633C1A8DBB3}" sibTransId="{1A07CB7E-C3DB-1644-881E-04227E12564D}"/>
    <dgm:cxn modelId="{E825E52D-91F3-6647-915D-4B7895F4E87F}" type="presOf" srcId="{C4CFB1B4-75E7-8445-8B56-C03022A24CCB}" destId="{FC0393F1-ACFA-5445-9FFD-A7EC0DF6B82B}" srcOrd="0" destOrd="0" presId="urn:microsoft.com/office/officeart/2005/8/layout/hierarchy3"/>
    <dgm:cxn modelId="{CFB9F930-CB8A-BE41-B4FD-D0566A8F75F7}" type="presOf" srcId="{DB8DDC65-98F6-304C-BA79-54B22EC635FC}" destId="{7F92A006-A1B5-2B42-A1D9-350B9CA555F7}" srcOrd="0" destOrd="0" presId="urn:microsoft.com/office/officeart/2005/8/layout/hierarchy3"/>
    <dgm:cxn modelId="{AD45E239-377A-D44A-83A3-BD4A3E417719}" type="presOf" srcId="{E1827641-6236-6D42-B543-3E9163CBED36}" destId="{87052A57-9D05-FA47-ADFD-A6FD5B192CBB}" srcOrd="0" destOrd="0" presId="urn:microsoft.com/office/officeart/2005/8/layout/hierarchy3"/>
    <dgm:cxn modelId="{52F35B3C-C466-C449-B705-FACBEAC53F68}" srcId="{C4CFB1B4-75E7-8445-8B56-C03022A24CCB}" destId="{E9F86285-A6B5-634F-85F3-6E071625E280}" srcOrd="0" destOrd="0" parTransId="{C28302F4-3CE8-F34D-94F6-9711EBA956E9}" sibTransId="{E3266DC8-3FEE-8A43-B6CB-0C6FCEDF596A}"/>
    <dgm:cxn modelId="{C1739C3C-F817-804A-B7DF-FFCB755079C5}" type="presOf" srcId="{3441874A-DB55-3F4E-BBCA-C633C1A8DBB3}" destId="{3768BB82-721C-8446-90AC-95CB8C5502B6}" srcOrd="0" destOrd="0" presId="urn:microsoft.com/office/officeart/2005/8/layout/hierarchy3"/>
    <dgm:cxn modelId="{AF53823D-E512-784E-B1F8-88FC22507FAC}" srcId="{0C46C9F8-99D8-3B46-ABB4-A8FA80D0BB45}" destId="{4CD24613-5530-F343-AB9C-60302709B920}" srcOrd="1" destOrd="0" parTransId="{366121D2-FEFD-A94C-9E9F-D200A9E6EE37}" sibTransId="{C511C648-119F-1C4C-82D5-0C3D143B1634}"/>
    <dgm:cxn modelId="{0CA48347-7AB2-E64A-91FF-39389F1F2D55}" type="presOf" srcId="{DF21EF08-3B2E-8C42-88CA-0BEB10B7B9DE}" destId="{9D6B3AEB-75EC-9046-97D4-F4093C695812}" srcOrd="0" destOrd="0" presId="urn:microsoft.com/office/officeart/2005/8/layout/hierarchy3"/>
    <dgm:cxn modelId="{9E406F4A-293E-B74B-84E4-8BF4E828F472}" srcId="{60B78DA2-22DE-8E43-8CAC-0613C0F3B4D0}" destId="{674816F0-E3A6-0F41-97A4-7DD6D990EF81}" srcOrd="1" destOrd="0" parTransId="{117CBFA7-4A08-D240-9A6D-FD4DFCA654AC}" sibTransId="{63720CCA-514E-E044-B4CA-C573FA4FA70A}"/>
    <dgm:cxn modelId="{709A8053-4961-9348-BCE1-C7B57535DEDF}" srcId="{95900499-EE4E-4B48-8931-2B2FDED3627B}" destId="{C7AF844B-24EE-6948-933B-7D87E07E30C1}" srcOrd="3" destOrd="0" parTransId="{AC5D1198-52A5-B245-B44D-F95212151435}" sibTransId="{DA753D24-5766-E941-8026-22D4C7D9C3D6}"/>
    <dgm:cxn modelId="{B2AF745E-C899-F343-A42E-12AB6A5F33D8}" srcId="{C7AF844B-24EE-6948-933B-7D87E07E30C1}" destId="{109881DD-1DF5-7148-94EE-FB41B7BB419E}" srcOrd="0" destOrd="0" parTransId="{ADD3D052-0FE0-8A4D-B80F-3504BB2E5E73}" sibTransId="{263A2C96-3945-2046-89E6-DF0561913F21}"/>
    <dgm:cxn modelId="{2DCE6A5F-6206-D141-AF37-E0D54FEB4D04}" srcId="{C7AF844B-24EE-6948-933B-7D87E07E30C1}" destId="{35404331-1357-2F46-84E2-F3554E7A6268}" srcOrd="3" destOrd="0" parTransId="{9BE14937-D5B9-FE43-8B30-67483FA7041D}" sibTransId="{A685BB49-77F4-A243-B196-FF503B9F4168}"/>
    <dgm:cxn modelId="{64D27161-2DA9-F140-BBB2-3670250B0B0D}" type="presOf" srcId="{ADD3D052-0FE0-8A4D-B80F-3504BB2E5E73}" destId="{F730D9F0-6C78-7049-AE93-09AB9399E956}" srcOrd="0" destOrd="0" presId="urn:microsoft.com/office/officeart/2005/8/layout/hierarchy3"/>
    <dgm:cxn modelId="{03ECB868-1BF1-6F49-A098-5BAA2037EF2D}" type="presOf" srcId="{DFF831EA-5C9F-F04D-87BC-2F38CD19F2D8}" destId="{516540D0-B7FB-E34A-A893-F37E7C2EA49D}" srcOrd="0" destOrd="0" presId="urn:microsoft.com/office/officeart/2005/8/layout/hierarchy3"/>
    <dgm:cxn modelId="{5A06836B-88A8-4447-B368-9324ED4BC492}" type="presOf" srcId="{E1827641-6236-6D42-B543-3E9163CBED36}" destId="{09DF9A0E-2536-C348-BB6F-7D4D6E5D3179}" srcOrd="1" destOrd="0" presId="urn:microsoft.com/office/officeart/2005/8/layout/hierarchy3"/>
    <dgm:cxn modelId="{CE66C472-431F-C84F-8D1A-D959B37F2DA5}" type="presOf" srcId="{9BE14937-D5B9-FE43-8B30-67483FA7041D}" destId="{B11E6979-2533-5F41-A275-AD056F06AFEE}" srcOrd="0" destOrd="0" presId="urn:microsoft.com/office/officeart/2005/8/layout/hierarchy3"/>
    <dgm:cxn modelId="{40C3CC73-95D0-6D42-8A12-238CC4E658F5}" type="presOf" srcId="{43199D4D-73D9-6144-895A-2B133ABF19FF}" destId="{AFF5B4C1-2715-BF4D-B072-73E9122BFE86}" srcOrd="0" destOrd="0" presId="urn:microsoft.com/office/officeart/2005/8/layout/hierarchy3"/>
    <dgm:cxn modelId="{A373297B-A09C-AA45-9DE8-FFA7CC4EBF14}" type="presOf" srcId="{4CD24613-5530-F343-AB9C-60302709B920}" destId="{BE332BAB-8358-4547-B28B-4405920E7105}" srcOrd="0" destOrd="0" presId="urn:microsoft.com/office/officeart/2005/8/layout/hierarchy3"/>
    <dgm:cxn modelId="{63F2BD7D-DAD4-E643-AF70-3FFD078AFF8E}" type="presOf" srcId="{C7AF844B-24EE-6948-933B-7D87E07E30C1}" destId="{3DFE8C84-B9E7-D945-9AB7-E3B95F575D03}" srcOrd="0" destOrd="0" presId="urn:microsoft.com/office/officeart/2005/8/layout/hierarchy3"/>
    <dgm:cxn modelId="{8398257F-5C14-934E-B8CE-50919D596152}" type="presOf" srcId="{38EA46C1-B4EF-F141-924A-FB79E790F43A}" destId="{EB00F2E0-1659-D14D-B0CC-7EA1EA926464}" srcOrd="0" destOrd="0" presId="urn:microsoft.com/office/officeart/2005/8/layout/hierarchy3"/>
    <dgm:cxn modelId="{E45E4383-F67D-5349-A238-B33FCDA89B77}" type="presOf" srcId="{6FFFD422-F677-6D48-A71A-027E824FF13C}" destId="{4D5F17D7-7784-2149-BC81-5E1900801C33}" srcOrd="0" destOrd="0" presId="urn:microsoft.com/office/officeart/2005/8/layout/hierarchy3"/>
    <dgm:cxn modelId="{5F090F87-5EFD-F24F-AF6E-AF8CE31DD0C7}" srcId="{95900499-EE4E-4B48-8931-2B2FDED3627B}" destId="{C4CFB1B4-75E7-8445-8B56-C03022A24CCB}" srcOrd="2" destOrd="0" parTransId="{693C5C5C-C5C3-B04C-BD41-749522B9FB79}" sibTransId="{48D26D45-44A8-4049-AAC5-D0E96E119456}"/>
    <dgm:cxn modelId="{9787188A-86FA-E940-B929-7ABC005E3E3D}" srcId="{C7AF844B-24EE-6948-933B-7D87E07E30C1}" destId="{43199D4D-73D9-6144-895A-2B133ABF19FF}" srcOrd="2" destOrd="0" parTransId="{6FFFD422-F677-6D48-A71A-027E824FF13C}" sibTransId="{A47957C2-AC34-324D-A36B-C9BCEF6D1558}"/>
    <dgm:cxn modelId="{DF1CC98D-5751-2748-BB76-F1BA5740A33C}" type="presOf" srcId="{F8F12EF5-D0B9-794A-8E89-424E7DB93F30}" destId="{7809B436-692A-6640-9363-D9242044F05E}" srcOrd="0" destOrd="0" presId="urn:microsoft.com/office/officeart/2005/8/layout/hierarchy3"/>
    <dgm:cxn modelId="{0299A295-F95F-2144-ACC2-40EBEC447A2B}" type="presOf" srcId="{F754AA78-BD0E-664F-B12D-8590E384FA91}" destId="{48D7BC02-5180-044F-A7AA-A5DC49C92EE8}" srcOrd="0" destOrd="0" presId="urn:microsoft.com/office/officeart/2005/8/layout/hierarchy3"/>
    <dgm:cxn modelId="{7120D896-9707-FE40-BDE0-2737A5A37B30}" srcId="{95900499-EE4E-4B48-8931-2B2FDED3627B}" destId="{E1827641-6236-6D42-B543-3E9163CBED36}" srcOrd="4" destOrd="0" parTransId="{63DD7318-E3F9-4F4E-8795-1F578F660873}" sibTransId="{B7AA38A6-6559-D140-9709-4FA92BE8B8E7}"/>
    <dgm:cxn modelId="{9E0DEA97-8711-6147-A1FB-C7E955208AA2}" type="presOf" srcId="{674816F0-E3A6-0F41-97A4-7DD6D990EF81}" destId="{4888F23B-CF7A-1C44-AF42-C60AC219AB28}" srcOrd="0" destOrd="0" presId="urn:microsoft.com/office/officeart/2005/8/layout/hierarchy3"/>
    <dgm:cxn modelId="{14661098-465C-CA4B-8B14-ADE4E777EE08}" srcId="{0C46C9F8-99D8-3B46-ABB4-A8FA80D0BB45}" destId="{11386EBE-3ED9-3F4C-ACC1-32AFB10B9EB3}" srcOrd="2" destOrd="0" parTransId="{91059AE4-D06A-BB4F-9ADF-B059E9959B22}" sibTransId="{D97AB441-6ECA-7340-A0E3-092DAE0B68CF}"/>
    <dgm:cxn modelId="{09C41B98-DFDD-7A4D-8C5A-854E0F52B5AF}" type="presOf" srcId="{366121D2-FEFD-A94C-9E9F-D200A9E6EE37}" destId="{20FBF792-53A8-B344-99C3-3E349F6158AA}" srcOrd="0" destOrd="0" presId="urn:microsoft.com/office/officeart/2005/8/layout/hierarchy3"/>
    <dgm:cxn modelId="{C48DFB9A-FF69-2E49-ADFA-237DC898E2E9}" type="presOf" srcId="{91B0E1FA-49BE-284A-85AA-CE863507D187}" destId="{AD1DBD03-B995-D241-B8EC-2845BD48067E}" srcOrd="0" destOrd="0" presId="urn:microsoft.com/office/officeart/2005/8/layout/hierarchy3"/>
    <dgm:cxn modelId="{879A099E-2F8D-3349-83A9-8A26CE8D19CA}" type="presOf" srcId="{60B78DA2-22DE-8E43-8CAC-0613C0F3B4D0}" destId="{AD2BC71A-D4D6-8B4E-BF34-D9B05BB02AD0}" srcOrd="0" destOrd="0" presId="urn:microsoft.com/office/officeart/2005/8/layout/hierarchy3"/>
    <dgm:cxn modelId="{4AC801A0-4B68-E446-9F72-0F5E4E22CDE9}" type="presOf" srcId="{E1ADA07B-C4EB-E841-8263-7332A3F25738}" destId="{8775BD9B-58D3-284F-8FD8-ADD690E6E84C}" srcOrd="0" destOrd="0" presId="urn:microsoft.com/office/officeart/2005/8/layout/hierarchy3"/>
    <dgm:cxn modelId="{2548E6A5-F3DD-0942-AE21-635DD1866F43}" type="presOf" srcId="{95900499-EE4E-4B48-8931-2B2FDED3627B}" destId="{E8EDBA46-1694-834E-8E6E-5DE99A394D50}" srcOrd="0" destOrd="0" presId="urn:microsoft.com/office/officeart/2005/8/layout/hierarchy3"/>
    <dgm:cxn modelId="{13AC8BA6-856D-344E-81D6-81B3E4507F8F}" srcId="{E1827641-6236-6D42-B543-3E9163CBED36}" destId="{2DA400B6-FDEF-1E48-AA33-FB8F69A77276}" srcOrd="0" destOrd="0" parTransId="{DB8DDC65-98F6-304C-BA79-54B22EC635FC}" sibTransId="{F966568A-862E-AA41-AC54-C881787F4808}"/>
    <dgm:cxn modelId="{6F9A77AB-90B2-C84C-8FA0-04838F91327E}" type="presOf" srcId="{42687ED4-8963-504C-98C5-FBC35A721139}" destId="{DA602FAC-A89E-3F43-B90D-3AB55ACE0E3F}" srcOrd="0" destOrd="0" presId="urn:microsoft.com/office/officeart/2005/8/layout/hierarchy3"/>
    <dgm:cxn modelId="{F19759AF-58FD-8A4A-BE8D-9CDB82B0F99E}" type="presOf" srcId="{60B78DA2-22DE-8E43-8CAC-0613C0F3B4D0}" destId="{B629407F-BAD2-414F-9C17-40D88D48BC85}" srcOrd="1" destOrd="0" presId="urn:microsoft.com/office/officeart/2005/8/layout/hierarchy3"/>
    <dgm:cxn modelId="{288BAEB0-4DB7-3642-8433-DE32A6547542}" type="presOf" srcId="{B8C569C5-3BB3-5E4E-82D4-1E2D1599F4DC}" destId="{FC7726EC-6555-B840-B388-6B1B031643CE}" srcOrd="0" destOrd="0" presId="urn:microsoft.com/office/officeart/2005/8/layout/hierarchy3"/>
    <dgm:cxn modelId="{6F5975B4-8D5A-2A4D-8577-380954B773CE}" srcId="{E1827641-6236-6D42-B543-3E9163CBED36}" destId="{AC73D6E2-7F8A-1B49-BEF0-E08DF0F0CD67}" srcOrd="3" destOrd="0" parTransId="{7FA8DEA8-CCF8-5E45-8211-9084C45D0889}" sibTransId="{AE6E17FE-2E77-F546-BA6B-CD3DB25B9596}"/>
    <dgm:cxn modelId="{A9B260BA-014D-DA44-B345-AA0C76405E69}" type="presOf" srcId="{91059AE4-D06A-BB4F-9ADF-B059E9959B22}" destId="{E91F0F96-F38A-DD44-AE51-158A43057C1A}" srcOrd="0" destOrd="0" presId="urn:microsoft.com/office/officeart/2005/8/layout/hierarchy3"/>
    <dgm:cxn modelId="{3863FBC2-1557-5849-845F-0DBB896C9FC6}" type="presOf" srcId="{C7AF844B-24EE-6948-933B-7D87E07E30C1}" destId="{2FA1CCBF-1B6C-0346-961B-E9BFF0A67FB2}" srcOrd="1" destOrd="0" presId="urn:microsoft.com/office/officeart/2005/8/layout/hierarchy3"/>
    <dgm:cxn modelId="{1186DAC7-0BEA-C249-AF15-94910D37FA5B}" type="presOf" srcId="{3661E6A2-DD7D-9246-860C-44745BB287D3}" destId="{A566023F-24B0-5141-8868-CD992506FDEE}" srcOrd="0" destOrd="0" presId="urn:microsoft.com/office/officeart/2005/8/layout/hierarchy3"/>
    <dgm:cxn modelId="{DD3492CC-DFC6-2642-A8CA-76D7072D7444}" srcId="{E1827641-6236-6D42-B543-3E9163CBED36}" destId="{B594411E-35F1-7348-B1C4-D3C65080F636}" srcOrd="1" destOrd="0" parTransId="{9C009311-C6A0-5D43-81ED-5EE064A1FE79}" sibTransId="{E9D8C4DF-2A17-6948-888B-5C1F91E224B3}"/>
    <dgm:cxn modelId="{5693EED3-7D32-B742-84AC-9B1235983AA3}" srcId="{0C46C9F8-99D8-3B46-ABB4-A8FA80D0BB45}" destId="{42687ED4-8963-504C-98C5-FBC35A721139}" srcOrd="0" destOrd="0" parTransId="{3661E6A2-DD7D-9246-860C-44745BB287D3}" sibTransId="{8582930F-F372-5042-BFA9-793C3E1A70D7}"/>
    <dgm:cxn modelId="{5B7F49D7-091D-F24E-9CFC-A418288AF355}" type="presOf" srcId="{E9F86285-A6B5-634F-85F3-6E071625E280}" destId="{56846D10-44DA-734B-9C4D-3B8DB2E42C83}" srcOrd="0" destOrd="0" presId="urn:microsoft.com/office/officeart/2005/8/layout/hierarchy3"/>
    <dgm:cxn modelId="{73A8EDDD-39C3-FC49-87FD-52D0D60363BB}" type="presOf" srcId="{0C46C9F8-99D8-3B46-ABB4-A8FA80D0BB45}" destId="{6551BB0A-3B36-134C-83FE-CBAB13F47FB3}" srcOrd="1" destOrd="0" presId="urn:microsoft.com/office/officeart/2005/8/layout/hierarchy3"/>
    <dgm:cxn modelId="{B04ACDE3-E4FF-A849-8A9F-8C7A6B557AB6}" srcId="{C4CFB1B4-75E7-8445-8B56-C03022A24CCB}" destId="{F754AA78-BD0E-664F-B12D-8590E384FA91}" srcOrd="1" destOrd="0" parTransId="{B8C569C5-3BB3-5E4E-82D4-1E2D1599F4DC}" sibTransId="{AF28A78F-8884-E14C-AD06-9992148F2409}"/>
    <dgm:cxn modelId="{2EAFDAE9-72B5-1046-A512-C52C8A5E5B45}" type="presOf" srcId="{B594411E-35F1-7348-B1C4-D3C65080F636}" destId="{0FCC4438-EF5E-364A-B3BF-4242D289558E}" srcOrd="0" destOrd="0" presId="urn:microsoft.com/office/officeart/2005/8/layout/hierarchy3"/>
    <dgm:cxn modelId="{C247D6EA-C6F3-B54A-8CB9-11E2C93B3EA9}" type="presOf" srcId="{BB1CA0A0-F0F9-9747-8981-FA36440465EA}" destId="{CE4ED5C8-5998-FA45-A0BD-B6A81383D90B}" srcOrd="0" destOrd="0" presId="urn:microsoft.com/office/officeart/2005/8/layout/hierarchy3"/>
    <dgm:cxn modelId="{F4D5DFEA-CD86-CA41-B749-57D70E7EABE8}" type="presOf" srcId="{35404331-1357-2F46-84E2-F3554E7A6268}" destId="{705DD109-9354-6040-BD0A-688AD0033723}" srcOrd="0" destOrd="0" presId="urn:microsoft.com/office/officeart/2005/8/layout/hierarchy3"/>
    <dgm:cxn modelId="{3ECFA9F0-110E-6246-AB9E-3DFC47B4C159}" type="presOf" srcId="{11386EBE-3ED9-3F4C-ACC1-32AFB10B9EB3}" destId="{4FCDAD61-5433-724E-8981-859D65AB5598}" srcOrd="0" destOrd="0" presId="urn:microsoft.com/office/officeart/2005/8/layout/hierarchy3"/>
    <dgm:cxn modelId="{5B4E2DFC-ED6C-E34D-9A51-DD7415F00223}" type="presOf" srcId="{109881DD-1DF5-7148-94EE-FB41B7BB419E}" destId="{05FF4F7B-4154-E441-85CB-235C3CE3E4F2}" srcOrd="0" destOrd="0" presId="urn:microsoft.com/office/officeart/2005/8/layout/hierarchy3"/>
    <dgm:cxn modelId="{EDE02EFF-A365-D340-9BCB-B32BC444DAB9}" type="presOf" srcId="{9C009311-C6A0-5D43-81ED-5EE064A1FE79}" destId="{3DBA0182-BB0F-5F4A-B327-8B63EAE5BE01}" srcOrd="0" destOrd="0" presId="urn:microsoft.com/office/officeart/2005/8/layout/hierarchy3"/>
    <dgm:cxn modelId="{35769DFF-EA25-DD45-8CCD-D50E87A91A31}" srcId="{E1827641-6236-6D42-B543-3E9163CBED36}" destId="{F8F12EF5-D0B9-794A-8E89-424E7DB93F30}" srcOrd="2" destOrd="0" parTransId="{DF21EF08-3B2E-8C42-88CA-0BEB10B7B9DE}" sibTransId="{3DFE28DB-A340-D74C-A82A-AAE1230706D9}"/>
    <dgm:cxn modelId="{07FE95CD-0A80-9D4B-8BB0-F3E490521A63}" type="presParOf" srcId="{E8EDBA46-1694-834E-8E6E-5DE99A394D50}" destId="{BE8C7238-44C5-6D47-A756-04461E2B4E30}" srcOrd="0" destOrd="0" presId="urn:microsoft.com/office/officeart/2005/8/layout/hierarchy3"/>
    <dgm:cxn modelId="{2249459F-F7E8-9841-9B1B-B65F997ED60A}" type="presParOf" srcId="{BE8C7238-44C5-6D47-A756-04461E2B4E30}" destId="{FD4F821A-8B21-C94F-9771-1647776F90F8}" srcOrd="0" destOrd="0" presId="urn:microsoft.com/office/officeart/2005/8/layout/hierarchy3"/>
    <dgm:cxn modelId="{FBE1F8EA-99C9-2141-931C-2AD45473745A}" type="presParOf" srcId="{FD4F821A-8B21-C94F-9771-1647776F90F8}" destId="{1D2996BA-CFD2-6446-9F08-18E35DF50A12}" srcOrd="0" destOrd="0" presId="urn:microsoft.com/office/officeart/2005/8/layout/hierarchy3"/>
    <dgm:cxn modelId="{465BEEBB-DFD0-164C-9302-8DC64BAEBA1F}" type="presParOf" srcId="{FD4F821A-8B21-C94F-9771-1647776F90F8}" destId="{6551BB0A-3B36-134C-83FE-CBAB13F47FB3}" srcOrd="1" destOrd="0" presId="urn:microsoft.com/office/officeart/2005/8/layout/hierarchy3"/>
    <dgm:cxn modelId="{645FE864-FA90-C243-B07F-E961D46FBCEF}" type="presParOf" srcId="{BE8C7238-44C5-6D47-A756-04461E2B4E30}" destId="{30A972DE-40E1-094A-A9FE-9FF35BFDDA13}" srcOrd="1" destOrd="0" presId="urn:microsoft.com/office/officeart/2005/8/layout/hierarchy3"/>
    <dgm:cxn modelId="{8A0756E1-6A70-6847-8EB1-0DE13E9099FA}" type="presParOf" srcId="{30A972DE-40E1-094A-A9FE-9FF35BFDDA13}" destId="{A566023F-24B0-5141-8868-CD992506FDEE}" srcOrd="0" destOrd="0" presId="urn:microsoft.com/office/officeart/2005/8/layout/hierarchy3"/>
    <dgm:cxn modelId="{A69FE9BB-33C5-6840-AE9C-96CC45E5757B}" type="presParOf" srcId="{30A972DE-40E1-094A-A9FE-9FF35BFDDA13}" destId="{DA602FAC-A89E-3F43-B90D-3AB55ACE0E3F}" srcOrd="1" destOrd="0" presId="urn:microsoft.com/office/officeart/2005/8/layout/hierarchy3"/>
    <dgm:cxn modelId="{9DF151D8-A658-6545-8919-9C475878A352}" type="presParOf" srcId="{30A972DE-40E1-094A-A9FE-9FF35BFDDA13}" destId="{20FBF792-53A8-B344-99C3-3E349F6158AA}" srcOrd="2" destOrd="0" presId="urn:microsoft.com/office/officeart/2005/8/layout/hierarchy3"/>
    <dgm:cxn modelId="{F3ECD105-BB9A-8049-97F3-F361BF9DB74B}" type="presParOf" srcId="{30A972DE-40E1-094A-A9FE-9FF35BFDDA13}" destId="{BE332BAB-8358-4547-B28B-4405920E7105}" srcOrd="3" destOrd="0" presId="urn:microsoft.com/office/officeart/2005/8/layout/hierarchy3"/>
    <dgm:cxn modelId="{0C3A6DAF-FC46-7641-B85D-9FAB763D446F}" type="presParOf" srcId="{30A972DE-40E1-094A-A9FE-9FF35BFDDA13}" destId="{E91F0F96-F38A-DD44-AE51-158A43057C1A}" srcOrd="4" destOrd="0" presId="urn:microsoft.com/office/officeart/2005/8/layout/hierarchy3"/>
    <dgm:cxn modelId="{783ADA7F-B955-AF49-9034-D03588623A69}" type="presParOf" srcId="{30A972DE-40E1-094A-A9FE-9FF35BFDDA13}" destId="{4FCDAD61-5433-724E-8981-859D65AB5598}" srcOrd="5" destOrd="0" presId="urn:microsoft.com/office/officeart/2005/8/layout/hierarchy3"/>
    <dgm:cxn modelId="{EA3F630F-D99F-AC41-A8DA-F0D4926BE50A}" type="presParOf" srcId="{E8EDBA46-1694-834E-8E6E-5DE99A394D50}" destId="{19E68B95-CF12-E14A-BA6D-38B8EFD945F7}" srcOrd="1" destOrd="0" presId="urn:microsoft.com/office/officeart/2005/8/layout/hierarchy3"/>
    <dgm:cxn modelId="{6ECD7C34-BE0B-6145-90EF-B066B35B5883}" type="presParOf" srcId="{19E68B95-CF12-E14A-BA6D-38B8EFD945F7}" destId="{D96E3BFA-0556-254E-8A95-D589958858BD}" srcOrd="0" destOrd="0" presId="urn:microsoft.com/office/officeart/2005/8/layout/hierarchy3"/>
    <dgm:cxn modelId="{A1195888-22C6-624E-A400-A178D30D1E36}" type="presParOf" srcId="{D96E3BFA-0556-254E-8A95-D589958858BD}" destId="{AD2BC71A-D4D6-8B4E-BF34-D9B05BB02AD0}" srcOrd="0" destOrd="0" presId="urn:microsoft.com/office/officeart/2005/8/layout/hierarchy3"/>
    <dgm:cxn modelId="{1CF53BA9-F3D6-9844-9B46-97A95247ECB6}" type="presParOf" srcId="{D96E3BFA-0556-254E-8A95-D589958858BD}" destId="{B629407F-BAD2-414F-9C17-40D88D48BC85}" srcOrd="1" destOrd="0" presId="urn:microsoft.com/office/officeart/2005/8/layout/hierarchy3"/>
    <dgm:cxn modelId="{BB21D707-CE9B-F440-9A5C-8EB60839ECFC}" type="presParOf" srcId="{19E68B95-CF12-E14A-BA6D-38B8EFD945F7}" destId="{B712DD15-A655-894C-A377-7FD0F9284E41}" srcOrd="1" destOrd="0" presId="urn:microsoft.com/office/officeart/2005/8/layout/hierarchy3"/>
    <dgm:cxn modelId="{A0A8A2B7-E836-9A43-8C16-172FD0227CD5}" type="presParOf" srcId="{B712DD15-A655-894C-A377-7FD0F9284E41}" destId="{516540D0-B7FB-E34A-A893-F37E7C2EA49D}" srcOrd="0" destOrd="0" presId="urn:microsoft.com/office/officeart/2005/8/layout/hierarchy3"/>
    <dgm:cxn modelId="{BB61A5BD-8FFD-2443-973F-59034FE4E0FD}" type="presParOf" srcId="{B712DD15-A655-894C-A377-7FD0F9284E41}" destId="{CE4ED5C8-5998-FA45-A0BD-B6A81383D90B}" srcOrd="1" destOrd="0" presId="urn:microsoft.com/office/officeart/2005/8/layout/hierarchy3"/>
    <dgm:cxn modelId="{3E9D1A42-4188-DE48-AACB-8B09310DB148}" type="presParOf" srcId="{B712DD15-A655-894C-A377-7FD0F9284E41}" destId="{F8B025E0-FD78-C445-8C55-A9F74EB8DC83}" srcOrd="2" destOrd="0" presId="urn:microsoft.com/office/officeart/2005/8/layout/hierarchy3"/>
    <dgm:cxn modelId="{619C2B0C-BFBB-1644-AF84-0577688A89DE}" type="presParOf" srcId="{B712DD15-A655-894C-A377-7FD0F9284E41}" destId="{4888F23B-CF7A-1C44-AF42-C60AC219AB28}" srcOrd="3" destOrd="0" presId="urn:microsoft.com/office/officeart/2005/8/layout/hierarchy3"/>
    <dgm:cxn modelId="{75A5819A-942C-B14E-8DB1-CA737617D851}" type="presParOf" srcId="{B712DD15-A655-894C-A377-7FD0F9284E41}" destId="{3768BB82-721C-8446-90AC-95CB8C5502B6}" srcOrd="4" destOrd="0" presId="urn:microsoft.com/office/officeart/2005/8/layout/hierarchy3"/>
    <dgm:cxn modelId="{D4658C72-7A90-684E-A58D-1683EEA1E484}" type="presParOf" srcId="{B712DD15-A655-894C-A377-7FD0F9284E41}" destId="{EB00F2E0-1659-D14D-B0CC-7EA1EA926464}" srcOrd="5" destOrd="0" presId="urn:microsoft.com/office/officeart/2005/8/layout/hierarchy3"/>
    <dgm:cxn modelId="{E81CCE4D-03B4-0842-8850-227FF8B847D5}" type="presParOf" srcId="{E8EDBA46-1694-834E-8E6E-5DE99A394D50}" destId="{39EE464D-159D-D64E-A461-664C8ABDD00A}" srcOrd="2" destOrd="0" presId="urn:microsoft.com/office/officeart/2005/8/layout/hierarchy3"/>
    <dgm:cxn modelId="{ABADF8EA-5865-8D4C-A1E8-B01E7A6F1DAA}" type="presParOf" srcId="{39EE464D-159D-D64E-A461-664C8ABDD00A}" destId="{9B02F2AD-873B-414E-A9A9-9D4BA02FDEE7}" srcOrd="0" destOrd="0" presId="urn:microsoft.com/office/officeart/2005/8/layout/hierarchy3"/>
    <dgm:cxn modelId="{4C47064F-5D21-BB47-99DE-07C4B7AB44BE}" type="presParOf" srcId="{9B02F2AD-873B-414E-A9A9-9D4BA02FDEE7}" destId="{FC0393F1-ACFA-5445-9FFD-A7EC0DF6B82B}" srcOrd="0" destOrd="0" presId="urn:microsoft.com/office/officeart/2005/8/layout/hierarchy3"/>
    <dgm:cxn modelId="{5024C77F-6606-0C4E-BDF4-954C2D3B364B}" type="presParOf" srcId="{9B02F2AD-873B-414E-A9A9-9D4BA02FDEE7}" destId="{C312BEB7-A3AC-9041-8A77-ABC8B31B1BE7}" srcOrd="1" destOrd="0" presId="urn:microsoft.com/office/officeart/2005/8/layout/hierarchy3"/>
    <dgm:cxn modelId="{61872CF7-FD33-E149-8BE6-F0C3F2262044}" type="presParOf" srcId="{39EE464D-159D-D64E-A461-664C8ABDD00A}" destId="{272C7728-556F-D847-913E-AF88AC96F4A6}" srcOrd="1" destOrd="0" presId="urn:microsoft.com/office/officeart/2005/8/layout/hierarchy3"/>
    <dgm:cxn modelId="{983E315E-5B29-4942-B22A-7348B5AF40C9}" type="presParOf" srcId="{272C7728-556F-D847-913E-AF88AC96F4A6}" destId="{818F974B-97DB-CF4E-8D91-B9E762747260}" srcOrd="0" destOrd="0" presId="urn:microsoft.com/office/officeart/2005/8/layout/hierarchy3"/>
    <dgm:cxn modelId="{A30D1343-D9B6-2347-A4DA-11A6184E4C76}" type="presParOf" srcId="{272C7728-556F-D847-913E-AF88AC96F4A6}" destId="{56846D10-44DA-734B-9C4D-3B8DB2E42C83}" srcOrd="1" destOrd="0" presId="urn:microsoft.com/office/officeart/2005/8/layout/hierarchy3"/>
    <dgm:cxn modelId="{72F6086E-CC31-8C43-B4BF-FA9334EDA933}" type="presParOf" srcId="{272C7728-556F-D847-913E-AF88AC96F4A6}" destId="{FC7726EC-6555-B840-B388-6B1B031643CE}" srcOrd="2" destOrd="0" presId="urn:microsoft.com/office/officeart/2005/8/layout/hierarchy3"/>
    <dgm:cxn modelId="{81CEFEBA-2EBF-BC45-A9D0-1C045CF981D5}" type="presParOf" srcId="{272C7728-556F-D847-913E-AF88AC96F4A6}" destId="{48D7BC02-5180-044F-A7AA-A5DC49C92EE8}" srcOrd="3" destOrd="0" presId="urn:microsoft.com/office/officeart/2005/8/layout/hierarchy3"/>
    <dgm:cxn modelId="{C9FB2915-EB60-8F41-A4E3-C48C90BE9C51}" type="presParOf" srcId="{E8EDBA46-1694-834E-8E6E-5DE99A394D50}" destId="{629DDCCE-2154-8A49-AFD9-B769D5F7E606}" srcOrd="3" destOrd="0" presId="urn:microsoft.com/office/officeart/2005/8/layout/hierarchy3"/>
    <dgm:cxn modelId="{EB9571DF-4567-6946-B876-35C666EA37BB}" type="presParOf" srcId="{629DDCCE-2154-8A49-AFD9-B769D5F7E606}" destId="{321562ED-EB58-024F-9D89-39856F7FD4B9}" srcOrd="0" destOrd="0" presId="urn:microsoft.com/office/officeart/2005/8/layout/hierarchy3"/>
    <dgm:cxn modelId="{32F4DE16-DA4D-4A45-A6F2-F51709A2084D}" type="presParOf" srcId="{321562ED-EB58-024F-9D89-39856F7FD4B9}" destId="{3DFE8C84-B9E7-D945-9AB7-E3B95F575D03}" srcOrd="0" destOrd="0" presId="urn:microsoft.com/office/officeart/2005/8/layout/hierarchy3"/>
    <dgm:cxn modelId="{CA4D06ED-9796-424D-A7E2-A3E48BF0615D}" type="presParOf" srcId="{321562ED-EB58-024F-9D89-39856F7FD4B9}" destId="{2FA1CCBF-1B6C-0346-961B-E9BFF0A67FB2}" srcOrd="1" destOrd="0" presId="urn:microsoft.com/office/officeart/2005/8/layout/hierarchy3"/>
    <dgm:cxn modelId="{B209C1BD-261B-DC46-A3EE-6F1936A9FFA4}" type="presParOf" srcId="{629DDCCE-2154-8A49-AFD9-B769D5F7E606}" destId="{D19283E7-2643-4F4C-8E78-EEF006D05B41}" srcOrd="1" destOrd="0" presId="urn:microsoft.com/office/officeart/2005/8/layout/hierarchy3"/>
    <dgm:cxn modelId="{8607982A-5ED6-B64A-AED8-F8E6D9C4106B}" type="presParOf" srcId="{D19283E7-2643-4F4C-8E78-EEF006D05B41}" destId="{F730D9F0-6C78-7049-AE93-09AB9399E956}" srcOrd="0" destOrd="0" presId="urn:microsoft.com/office/officeart/2005/8/layout/hierarchy3"/>
    <dgm:cxn modelId="{DBCC5D33-5A21-3342-8209-35ECE8E4569F}" type="presParOf" srcId="{D19283E7-2643-4F4C-8E78-EEF006D05B41}" destId="{05FF4F7B-4154-E441-85CB-235C3CE3E4F2}" srcOrd="1" destOrd="0" presId="urn:microsoft.com/office/officeart/2005/8/layout/hierarchy3"/>
    <dgm:cxn modelId="{3B6DFFDA-7957-2847-9755-D88B2088DFA9}" type="presParOf" srcId="{D19283E7-2643-4F4C-8E78-EEF006D05B41}" destId="{8775BD9B-58D3-284F-8FD8-ADD690E6E84C}" srcOrd="2" destOrd="0" presId="urn:microsoft.com/office/officeart/2005/8/layout/hierarchy3"/>
    <dgm:cxn modelId="{F4A87128-D17E-784B-93E7-2FADE87516E4}" type="presParOf" srcId="{D19283E7-2643-4F4C-8E78-EEF006D05B41}" destId="{AD1DBD03-B995-D241-B8EC-2845BD48067E}" srcOrd="3" destOrd="0" presId="urn:microsoft.com/office/officeart/2005/8/layout/hierarchy3"/>
    <dgm:cxn modelId="{F5EA1AFD-00D4-5A4E-96EB-3103AB65942B}" type="presParOf" srcId="{D19283E7-2643-4F4C-8E78-EEF006D05B41}" destId="{4D5F17D7-7784-2149-BC81-5E1900801C33}" srcOrd="4" destOrd="0" presId="urn:microsoft.com/office/officeart/2005/8/layout/hierarchy3"/>
    <dgm:cxn modelId="{8A724C8D-BA8A-4C4C-A57F-1C93F62CFB81}" type="presParOf" srcId="{D19283E7-2643-4F4C-8E78-EEF006D05B41}" destId="{AFF5B4C1-2715-BF4D-B072-73E9122BFE86}" srcOrd="5" destOrd="0" presId="urn:microsoft.com/office/officeart/2005/8/layout/hierarchy3"/>
    <dgm:cxn modelId="{F040A3BE-9C98-674B-BB70-08EB77144D34}" type="presParOf" srcId="{D19283E7-2643-4F4C-8E78-EEF006D05B41}" destId="{B11E6979-2533-5F41-A275-AD056F06AFEE}" srcOrd="6" destOrd="0" presId="urn:microsoft.com/office/officeart/2005/8/layout/hierarchy3"/>
    <dgm:cxn modelId="{9AE114B8-C1F1-7649-8146-569061477E32}" type="presParOf" srcId="{D19283E7-2643-4F4C-8E78-EEF006D05B41}" destId="{705DD109-9354-6040-BD0A-688AD0033723}" srcOrd="7" destOrd="0" presId="urn:microsoft.com/office/officeart/2005/8/layout/hierarchy3"/>
    <dgm:cxn modelId="{8F89E174-3018-9145-9EE1-D6A10B7D4256}" type="presParOf" srcId="{E8EDBA46-1694-834E-8E6E-5DE99A394D50}" destId="{E2567E28-C55F-5648-8CDC-3B3C1AC6AC66}" srcOrd="4" destOrd="0" presId="urn:microsoft.com/office/officeart/2005/8/layout/hierarchy3"/>
    <dgm:cxn modelId="{F87D5C6A-ED21-9C49-9D95-2CB337A78041}" type="presParOf" srcId="{E2567E28-C55F-5648-8CDC-3B3C1AC6AC66}" destId="{AEE66579-39C1-464B-BA80-1B2E9DE1603E}" srcOrd="0" destOrd="0" presId="urn:microsoft.com/office/officeart/2005/8/layout/hierarchy3"/>
    <dgm:cxn modelId="{FEBE4DD4-FCAB-3040-99CD-95FF4F6B930D}" type="presParOf" srcId="{AEE66579-39C1-464B-BA80-1B2E9DE1603E}" destId="{87052A57-9D05-FA47-ADFD-A6FD5B192CBB}" srcOrd="0" destOrd="0" presId="urn:microsoft.com/office/officeart/2005/8/layout/hierarchy3"/>
    <dgm:cxn modelId="{CFA71157-C360-084F-92AE-0AE3E360CB3F}" type="presParOf" srcId="{AEE66579-39C1-464B-BA80-1B2E9DE1603E}" destId="{09DF9A0E-2536-C348-BB6F-7D4D6E5D3179}" srcOrd="1" destOrd="0" presId="urn:microsoft.com/office/officeart/2005/8/layout/hierarchy3"/>
    <dgm:cxn modelId="{7B10136A-16D0-AA49-B8F0-C91C72DD3F49}" type="presParOf" srcId="{E2567E28-C55F-5648-8CDC-3B3C1AC6AC66}" destId="{8E785002-DA77-B542-B62B-FEF2308D7DEC}" srcOrd="1" destOrd="0" presId="urn:microsoft.com/office/officeart/2005/8/layout/hierarchy3"/>
    <dgm:cxn modelId="{60BE8609-1B91-5541-8B1B-520286839ED7}" type="presParOf" srcId="{8E785002-DA77-B542-B62B-FEF2308D7DEC}" destId="{7F92A006-A1B5-2B42-A1D9-350B9CA555F7}" srcOrd="0" destOrd="0" presId="urn:microsoft.com/office/officeart/2005/8/layout/hierarchy3"/>
    <dgm:cxn modelId="{748C1E54-2283-1245-8BE2-07E6E2B5D5E7}" type="presParOf" srcId="{8E785002-DA77-B542-B62B-FEF2308D7DEC}" destId="{3759EA9B-46A1-9C47-84F4-907156E021C8}" srcOrd="1" destOrd="0" presId="urn:microsoft.com/office/officeart/2005/8/layout/hierarchy3"/>
    <dgm:cxn modelId="{CFC2D29E-0501-1D4C-A38E-2D048610BA46}" type="presParOf" srcId="{8E785002-DA77-B542-B62B-FEF2308D7DEC}" destId="{3DBA0182-BB0F-5F4A-B327-8B63EAE5BE01}" srcOrd="2" destOrd="0" presId="urn:microsoft.com/office/officeart/2005/8/layout/hierarchy3"/>
    <dgm:cxn modelId="{69EFD62B-DBCC-0241-A722-8FB997C40AED}" type="presParOf" srcId="{8E785002-DA77-B542-B62B-FEF2308D7DEC}" destId="{0FCC4438-EF5E-364A-B3BF-4242D289558E}" srcOrd="3" destOrd="0" presId="urn:microsoft.com/office/officeart/2005/8/layout/hierarchy3"/>
    <dgm:cxn modelId="{D967CC05-ACF7-194C-AAEA-B15D6B038F60}" type="presParOf" srcId="{8E785002-DA77-B542-B62B-FEF2308D7DEC}" destId="{9D6B3AEB-75EC-9046-97D4-F4093C695812}" srcOrd="4" destOrd="0" presId="urn:microsoft.com/office/officeart/2005/8/layout/hierarchy3"/>
    <dgm:cxn modelId="{E49F3902-1F1B-AD40-99FE-6EAFE3EDD2AE}" type="presParOf" srcId="{8E785002-DA77-B542-B62B-FEF2308D7DEC}" destId="{7809B436-692A-6640-9363-D9242044F05E}" srcOrd="5" destOrd="0" presId="urn:microsoft.com/office/officeart/2005/8/layout/hierarchy3"/>
    <dgm:cxn modelId="{C501C6F6-15E7-054A-A0A9-4C0049A6E728}" type="presParOf" srcId="{8E785002-DA77-B542-B62B-FEF2308D7DEC}" destId="{AABE225E-4443-B343-B038-1383F76F2114}" srcOrd="6" destOrd="0" presId="urn:microsoft.com/office/officeart/2005/8/layout/hierarchy3"/>
    <dgm:cxn modelId="{E07C4DE3-4C3F-8648-99E9-D078FD54A06D}" type="presParOf" srcId="{8E785002-DA77-B542-B62B-FEF2308D7DEC}" destId="{37529E8E-165F-DB48-8A46-8A9C4F7E9FF2}" srcOrd="7"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F8F74A57-47BC-493A-9D68-F2336D5E6877}">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Significant disruptive innovation targeted to wind turbines, which the Netherlands does not have a share in.</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 Massive investments and support are required across all TRLs and upscaling to capture such a position </a:t>
          </a:r>
        </a:p>
      </dgm:t>
    </dgm:pt>
    <dgm:pt modelId="{AFC46579-0DFC-428A-BE17-D330D74C8E70}" type="par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D7534AF1-5DE6-4322-91F4-BAE9C1A65210}" type="sibTrans" cxnId="{57D957A0-D584-4CA3-94C4-1A2F336ADD28}">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NL" sz="1400">
              <a:latin typeface="Open Sans Light" panose="020B0306030504020204" pitchFamily="34" charset="0"/>
              <a:ea typeface="Open Sans Light" panose="020B0306030504020204" pitchFamily="34" charset="0"/>
              <a:cs typeface="Open Sans Light" panose="020B0306030504020204" pitchFamily="34" charset="0"/>
            </a:rPr>
            <a:t>Some support for disruptive foundation designs, but more limited at high TRLs; high reliance on foreign governments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US" sz="1400" dirty="0">
              <a:latin typeface="Open Sans Light" panose="020B0306030504020204" pitchFamily="34" charset="0"/>
              <a:ea typeface="Open Sans Light" panose="020B0306030504020204" pitchFamily="34" charset="0"/>
              <a:cs typeface="Open Sans Light" panose="020B0306030504020204" pitchFamily="34" charset="0"/>
            </a:rPr>
            <a:t>Limited support for tidal &amp; wave turbines. Occasional demonstrations, but no consistent trajectory</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4E4E75F-3F96-604E-9CD1-0C6E0E2FCCB0}">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Almost no floating offshore wind innovation</a:t>
          </a:r>
        </a:p>
      </dgm:t>
    </dgm:pt>
    <dgm:pt modelId="{B8F4C30A-F0C2-884A-94FE-AB2EB0334278}" type="parTrans" cxnId="{E29DF8D3-DA5F-D64A-8BD2-18895A12989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9ED1F188-3DA7-394D-9DCE-EB97410797AD}" type="sibTrans" cxnId="{E29DF8D3-DA5F-D64A-8BD2-18895A129899}">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F4C759CE-B3E8-114E-9A9A-1341ABD3A9D6}">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Installation disruption (via motion-compensation) may be captured domestically. Installation disruption due to disruptive foundations is a threat</a:t>
          </a:r>
        </a:p>
      </dgm:t>
    </dgm:pt>
    <dgm:pt modelId="{0CBDF154-7B4D-DA4E-96FE-69AEE770AB12}" type="parTrans" cxnId="{DF4403BE-BCAA-CF4E-9C15-F8AA62519E34}">
      <dgm:prSet/>
      <dgm:spPr/>
      <dgm:t>
        <a:bodyPr/>
        <a:lstStyle/>
        <a:p>
          <a:endParaRPr lang="en-US" sz="1400"/>
        </a:p>
      </dgm:t>
    </dgm:pt>
    <dgm:pt modelId="{86C7C12C-1CC6-7F41-94B9-30C24D7F9B11}" type="sibTrans" cxnId="{DF4403BE-BCAA-CF4E-9C15-F8AA62519E34}">
      <dgm:prSet/>
      <dgm:spPr/>
      <dgm:t>
        <a:bodyPr/>
        <a:lstStyle/>
        <a:p>
          <a:endParaRPr lang="en-US" sz="1400"/>
        </a:p>
      </dgm:t>
    </dgm:pt>
    <dgm:pt modelId="{043B199E-558C-410E-A34B-6E2E9C3794F3}">
      <dgm:prSet custT="1"/>
      <dgm:spPr/>
      <dgm:t>
        <a:bodyPr/>
        <a:lstStyle/>
        <a:p>
          <a:r>
            <a:rPr lang="en-NL" sz="1400" dirty="0">
              <a:latin typeface="Open Sans Light" panose="020B0306030504020204" pitchFamily="34" charset="0"/>
              <a:ea typeface="Open Sans Light" panose="020B0306030504020204" pitchFamily="34" charset="0"/>
              <a:cs typeface="Open Sans Light" panose="020B0306030504020204" pitchFamily="34" charset="0"/>
            </a:rPr>
            <a:t>Monopiles are currently the dominant design choice and receive massive amounts of incremental innovation support</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9745F84-8013-0F41-8DC9-C520421ABD88}" type="pres">
      <dgm:prSet presAssocID="{84381A50-1A67-40DE-B3F4-7BF0E4756DA3}" presName="linear" presStyleCnt="0">
        <dgm:presLayoutVars>
          <dgm:animLvl val="lvl"/>
          <dgm:resizeHandles val="exact"/>
        </dgm:presLayoutVars>
      </dgm:prSet>
      <dgm:spPr/>
    </dgm:pt>
    <dgm:pt modelId="{14F6ADF8-6EB9-CF46-B6E2-BE9C387D5E92}" type="pres">
      <dgm:prSet presAssocID="{F8F74A57-47BC-493A-9D68-F2336D5E6877}" presName="parentText" presStyleLbl="node1" presStyleIdx="0" presStyleCnt="6">
        <dgm:presLayoutVars>
          <dgm:chMax val="0"/>
          <dgm:bulletEnabled val="1"/>
        </dgm:presLayoutVars>
      </dgm:prSet>
      <dgm:spPr/>
    </dgm:pt>
    <dgm:pt modelId="{7EE1E6DB-7350-C443-B8C0-BDF48038A181}" type="pres">
      <dgm:prSet presAssocID="{D7534AF1-5DE6-4322-91F4-BAE9C1A65210}" presName="spacer" presStyleCnt="0"/>
      <dgm:spPr/>
    </dgm:pt>
    <dgm:pt modelId="{D78FC0F7-E6BB-AD48-BE0A-EE73F06A96E7}" type="pres">
      <dgm:prSet presAssocID="{043B199E-558C-410E-A34B-6E2E9C3794F3}" presName="parentText" presStyleLbl="node1" presStyleIdx="1" presStyleCnt="6">
        <dgm:presLayoutVars>
          <dgm:chMax val="0"/>
          <dgm:bulletEnabled val="1"/>
        </dgm:presLayoutVars>
      </dgm:prSet>
      <dgm:spPr/>
    </dgm:pt>
    <dgm:pt modelId="{5C239F06-1F63-3644-943C-62B9B67EFF4A}" type="pres">
      <dgm:prSet presAssocID="{8CF256CF-07DD-4A96-ABBD-FC91301AFC73}" presName="spacer" presStyleCnt="0"/>
      <dgm:spPr/>
    </dgm:pt>
    <dgm:pt modelId="{63DE35DE-0860-2442-BD48-14C5725AF386}" type="pres">
      <dgm:prSet presAssocID="{2ACE083B-8F28-4D22-BD41-5A8A41DCDFCC}" presName="parentText" presStyleLbl="node1" presStyleIdx="2" presStyleCnt="6">
        <dgm:presLayoutVars>
          <dgm:chMax val="0"/>
          <dgm:bulletEnabled val="1"/>
        </dgm:presLayoutVars>
      </dgm:prSet>
      <dgm:spPr/>
    </dgm:pt>
    <dgm:pt modelId="{DB3BE11C-E704-A046-9B05-938AC2CAC281}" type="pres">
      <dgm:prSet presAssocID="{57F05369-F937-4BD2-9F28-59740E9FBCFF}" presName="spacer" presStyleCnt="0"/>
      <dgm:spPr/>
    </dgm:pt>
    <dgm:pt modelId="{99C90E74-FE8C-4141-8BCC-558296F8333B}" type="pres">
      <dgm:prSet presAssocID="{F4C759CE-B3E8-114E-9A9A-1341ABD3A9D6}" presName="parentText" presStyleLbl="node1" presStyleIdx="3" presStyleCnt="6">
        <dgm:presLayoutVars>
          <dgm:chMax val="0"/>
          <dgm:bulletEnabled val="1"/>
        </dgm:presLayoutVars>
      </dgm:prSet>
      <dgm:spPr/>
    </dgm:pt>
    <dgm:pt modelId="{1CB0BB39-A567-7F48-A12C-6A3E33A5ED02}" type="pres">
      <dgm:prSet presAssocID="{86C7C12C-1CC6-7F41-94B9-30C24D7F9B11}" presName="spacer" presStyleCnt="0"/>
      <dgm:spPr/>
    </dgm:pt>
    <dgm:pt modelId="{D67DECBE-A75E-E948-8FC4-BC3FD645D45A}" type="pres">
      <dgm:prSet presAssocID="{E9C38823-3332-4E09-89BA-3ABB6B299F1D}" presName="parentText" presStyleLbl="node1" presStyleIdx="4" presStyleCnt="6">
        <dgm:presLayoutVars>
          <dgm:chMax val="0"/>
          <dgm:bulletEnabled val="1"/>
        </dgm:presLayoutVars>
      </dgm:prSet>
      <dgm:spPr/>
    </dgm:pt>
    <dgm:pt modelId="{A328EAB9-B1E9-4B46-922D-3A332EF8CA74}" type="pres">
      <dgm:prSet presAssocID="{CE250E0E-4501-4D2B-A226-8336E46BA251}" presName="spacer" presStyleCnt="0"/>
      <dgm:spPr/>
    </dgm:pt>
    <dgm:pt modelId="{3C362FA7-0EC1-254D-AEF7-6CDC9FC6519B}" type="pres">
      <dgm:prSet presAssocID="{C4E4E75F-3F96-604E-9CD1-0C6E0E2FCCB0}" presName="parentText" presStyleLbl="node1" presStyleIdx="5" presStyleCnt="6">
        <dgm:presLayoutVars>
          <dgm:chMax val="0"/>
          <dgm:bulletEnabled val="1"/>
        </dgm:presLayoutVars>
      </dgm:prSet>
      <dgm:spPr/>
    </dgm:pt>
  </dgm:ptLst>
  <dgm:cxnLst>
    <dgm:cxn modelId="{6017750A-64EC-DE44-BA53-208F7CAE6538}" type="presOf" srcId="{C4E4E75F-3F96-604E-9CD1-0C6E0E2FCCB0}" destId="{3C362FA7-0EC1-254D-AEF7-6CDC9FC6519B}" srcOrd="0" destOrd="0" presId="urn:microsoft.com/office/officeart/2005/8/layout/vList2"/>
    <dgm:cxn modelId="{E159A636-7F9E-5442-9C45-DBFAA6394E63}" type="presOf" srcId="{2ACE083B-8F28-4D22-BD41-5A8A41DCDFCC}" destId="{63DE35DE-0860-2442-BD48-14C5725AF386}" srcOrd="0" destOrd="0" presId="urn:microsoft.com/office/officeart/2005/8/layout/vList2"/>
    <dgm:cxn modelId="{A761D536-3968-427D-A7FB-4C0AED48F73F}" srcId="{84381A50-1A67-40DE-B3F4-7BF0E4756DA3}" destId="{E9C38823-3332-4E09-89BA-3ABB6B299F1D}" srcOrd="4" destOrd="0" parTransId="{74272770-1BD6-49DF-A264-C758A69E275E}" sibTransId="{CE250E0E-4501-4D2B-A226-8336E46BA251}"/>
    <dgm:cxn modelId="{5ABB0337-6FEA-EC4F-976D-5CDD73830063}" type="presOf" srcId="{F8F74A57-47BC-493A-9D68-F2336D5E6877}" destId="{14F6ADF8-6EB9-CF46-B6E2-BE9C387D5E92}" srcOrd="0" destOrd="0" presId="urn:microsoft.com/office/officeart/2005/8/layout/vList2"/>
    <dgm:cxn modelId="{8AF4104C-52D3-0041-8F41-F58B7C6DFFA2}" type="presOf" srcId="{043B199E-558C-410E-A34B-6E2E9C3794F3}" destId="{D78FC0F7-E6BB-AD48-BE0A-EE73F06A96E7}" srcOrd="0" destOrd="0" presId="urn:microsoft.com/office/officeart/2005/8/layout/vList2"/>
    <dgm:cxn modelId="{C389404D-EB21-4B2E-8AB4-F8908F26BB77}" srcId="{84381A50-1A67-40DE-B3F4-7BF0E4756DA3}" destId="{043B199E-558C-410E-A34B-6E2E9C3794F3}" srcOrd="1" destOrd="0" parTransId="{73F2F420-1B6F-45DC-AD8A-965030182FEF}" sibTransId="{8CF256CF-07DD-4A96-ABBD-FC91301AFC73}"/>
    <dgm:cxn modelId="{43A7686E-42F4-E746-83DB-A5E8CE21136B}" type="presOf" srcId="{E9C38823-3332-4E09-89BA-3ABB6B299F1D}" destId="{D67DECBE-A75E-E948-8FC4-BC3FD645D45A}" srcOrd="0" destOrd="0" presId="urn:microsoft.com/office/officeart/2005/8/layout/vList2"/>
    <dgm:cxn modelId="{5517B78F-5CDE-0F43-B64E-374C0FE6561C}" type="presOf" srcId="{F4C759CE-B3E8-114E-9A9A-1341ABD3A9D6}" destId="{99C90E74-FE8C-4141-8BCC-558296F8333B}" srcOrd="0" destOrd="0" presId="urn:microsoft.com/office/officeart/2005/8/layout/vList2"/>
    <dgm:cxn modelId="{57D957A0-D584-4CA3-94C4-1A2F336ADD28}" srcId="{84381A50-1A67-40DE-B3F4-7BF0E4756DA3}" destId="{F8F74A57-47BC-493A-9D68-F2336D5E6877}" srcOrd="0" destOrd="0" parTransId="{AFC46579-0DFC-428A-BE17-D330D74C8E70}" sibTransId="{D7534AF1-5DE6-4322-91F4-BAE9C1A65210}"/>
    <dgm:cxn modelId="{D37F74AD-2585-1647-AD16-C5559FEC4F95}" type="presOf" srcId="{84381A50-1A67-40DE-B3F4-7BF0E4756DA3}" destId="{C9745F84-8013-0F41-8DC9-C520421ABD88}" srcOrd="0" destOrd="0" presId="urn:microsoft.com/office/officeart/2005/8/layout/vList2"/>
    <dgm:cxn modelId="{DF4403BE-BCAA-CF4E-9C15-F8AA62519E34}" srcId="{84381A50-1A67-40DE-B3F4-7BF0E4756DA3}" destId="{F4C759CE-B3E8-114E-9A9A-1341ABD3A9D6}" srcOrd="3" destOrd="0" parTransId="{0CBDF154-7B4D-DA4E-96FE-69AEE770AB12}" sibTransId="{86C7C12C-1CC6-7F41-94B9-30C24D7F9B11}"/>
    <dgm:cxn modelId="{67E1D5C0-8EE7-4C6F-851E-CAE34E090941}" srcId="{84381A50-1A67-40DE-B3F4-7BF0E4756DA3}" destId="{2ACE083B-8F28-4D22-BD41-5A8A41DCDFCC}" srcOrd="2" destOrd="0" parTransId="{391D6819-1A93-47D9-8F35-6FEFE671B11D}" sibTransId="{57F05369-F937-4BD2-9F28-59740E9FBCFF}"/>
    <dgm:cxn modelId="{E29DF8D3-DA5F-D64A-8BD2-18895A129899}" srcId="{84381A50-1A67-40DE-B3F4-7BF0E4756DA3}" destId="{C4E4E75F-3F96-604E-9CD1-0C6E0E2FCCB0}" srcOrd="5" destOrd="0" parTransId="{B8F4C30A-F0C2-884A-94FE-AB2EB0334278}" sibTransId="{9ED1F188-3DA7-394D-9DCE-EB97410797AD}"/>
    <dgm:cxn modelId="{160BEF3E-5BB2-D34C-B2EC-19A561782C0D}" type="presParOf" srcId="{C9745F84-8013-0F41-8DC9-C520421ABD88}" destId="{14F6ADF8-6EB9-CF46-B6E2-BE9C387D5E92}" srcOrd="0" destOrd="0" presId="urn:microsoft.com/office/officeart/2005/8/layout/vList2"/>
    <dgm:cxn modelId="{CEB44A85-379D-D140-8A5B-993F358FAD5E}" type="presParOf" srcId="{C9745F84-8013-0F41-8DC9-C520421ABD88}" destId="{7EE1E6DB-7350-C443-B8C0-BDF48038A181}" srcOrd="1" destOrd="0" presId="urn:microsoft.com/office/officeart/2005/8/layout/vList2"/>
    <dgm:cxn modelId="{DF4DFCB1-763F-8D4F-8710-4E4C5BFD9A28}" type="presParOf" srcId="{C9745F84-8013-0F41-8DC9-C520421ABD88}" destId="{D78FC0F7-E6BB-AD48-BE0A-EE73F06A96E7}" srcOrd="2" destOrd="0" presId="urn:microsoft.com/office/officeart/2005/8/layout/vList2"/>
    <dgm:cxn modelId="{1583D1A2-5C01-6F49-98A9-B12A1046D4A7}" type="presParOf" srcId="{C9745F84-8013-0F41-8DC9-C520421ABD88}" destId="{5C239F06-1F63-3644-943C-62B9B67EFF4A}" srcOrd="3" destOrd="0" presId="urn:microsoft.com/office/officeart/2005/8/layout/vList2"/>
    <dgm:cxn modelId="{A775256D-62CE-4C44-8A71-3F5505C2B52E}" type="presParOf" srcId="{C9745F84-8013-0F41-8DC9-C520421ABD88}" destId="{63DE35DE-0860-2442-BD48-14C5725AF386}" srcOrd="4" destOrd="0" presId="urn:microsoft.com/office/officeart/2005/8/layout/vList2"/>
    <dgm:cxn modelId="{D917F071-B53C-144C-9851-B9BEFE057118}" type="presParOf" srcId="{C9745F84-8013-0F41-8DC9-C520421ABD88}" destId="{DB3BE11C-E704-A046-9B05-938AC2CAC281}" srcOrd="5" destOrd="0" presId="urn:microsoft.com/office/officeart/2005/8/layout/vList2"/>
    <dgm:cxn modelId="{9ADBE281-2845-8E41-A05B-D1A68F32D7DD}" type="presParOf" srcId="{C9745F84-8013-0F41-8DC9-C520421ABD88}" destId="{99C90E74-FE8C-4141-8BCC-558296F8333B}" srcOrd="6" destOrd="0" presId="urn:microsoft.com/office/officeart/2005/8/layout/vList2"/>
    <dgm:cxn modelId="{8823BAC2-25DD-B24B-9B5F-C90F4C2FA798}" type="presParOf" srcId="{C9745F84-8013-0F41-8DC9-C520421ABD88}" destId="{1CB0BB39-A567-7F48-A12C-6A3E33A5ED02}" srcOrd="7" destOrd="0" presId="urn:microsoft.com/office/officeart/2005/8/layout/vList2"/>
    <dgm:cxn modelId="{5CEA04BE-F420-C74F-9F33-425D676088CC}" type="presParOf" srcId="{C9745F84-8013-0F41-8DC9-C520421ABD88}" destId="{D67DECBE-A75E-E948-8FC4-BC3FD645D45A}" srcOrd="8" destOrd="0" presId="urn:microsoft.com/office/officeart/2005/8/layout/vList2"/>
    <dgm:cxn modelId="{BC0273F5-A531-504B-BC60-8B84FB96A527}" type="presParOf" srcId="{C9745F84-8013-0F41-8DC9-C520421ABD88}" destId="{A328EAB9-B1E9-4B46-922D-3A332EF8CA74}" srcOrd="9" destOrd="0" presId="urn:microsoft.com/office/officeart/2005/8/layout/vList2"/>
    <dgm:cxn modelId="{94CEB769-CBAE-D44F-8BB2-A5CFD063122A}" type="presParOf" srcId="{C9745F84-8013-0F41-8DC9-C520421ABD88}" destId="{3C362FA7-0EC1-254D-AEF7-6CDC9FC6519B}"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84381A50-1A67-40DE-B3F4-7BF0E4756DA3}"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043B199E-558C-410E-A34B-6E2E9C3794F3}">
      <dgm:prSet custT="1"/>
      <dgm:spPr/>
      <dgm:t>
        <a:bodyPr/>
        <a:lstStyle/>
        <a:p>
          <a:r>
            <a:rPr lang="en-NL" sz="1400" b="0" i="0">
              <a:latin typeface="Open Sans Light" panose="020B0306030504020204" pitchFamily="34" charset="0"/>
              <a:ea typeface="Open Sans Light" panose="020B0306030504020204" pitchFamily="34" charset="0"/>
              <a:cs typeface="Open Sans Light" panose="020B0306030504020204" pitchFamily="34" charset="0"/>
            </a:rPr>
            <a:t>Little support to develop floating foundations because it is only useful for the export industry and not the Dutch energy transition</a:t>
          </a:r>
          <a:r>
            <a:rPr lang="en-NL" sz="1400" b="0" i="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 potential to miss out; threat to deeper fixed-bottom markets (~50-70 meters)</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73F2F420-1B6F-45DC-AD8A-965030182FEF}" type="par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8CF256CF-07DD-4A96-ABBD-FC91301AFC73}" type="sibTrans" cxnId="{C389404D-EB21-4B2E-8AB4-F8908F26BB77}">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2ACE083B-8F28-4D22-BD41-5A8A41DCDFCC}">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Unlikely to capture markets for disruptive fixed-bottom foundations without more support </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NL" sz="1400" b="1" i="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threat</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be</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ca</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use other countries may capture the benefits of disruptive foundations and may also threaten the installation industry</a:t>
          </a:r>
          <a:endParaRPr lang="en-US" sz="1400" b="0" i="0" dirty="0">
            <a:latin typeface="Open Sans Light" panose="020B0306030504020204" pitchFamily="34" charset="0"/>
            <a:ea typeface="Open Sans Light" panose="020B0306030504020204" pitchFamily="34" charset="0"/>
            <a:cs typeface="Open Sans Light" panose="020B0306030504020204" pitchFamily="34" charset="0"/>
          </a:endParaRPr>
        </a:p>
      </dgm:t>
    </dgm:pt>
    <dgm:pt modelId="{391D6819-1A93-47D9-8F35-6FEFE671B11D}" type="par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57F05369-F937-4BD2-9F28-59740E9FBCFF}" type="sibTrans" cxnId="{67E1D5C0-8EE7-4C6F-851E-CAE34E090941}">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E9C38823-3332-4E09-89BA-3ABB6B299F1D}">
      <dgm:prSet custT="1"/>
      <dgm:spPr/>
      <dgm:t>
        <a:bodyPr/>
        <a:lstStyle/>
        <a:p>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Extensive opportunities for tidal and wave turbines that are not being capitalized upon because there is limited energy potential (except as a small, predictable energy source) in t</a:t>
          </a: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 Netherlands. There is some R&amp;D support, but no government agenda </a:t>
          </a:r>
          <a:r>
            <a:rPr lang="en-NL" sz="1400" b="0" i="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NL" sz="1400" b="1" i="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missed export product opportunity</a:t>
          </a:r>
          <a:endParaRPr lang="en-US" sz="1400" b="1" i="0" dirty="0">
            <a:latin typeface="Open Sans" panose="020B0606030504020204" pitchFamily="34" charset="0"/>
            <a:ea typeface="Open Sans" panose="020B0606030504020204" pitchFamily="34" charset="0"/>
            <a:cs typeface="Open Sans" panose="020B0606030504020204" pitchFamily="34" charset="0"/>
          </a:endParaRPr>
        </a:p>
      </dgm:t>
    </dgm:pt>
    <dgm:pt modelId="{74272770-1BD6-49DF-A264-C758A69E275E}" type="par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CE250E0E-4501-4D2B-A226-8336E46BA251}" type="sibTrans" cxnId="{A761D536-3968-427D-A7FB-4C0AED48F73F}">
      <dgm:prSet/>
      <dgm:spPr/>
      <dgm:t>
        <a:bodyPr/>
        <a:lstStyle/>
        <a:p>
          <a:endParaRPr lang="en-US" sz="1400" b="0" i="0">
            <a:latin typeface="Open Sans Light" panose="020B0306030504020204" pitchFamily="34" charset="0"/>
            <a:ea typeface="Open Sans Light" panose="020B0306030504020204" pitchFamily="34" charset="0"/>
            <a:cs typeface="Open Sans Light" panose="020B0306030504020204" pitchFamily="34" charset="0"/>
          </a:endParaRPr>
        </a:p>
      </dgm:t>
    </dgm:pt>
    <dgm:pt modelId="{1CCEF865-3828-D24C-9E37-652C7B797B3F}">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Limited follow-through to capture disruptive turbine market. Wind turbines receive support, but there is limited support for upscaling and full-scale demonstration projects</a:t>
          </a:r>
        </a:p>
      </dgm:t>
    </dgm:pt>
    <dgm:pt modelId="{7C95C60B-02EB-DA46-80CC-F451E674976A}" type="parTrans" cxnId="{CE6B6B54-0669-2E4C-874A-82DB868F55D8}">
      <dgm:prSet/>
      <dgm:spPr/>
      <dgm:t>
        <a:bodyPr/>
        <a:lstStyle/>
        <a:p>
          <a:endParaRPr lang="en-US" sz="1400"/>
        </a:p>
      </dgm:t>
    </dgm:pt>
    <dgm:pt modelId="{6F1B52A0-66DA-764E-88CB-E9186452D1B2}" type="sibTrans" cxnId="{CE6B6B54-0669-2E4C-874A-82DB868F55D8}">
      <dgm:prSet/>
      <dgm:spPr/>
      <dgm:t>
        <a:bodyPr/>
        <a:lstStyle/>
        <a:p>
          <a:endParaRPr lang="en-US" sz="1400"/>
        </a:p>
      </dgm:t>
    </dgm:pt>
    <dgm:pt modelId="{1F95423A-B4EA-A84A-8946-4BCA5E881879}">
      <dgm:prSet custT="1"/>
      <dgm:spPr/>
      <dgm:t>
        <a:bodyPr/>
        <a:lstStyle/>
        <a:p>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High degree of lock-in for existing expertise in foundations and installations. The Netherlands excels in these industries, which means that it is at risk of being disrupted</a:t>
          </a:r>
        </a:p>
      </dgm:t>
    </dgm:pt>
    <dgm:pt modelId="{AE4A9EE5-ECB8-9043-B6B8-9A8418301140}" type="parTrans" cxnId="{CB0AA902-F0AD-E147-9053-E4A8FA8A9E6C}">
      <dgm:prSet/>
      <dgm:spPr/>
      <dgm:t>
        <a:bodyPr/>
        <a:lstStyle/>
        <a:p>
          <a:endParaRPr lang="en-US" sz="1400"/>
        </a:p>
      </dgm:t>
    </dgm:pt>
    <dgm:pt modelId="{B9843839-74D2-4B4C-A3BE-8CCBD7512596}" type="sibTrans" cxnId="{CB0AA902-F0AD-E147-9053-E4A8FA8A9E6C}">
      <dgm:prSet/>
      <dgm:spPr/>
      <dgm:t>
        <a:bodyPr/>
        <a:lstStyle/>
        <a:p>
          <a:endParaRPr lang="en-US" sz="1400"/>
        </a:p>
      </dgm:t>
    </dgm:pt>
    <dgm:pt modelId="{C9745F84-8013-0F41-8DC9-C520421ABD88}" type="pres">
      <dgm:prSet presAssocID="{84381A50-1A67-40DE-B3F4-7BF0E4756DA3}" presName="linear" presStyleCnt="0">
        <dgm:presLayoutVars>
          <dgm:animLvl val="lvl"/>
          <dgm:resizeHandles val="exact"/>
        </dgm:presLayoutVars>
      </dgm:prSet>
      <dgm:spPr/>
    </dgm:pt>
    <dgm:pt modelId="{D78FC0F7-E6BB-AD48-BE0A-EE73F06A96E7}" type="pres">
      <dgm:prSet presAssocID="{043B199E-558C-410E-A34B-6E2E9C3794F3}" presName="parentText" presStyleLbl="node1" presStyleIdx="0" presStyleCnt="5">
        <dgm:presLayoutVars>
          <dgm:chMax val="0"/>
          <dgm:bulletEnabled val="1"/>
        </dgm:presLayoutVars>
      </dgm:prSet>
      <dgm:spPr/>
    </dgm:pt>
    <dgm:pt modelId="{5C239F06-1F63-3644-943C-62B9B67EFF4A}" type="pres">
      <dgm:prSet presAssocID="{8CF256CF-07DD-4A96-ABBD-FC91301AFC73}" presName="spacer" presStyleCnt="0"/>
      <dgm:spPr/>
    </dgm:pt>
    <dgm:pt modelId="{63DE35DE-0860-2442-BD48-14C5725AF386}" type="pres">
      <dgm:prSet presAssocID="{2ACE083B-8F28-4D22-BD41-5A8A41DCDFCC}" presName="parentText" presStyleLbl="node1" presStyleIdx="1" presStyleCnt="5">
        <dgm:presLayoutVars>
          <dgm:chMax val="0"/>
          <dgm:bulletEnabled val="1"/>
        </dgm:presLayoutVars>
      </dgm:prSet>
      <dgm:spPr/>
    </dgm:pt>
    <dgm:pt modelId="{DB3BE11C-E704-A046-9B05-938AC2CAC281}" type="pres">
      <dgm:prSet presAssocID="{57F05369-F937-4BD2-9F28-59740E9FBCFF}" presName="spacer" presStyleCnt="0"/>
      <dgm:spPr/>
    </dgm:pt>
    <dgm:pt modelId="{D67DECBE-A75E-E948-8FC4-BC3FD645D45A}" type="pres">
      <dgm:prSet presAssocID="{E9C38823-3332-4E09-89BA-3ABB6B299F1D}" presName="parentText" presStyleLbl="node1" presStyleIdx="2" presStyleCnt="5">
        <dgm:presLayoutVars>
          <dgm:chMax val="0"/>
          <dgm:bulletEnabled val="1"/>
        </dgm:presLayoutVars>
      </dgm:prSet>
      <dgm:spPr/>
    </dgm:pt>
    <dgm:pt modelId="{FAD700E8-5187-FB43-B8DB-7A8202EB4EBE}" type="pres">
      <dgm:prSet presAssocID="{CE250E0E-4501-4D2B-A226-8336E46BA251}" presName="spacer" presStyleCnt="0"/>
      <dgm:spPr/>
    </dgm:pt>
    <dgm:pt modelId="{76207E42-9D4C-0641-9591-ACF53E734255}" type="pres">
      <dgm:prSet presAssocID="{1CCEF865-3828-D24C-9E37-652C7B797B3F}" presName="parentText" presStyleLbl="node1" presStyleIdx="3" presStyleCnt="5">
        <dgm:presLayoutVars>
          <dgm:chMax val="0"/>
          <dgm:bulletEnabled val="1"/>
        </dgm:presLayoutVars>
      </dgm:prSet>
      <dgm:spPr/>
    </dgm:pt>
    <dgm:pt modelId="{CFCCEA8B-D235-174E-A383-687BFA1AEF05}" type="pres">
      <dgm:prSet presAssocID="{6F1B52A0-66DA-764E-88CB-E9186452D1B2}" presName="spacer" presStyleCnt="0"/>
      <dgm:spPr/>
    </dgm:pt>
    <dgm:pt modelId="{98CE9846-72F9-B74E-B5C6-00F67E2440DD}" type="pres">
      <dgm:prSet presAssocID="{1F95423A-B4EA-A84A-8946-4BCA5E881879}" presName="parentText" presStyleLbl="node1" presStyleIdx="4" presStyleCnt="5">
        <dgm:presLayoutVars>
          <dgm:chMax val="0"/>
          <dgm:bulletEnabled val="1"/>
        </dgm:presLayoutVars>
      </dgm:prSet>
      <dgm:spPr/>
    </dgm:pt>
  </dgm:ptLst>
  <dgm:cxnLst>
    <dgm:cxn modelId="{CB0AA902-F0AD-E147-9053-E4A8FA8A9E6C}" srcId="{84381A50-1A67-40DE-B3F4-7BF0E4756DA3}" destId="{1F95423A-B4EA-A84A-8946-4BCA5E881879}" srcOrd="4" destOrd="0" parTransId="{AE4A9EE5-ECB8-9043-B6B8-9A8418301140}" sibTransId="{B9843839-74D2-4B4C-A3BE-8CCBD7512596}"/>
    <dgm:cxn modelId="{00DD8A10-232B-6F46-B84A-ACBBC25E49BE}" type="presOf" srcId="{E9C38823-3332-4E09-89BA-3ABB6B299F1D}" destId="{D67DECBE-A75E-E948-8FC4-BC3FD645D45A}" srcOrd="0" destOrd="0" presId="urn:microsoft.com/office/officeart/2005/8/layout/vList2"/>
    <dgm:cxn modelId="{A56DEC12-DA1D-614B-AD9B-6CDEA7EF58CA}" type="presOf" srcId="{1F95423A-B4EA-A84A-8946-4BCA5E881879}" destId="{98CE9846-72F9-B74E-B5C6-00F67E2440DD}" srcOrd="0" destOrd="0" presId="urn:microsoft.com/office/officeart/2005/8/layout/vList2"/>
    <dgm:cxn modelId="{5974A327-4E3D-7045-B0D3-F10BDC6D86A8}" type="presOf" srcId="{1CCEF865-3828-D24C-9E37-652C7B797B3F}" destId="{76207E42-9D4C-0641-9591-ACF53E734255}" srcOrd="0" destOrd="0" presId="urn:microsoft.com/office/officeart/2005/8/layout/vList2"/>
    <dgm:cxn modelId="{A761D536-3968-427D-A7FB-4C0AED48F73F}" srcId="{84381A50-1A67-40DE-B3F4-7BF0E4756DA3}" destId="{E9C38823-3332-4E09-89BA-3ABB6B299F1D}" srcOrd="2" destOrd="0" parTransId="{74272770-1BD6-49DF-A264-C758A69E275E}" sibTransId="{CE250E0E-4501-4D2B-A226-8336E46BA251}"/>
    <dgm:cxn modelId="{C389404D-EB21-4B2E-8AB4-F8908F26BB77}" srcId="{84381A50-1A67-40DE-B3F4-7BF0E4756DA3}" destId="{043B199E-558C-410E-A34B-6E2E9C3794F3}" srcOrd="0" destOrd="0" parTransId="{73F2F420-1B6F-45DC-AD8A-965030182FEF}" sibTransId="{8CF256CF-07DD-4A96-ABBD-FC91301AFC73}"/>
    <dgm:cxn modelId="{CE6B6B54-0669-2E4C-874A-82DB868F55D8}" srcId="{84381A50-1A67-40DE-B3F4-7BF0E4756DA3}" destId="{1CCEF865-3828-D24C-9E37-652C7B797B3F}" srcOrd="3" destOrd="0" parTransId="{7C95C60B-02EB-DA46-80CC-F451E674976A}" sibTransId="{6F1B52A0-66DA-764E-88CB-E9186452D1B2}"/>
    <dgm:cxn modelId="{87082075-2FFA-CC42-9381-A758A2B31FD2}" type="presOf" srcId="{043B199E-558C-410E-A34B-6E2E9C3794F3}" destId="{D78FC0F7-E6BB-AD48-BE0A-EE73F06A96E7}" srcOrd="0" destOrd="0" presId="urn:microsoft.com/office/officeart/2005/8/layout/vList2"/>
    <dgm:cxn modelId="{D37F74AD-2585-1647-AD16-C5559FEC4F95}" type="presOf" srcId="{84381A50-1A67-40DE-B3F4-7BF0E4756DA3}" destId="{C9745F84-8013-0F41-8DC9-C520421ABD88}" srcOrd="0" destOrd="0" presId="urn:microsoft.com/office/officeart/2005/8/layout/vList2"/>
    <dgm:cxn modelId="{67E1D5C0-8EE7-4C6F-851E-CAE34E090941}" srcId="{84381A50-1A67-40DE-B3F4-7BF0E4756DA3}" destId="{2ACE083B-8F28-4D22-BD41-5A8A41DCDFCC}" srcOrd="1" destOrd="0" parTransId="{391D6819-1A93-47D9-8F35-6FEFE671B11D}" sibTransId="{57F05369-F937-4BD2-9F28-59740E9FBCFF}"/>
    <dgm:cxn modelId="{094563FF-53D2-7A4C-99DE-B63F0E7D0850}" type="presOf" srcId="{2ACE083B-8F28-4D22-BD41-5A8A41DCDFCC}" destId="{63DE35DE-0860-2442-BD48-14C5725AF386}" srcOrd="0" destOrd="0" presId="urn:microsoft.com/office/officeart/2005/8/layout/vList2"/>
    <dgm:cxn modelId="{F3AED36A-5477-7941-A2B5-58AD6E506052}" type="presParOf" srcId="{C9745F84-8013-0F41-8DC9-C520421ABD88}" destId="{D78FC0F7-E6BB-AD48-BE0A-EE73F06A96E7}" srcOrd="0" destOrd="0" presId="urn:microsoft.com/office/officeart/2005/8/layout/vList2"/>
    <dgm:cxn modelId="{E2901F23-8824-0042-9560-AAE00D4B4BCB}" type="presParOf" srcId="{C9745F84-8013-0F41-8DC9-C520421ABD88}" destId="{5C239F06-1F63-3644-943C-62B9B67EFF4A}" srcOrd="1" destOrd="0" presId="urn:microsoft.com/office/officeart/2005/8/layout/vList2"/>
    <dgm:cxn modelId="{B4832673-CE41-744C-9485-3878A0531CCD}" type="presParOf" srcId="{C9745F84-8013-0F41-8DC9-C520421ABD88}" destId="{63DE35DE-0860-2442-BD48-14C5725AF386}" srcOrd="2" destOrd="0" presId="urn:microsoft.com/office/officeart/2005/8/layout/vList2"/>
    <dgm:cxn modelId="{398B62EB-6A9F-B148-AAA8-A6B4C7B77767}" type="presParOf" srcId="{C9745F84-8013-0F41-8DC9-C520421ABD88}" destId="{DB3BE11C-E704-A046-9B05-938AC2CAC281}" srcOrd="3" destOrd="0" presId="urn:microsoft.com/office/officeart/2005/8/layout/vList2"/>
    <dgm:cxn modelId="{D61D45FC-E538-BE4D-9637-91361ECC03E5}" type="presParOf" srcId="{C9745F84-8013-0F41-8DC9-C520421ABD88}" destId="{D67DECBE-A75E-E948-8FC4-BC3FD645D45A}" srcOrd="4" destOrd="0" presId="urn:microsoft.com/office/officeart/2005/8/layout/vList2"/>
    <dgm:cxn modelId="{74B0AD53-8D04-A74A-80BF-D1517F8A69F4}" type="presParOf" srcId="{C9745F84-8013-0F41-8DC9-C520421ABD88}" destId="{FAD700E8-5187-FB43-B8DB-7A8202EB4EBE}" srcOrd="5" destOrd="0" presId="urn:microsoft.com/office/officeart/2005/8/layout/vList2"/>
    <dgm:cxn modelId="{3D7D2A08-8336-234C-B0E0-FA83D1B9587D}" type="presParOf" srcId="{C9745F84-8013-0F41-8DC9-C520421ABD88}" destId="{76207E42-9D4C-0641-9591-ACF53E734255}" srcOrd="6" destOrd="0" presId="urn:microsoft.com/office/officeart/2005/8/layout/vList2"/>
    <dgm:cxn modelId="{05EFD81D-9CC2-C54F-A847-82723DC5115F}" type="presParOf" srcId="{C9745F84-8013-0F41-8DC9-C520421ABD88}" destId="{CFCCEA8B-D235-174E-A383-687BFA1AEF05}" srcOrd="7" destOrd="0" presId="urn:microsoft.com/office/officeart/2005/8/layout/vList2"/>
    <dgm:cxn modelId="{D67E5548-7764-B944-B80C-BC2AB82AE7DE}" type="presParOf" srcId="{C9745F84-8013-0F41-8DC9-C520421ABD88}" destId="{98CE9846-72F9-B74E-B5C6-00F67E2440DD}" srcOrd="8"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7B3DF4-E412-3943-961F-53C6B6F79DFD}">
      <dsp:nvSpPr>
        <dsp:cNvPr id="0" name=""/>
        <dsp:cNvSpPr/>
      </dsp:nvSpPr>
      <dsp:spPr>
        <a:xfrm>
          <a:off x="0" y="3511962"/>
          <a:ext cx="3962423" cy="1482241"/>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10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This creates 6 innovation categories:</a:t>
          </a:r>
        </a:p>
        <a:p>
          <a:pPr marL="0" lvl="0" indent="0" algn="ctr" defTabSz="622300">
            <a:lnSpc>
              <a:spcPct val="100000"/>
            </a:lnSpc>
            <a:spcBef>
              <a:spcPct val="0"/>
            </a:spcBef>
            <a:spcAft>
              <a:spcPct val="35000"/>
            </a:spcAft>
            <a:buNone/>
          </a:pPr>
          <a:r>
            <a:rPr lang="en-NL" sz="1400" b="0" i="0" u="none" kern="1200" dirty="0">
              <a:latin typeface="Open Sans Light" panose="020B0306030504020204" pitchFamily="34" charset="0"/>
              <a:ea typeface="Open Sans Light" panose="020B0306030504020204" pitchFamily="34" charset="0"/>
              <a:cs typeface="Open Sans Light" panose="020B0306030504020204" pitchFamily="34" charset="0"/>
            </a:rPr>
            <a:t>Sustaining discovery, development and demonstration</a:t>
          </a:r>
        </a:p>
        <a:p>
          <a:pPr marL="0" lvl="0" indent="0" algn="ctr" defTabSz="622300">
            <a:lnSpc>
              <a:spcPct val="100000"/>
            </a:lnSpc>
            <a:spcBef>
              <a:spcPct val="0"/>
            </a:spcBef>
            <a:spcAft>
              <a:spcPct val="35000"/>
            </a:spcAft>
            <a:buNone/>
          </a:pPr>
          <a:r>
            <a:rPr lang="en-NL" sz="1400" b="0" i="0" u="none" kern="1200" dirty="0">
              <a:latin typeface="Open Sans Light" panose="020B0306030504020204" pitchFamily="34" charset="0"/>
              <a:ea typeface="Open Sans Light" panose="020B0306030504020204" pitchFamily="34" charset="0"/>
              <a:cs typeface="Open Sans Light" panose="020B0306030504020204" pitchFamily="34" charset="0"/>
            </a:rPr>
            <a:t>Disruptive discovery, development and demonstration</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p>
      </dsp:txBody>
      <dsp:txXfrm>
        <a:off x="0" y="3511962"/>
        <a:ext cx="3962423" cy="1482241"/>
      </dsp:txXfrm>
    </dsp:sp>
    <dsp:sp modelId="{16797661-C505-4D48-ABFC-A46E835FF131}">
      <dsp:nvSpPr>
        <dsp:cNvPr id="0" name=""/>
        <dsp:cNvSpPr/>
      </dsp:nvSpPr>
      <dsp:spPr>
        <a:xfrm rot="10800000">
          <a:off x="0" y="1756650"/>
          <a:ext cx="3962423" cy="177260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Then, we combine </a:t>
          </a:r>
          <a:r>
            <a:rPr lang="en-US" sz="1400" b="1" i="0" kern="1200" dirty="0">
              <a:latin typeface="Open Sans" panose="020B0606030504020204" pitchFamily="34" charset="0"/>
              <a:ea typeface="Open Sans" panose="020B0606030504020204" pitchFamily="34" charset="0"/>
              <a:cs typeface="Open Sans" panose="020B0606030504020204" pitchFamily="34" charset="0"/>
            </a:rPr>
            <a:t>‘sustaining incremental’</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and </a:t>
          </a:r>
          <a:r>
            <a:rPr lang="en-US" sz="1400" b="1" i="0" kern="1200" dirty="0">
              <a:latin typeface="Open Sans" panose="020B0606030504020204" pitchFamily="34" charset="0"/>
              <a:ea typeface="Open Sans" panose="020B0606030504020204" pitchFamily="34" charset="0"/>
              <a:cs typeface="Open Sans" panose="020B0606030504020204" pitchFamily="34" charset="0"/>
            </a:rPr>
            <a:t>‘sustaining radical’</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innovations because these innovations reflect maintaining the current industrial paradigm</a:t>
          </a:r>
        </a:p>
      </dsp:txBody>
      <dsp:txXfrm rot="10800000">
        <a:off x="0" y="1756650"/>
        <a:ext cx="3962423" cy="1151782"/>
      </dsp:txXfrm>
    </dsp:sp>
    <dsp:sp modelId="{EAD25928-ED3A-3845-BE40-16CF4632D63E}">
      <dsp:nvSpPr>
        <dsp:cNvPr id="0" name=""/>
        <dsp:cNvSpPr/>
      </dsp:nvSpPr>
      <dsp:spPr>
        <a:xfrm rot="10800000">
          <a:off x="0" y="1337"/>
          <a:ext cx="3962423" cy="1772600"/>
        </a:xfrm>
        <a:prstGeom prst="upArrowCallou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Next, we group all innovation projects into 1 of 3 technology readiness level (TRL) categories: ‘</a:t>
          </a:r>
          <a:r>
            <a:rPr lang="en-NL" sz="1400" b="1" i="0" kern="1200">
              <a:latin typeface="Open Sans" panose="020B0606030504020204" pitchFamily="34" charset="0"/>
              <a:ea typeface="Open Sans" panose="020B0606030504020204" pitchFamily="34" charset="0"/>
              <a:cs typeface="Open Sans" panose="020B0606030504020204" pitchFamily="34" charset="0"/>
            </a:rPr>
            <a:t>Discovery</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(TRLs 1-3), ‘</a:t>
          </a:r>
          <a:r>
            <a:rPr lang="en-NL" sz="1400" b="1" i="0" kern="1200">
              <a:latin typeface="Open Sans" panose="020B0606030504020204" pitchFamily="34" charset="0"/>
              <a:ea typeface="Open Sans" panose="020B0606030504020204" pitchFamily="34" charset="0"/>
              <a:cs typeface="Open Sans" panose="020B0606030504020204" pitchFamily="34" charset="0"/>
            </a:rPr>
            <a:t>Development</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(TRLs 4-6) or ‘</a:t>
          </a:r>
          <a:r>
            <a:rPr lang="en-NL" sz="1400" b="1" i="0" kern="1200">
              <a:latin typeface="Open Sans" panose="020B0606030504020204" pitchFamily="34" charset="0"/>
              <a:ea typeface="Open Sans" panose="020B0606030504020204" pitchFamily="34" charset="0"/>
              <a:cs typeface="Open Sans" panose="020B0606030504020204" pitchFamily="34" charset="0"/>
            </a:rPr>
            <a:t>Demonstration</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(TRLs 7-9)</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rot="10800000">
        <a:off x="0" y="1337"/>
        <a:ext cx="3962423" cy="1151782"/>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Strong penetration in existing markets for classic offshore wind (~16% on all European offshore windfarms)</a:t>
          </a:r>
        </a:p>
      </dsp:txBody>
      <dsp:txXfrm>
        <a:off x="45692" y="80498"/>
        <a:ext cx="6276528" cy="844616"/>
      </dsp:txXfrm>
    </dsp:sp>
    <dsp:sp modelId="{D78FC0F7-E6BB-AD48-BE0A-EE73F06A96E7}">
      <dsp:nvSpPr>
        <dsp:cNvPr id="0" name=""/>
        <dsp:cNvSpPr/>
      </dsp:nvSpPr>
      <dsp:spPr>
        <a:xfrm>
          <a:off x="0" y="111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Powerful incumbents with decades (or centuries) of experience, well funded R&amp;D departments, extensive networks</a:t>
          </a:r>
        </a:p>
      </dsp:txBody>
      <dsp:txXfrm>
        <a:off x="45692" y="1160498"/>
        <a:ext cx="6276528" cy="844616"/>
      </dsp:txXfrm>
    </dsp:sp>
    <dsp:sp modelId="{4669D4A8-C195-D04D-B812-17E5AE86F104}">
      <dsp:nvSpPr>
        <dsp:cNvPr id="0" name=""/>
        <dsp:cNvSpPr/>
      </dsp:nvSpPr>
      <dsp:spPr>
        <a:xfrm>
          <a:off x="0" y="219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Successfully accessing new markets for classic offshore wind (Taiwan, Vietnam, USA)</a:t>
          </a:r>
        </a:p>
      </dsp:txBody>
      <dsp:txXfrm>
        <a:off x="45692" y="2240498"/>
        <a:ext cx="6276528" cy="844616"/>
      </dsp:txXfrm>
    </dsp:sp>
    <dsp:sp modelId="{63DE35DE-0860-2442-BD48-14C5725AF386}">
      <dsp:nvSpPr>
        <dsp:cNvPr id="0" name=""/>
        <dsp:cNvSpPr/>
      </dsp:nvSpPr>
      <dsp:spPr>
        <a:xfrm>
          <a:off x="0" y="327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Will likely penetrate new European markets (Poland, France)</a:t>
          </a:r>
        </a:p>
      </dsp:txBody>
      <dsp:txXfrm>
        <a:off x="45692" y="3320498"/>
        <a:ext cx="6276528" cy="844616"/>
      </dsp:txXfrm>
    </dsp:sp>
    <dsp:sp modelId="{D67DECBE-A75E-E948-8FC4-BC3FD645D45A}">
      <dsp:nvSpPr>
        <dsp:cNvPr id="0" name=""/>
        <dsp:cNvSpPr/>
      </dsp:nvSpPr>
      <dsp:spPr>
        <a:xfrm>
          <a:off x="0" y="435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Strong variety of markets: if one market has a ‘down year’ (such as Germany in 2020), the Dutch industry is diverse enough to withstand these shocks</a:t>
          </a:r>
        </a:p>
      </dsp:txBody>
      <dsp:txXfrm>
        <a:off x="45692" y="4400498"/>
        <a:ext cx="6276528" cy="844616"/>
      </dsp:txXfrm>
    </dsp:sp>
    <dsp:sp modelId="{A55511C5-48D0-1B4A-B33D-F99BCE230AD9}">
      <dsp:nvSpPr>
        <dsp:cNvPr id="0" name=""/>
        <dsp:cNvSpPr/>
      </dsp:nvSpPr>
      <dsp:spPr>
        <a:xfrm>
          <a:off x="0" y="54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Vessels face protectionist challenges with the Jones’ Act in the USA and local content regulations in South East Asia </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not a threat, but may limit opportunities</a:t>
          </a:r>
        </a:p>
      </dsp:txBody>
      <dsp:txXfrm>
        <a:off x="45692" y="5480498"/>
        <a:ext cx="6276528" cy="8446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I</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ndustry is concentrated on vessels and installations, which are often linked (installer owns the vessels). Combined, this accounts for </a:t>
          </a:r>
          <a:r>
            <a:rPr lang="en-NL" sz="1400" b="1" i="0" kern="1200" dirty="0">
              <a:latin typeface="Open Sans" panose="020B0606030504020204" pitchFamily="34" charset="0"/>
              <a:ea typeface="Open Sans" panose="020B0606030504020204" pitchFamily="34" charset="0"/>
              <a:cs typeface="Open Sans" panose="020B0606030504020204" pitchFamily="34" charset="0"/>
            </a:rPr>
            <a:t>64% of all Dutch activity,</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 indicating a concentrated and homogenous industry (not diverse)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80498"/>
        <a:ext cx="6276528" cy="844616"/>
      </dsp:txXfrm>
    </dsp:sp>
    <dsp:sp modelId="{D78FC0F7-E6BB-AD48-BE0A-EE73F06A96E7}">
      <dsp:nvSpPr>
        <dsp:cNvPr id="0" name=""/>
        <dsp:cNvSpPr/>
      </dsp:nvSpPr>
      <dsp:spPr>
        <a:xfrm>
          <a:off x="0" y="111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L" sz="1600" b="0" i="0" kern="1200" dirty="0">
              <a:latin typeface="Open Sans Light" panose="020B0306030504020204" pitchFamily="34" charset="0"/>
              <a:ea typeface="Open Sans Light" panose="020B0306030504020204" pitchFamily="34" charset="0"/>
              <a:cs typeface="Open Sans Light" panose="020B0306030504020204" pitchFamily="34" charset="0"/>
            </a:rPr>
            <a:t>Monopile and transition-piece manufacturing are very strong and high-value</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1160498"/>
        <a:ext cx="6276528" cy="844616"/>
      </dsp:txXfrm>
    </dsp:sp>
    <dsp:sp modelId="{D67DECBE-A75E-E948-8FC4-BC3FD645D45A}">
      <dsp:nvSpPr>
        <dsp:cNvPr id="0" name=""/>
        <dsp:cNvSpPr/>
      </dsp:nvSpPr>
      <dsp:spPr>
        <a:xfrm>
          <a:off x="0" y="219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L" sz="1600" b="0" i="0" kern="1200" dirty="0">
              <a:latin typeface="Open Sans Light" panose="020B0306030504020204" pitchFamily="34" charset="0"/>
              <a:ea typeface="Open Sans Light" panose="020B0306030504020204" pitchFamily="34" charset="0"/>
              <a:cs typeface="Open Sans Light" panose="020B0306030504020204" pitchFamily="34" charset="0"/>
            </a:rPr>
            <a:t>Some industry penetration for floating offshore wind from the installation sector, which uses existing installation capabilities</a:t>
          </a:r>
          <a:endParaRPr lang="en-US" sz="10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2240498"/>
        <a:ext cx="6276528" cy="844616"/>
      </dsp:txXfrm>
    </dsp:sp>
    <dsp:sp modelId="{7A1F959D-4C62-554B-A881-678868326BCC}">
      <dsp:nvSpPr>
        <dsp:cNvPr id="0" name=""/>
        <dsp:cNvSpPr/>
      </dsp:nvSpPr>
      <dsp:spPr>
        <a:xfrm>
          <a:off x="0" y="327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Established companies can physically construct disruptive foundations if contracted and properly financed </a:t>
          </a:r>
        </a:p>
      </dsp:txBody>
      <dsp:txXfrm>
        <a:off x="45692" y="3320498"/>
        <a:ext cx="6276528" cy="844616"/>
      </dsp:txXfrm>
    </dsp:sp>
    <dsp:sp modelId="{3C362FA7-0EC1-254D-AEF7-6CDC9FC6519B}">
      <dsp:nvSpPr>
        <dsp:cNvPr id="0" name=""/>
        <dsp:cNvSpPr/>
      </dsp:nvSpPr>
      <dsp:spPr>
        <a:xfrm>
          <a:off x="0" y="435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L" sz="1600" b="0" i="0" kern="1200" dirty="0">
              <a:latin typeface="Open Sans Light" panose="020B0306030504020204" pitchFamily="34" charset="0"/>
              <a:ea typeface="Open Sans Light" panose="020B0306030504020204" pitchFamily="34" charset="0"/>
              <a:cs typeface="Open Sans Light" panose="020B0306030504020204" pitchFamily="34" charset="0"/>
            </a:rPr>
            <a:t>The economic benefits from developing other maritime renewable energy technologies are mostly in selling to foreign companies</a:t>
          </a:r>
        </a:p>
      </dsp:txBody>
      <dsp:txXfrm>
        <a:off x="45692" y="4400498"/>
        <a:ext cx="6276528" cy="844616"/>
      </dsp:txXfrm>
    </dsp:sp>
    <dsp:sp modelId="{4669D4A8-C195-D04D-B812-17E5AE86F104}">
      <dsp:nvSpPr>
        <dsp:cNvPr id="0" name=""/>
        <dsp:cNvSpPr/>
      </dsp:nvSpPr>
      <dsp:spPr>
        <a:xfrm>
          <a:off x="0" y="54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NL" sz="1600" b="0" i="0" kern="1200" dirty="0">
              <a:latin typeface="Open Sans Light" panose="020B0306030504020204" pitchFamily="34" charset="0"/>
              <a:ea typeface="Open Sans Light" panose="020B0306030504020204" pitchFamily="34" charset="0"/>
              <a:cs typeface="Open Sans Light" panose="020B0306030504020204" pitchFamily="34" charset="0"/>
            </a:rPr>
            <a:t>There is a high degree of lock-in, indicating potential risks in t</a:t>
          </a:r>
          <a:r>
            <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600" b="0" i="0" kern="1200" dirty="0">
              <a:latin typeface="Open Sans Light" panose="020B0306030504020204" pitchFamily="34" charset="0"/>
              <a:ea typeface="Open Sans Light" panose="020B0306030504020204" pitchFamily="34" charset="0"/>
              <a:cs typeface="Open Sans Light" panose="020B0306030504020204" pitchFamily="34" charset="0"/>
            </a:rPr>
            <a:t> event of disruption</a:t>
          </a:r>
          <a:endParaRPr lang="en-US" sz="16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5480498"/>
        <a:ext cx="6276528" cy="844616"/>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488406"/>
          <a:ext cx="6367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Transition-piece and monopile manufacturing are vulnerable to disruption if new foundation types become the dominant design</a:t>
          </a:r>
        </a:p>
      </dsp:txBody>
      <dsp:txXfrm>
        <a:off x="59399" y="547805"/>
        <a:ext cx="6249114" cy="1098002"/>
      </dsp:txXfrm>
    </dsp:sp>
    <dsp:sp modelId="{D78FC0F7-E6BB-AD48-BE0A-EE73F06A96E7}">
      <dsp:nvSpPr>
        <dsp:cNvPr id="0" name=""/>
        <dsp:cNvSpPr/>
      </dsp:nvSpPr>
      <dsp:spPr>
        <a:xfrm>
          <a:off x="0" y="1892406"/>
          <a:ext cx="6367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Heavy-lift jack-up vessels and installations may be threatened if alternative installation techniques become the standard </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9399" y="1951805"/>
        <a:ext cx="6249114" cy="1098002"/>
      </dsp:txXfrm>
    </dsp:sp>
    <dsp:sp modelId="{D67DECBE-A75E-E948-8FC4-BC3FD645D45A}">
      <dsp:nvSpPr>
        <dsp:cNvPr id="0" name=""/>
        <dsp:cNvSpPr/>
      </dsp:nvSpPr>
      <dsp:spPr>
        <a:xfrm>
          <a:off x="0" y="3296406"/>
          <a:ext cx="6367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EPCI and ports are not likely to disrupted, but rather face market competition as offshore wind expands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9399" y="3355805"/>
        <a:ext cx="6249114" cy="1098002"/>
      </dsp:txXfrm>
    </dsp:sp>
    <dsp:sp modelId="{7A1F959D-4C62-554B-A881-678868326BCC}">
      <dsp:nvSpPr>
        <dsp:cNvPr id="0" name=""/>
        <dsp:cNvSpPr/>
      </dsp:nvSpPr>
      <dsp:spPr>
        <a:xfrm>
          <a:off x="0" y="4700406"/>
          <a:ext cx="6367912" cy="12168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Wind turbines are not a threat as there is little current penetration, implying potential opportunities for new industry capture</a:t>
          </a:r>
        </a:p>
      </dsp:txBody>
      <dsp:txXfrm>
        <a:off x="59399" y="4759805"/>
        <a:ext cx="6249114" cy="1098002"/>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Classic offshore wind: huge market, huge industry</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80498"/>
        <a:ext cx="6276528" cy="844616"/>
      </dsp:txXfrm>
    </dsp:sp>
    <dsp:sp modelId="{D78FC0F7-E6BB-AD48-BE0A-EE73F06A96E7}">
      <dsp:nvSpPr>
        <dsp:cNvPr id="0" name=""/>
        <dsp:cNvSpPr/>
      </dsp:nvSpPr>
      <dsp:spPr>
        <a:xfrm>
          <a:off x="0" y="111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Ambitious 38-75 GW domestic roadmap for classic offshore wind </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1160498"/>
        <a:ext cx="6276528" cy="844616"/>
      </dsp:txXfrm>
    </dsp:sp>
    <dsp:sp modelId="{4669D4A8-C195-D04D-B812-17E5AE86F104}">
      <dsp:nvSpPr>
        <dsp:cNvPr id="0" name=""/>
        <dsp:cNvSpPr/>
      </dsp:nvSpPr>
      <dsp:spPr>
        <a:xfrm>
          <a:off x="0" y="219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Strong international market penetration for classic offshore wind</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2240498"/>
        <a:ext cx="6276528" cy="844616"/>
      </dsp:txXfrm>
    </dsp:sp>
    <dsp:sp modelId="{D67DECBE-A75E-E948-8FC4-BC3FD645D45A}">
      <dsp:nvSpPr>
        <dsp:cNvPr id="0" name=""/>
        <dsp:cNvSpPr/>
      </dsp:nvSpPr>
      <dsp:spPr>
        <a:xfrm>
          <a:off x="0" y="327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Well funded R&amp;D and networking for sustaining innovation</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3320498"/>
        <a:ext cx="6276528" cy="844616"/>
      </dsp:txXfrm>
    </dsp:sp>
    <dsp:sp modelId="{63DE35DE-0860-2442-BD48-14C5725AF386}">
      <dsp:nvSpPr>
        <dsp:cNvPr id="0" name=""/>
        <dsp:cNvSpPr/>
      </dsp:nvSpPr>
      <dsp:spPr>
        <a:xfrm>
          <a:off x="0" y="435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Medium-well funded R&amp;D for disruptive innovation at low TRLs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4400498"/>
        <a:ext cx="6276528" cy="844616"/>
      </dsp:txXfrm>
    </dsp:sp>
    <dsp:sp modelId="{A55511C5-48D0-1B4A-B33D-F99BCE230AD9}">
      <dsp:nvSpPr>
        <dsp:cNvPr id="0" name=""/>
        <dsp:cNvSpPr/>
      </dsp:nvSpPr>
      <dsp:spPr>
        <a:xfrm>
          <a:off x="0" y="54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Some market/export penetration for emerging disruptive offshore technologies (suction-bucket foundations, tidal turbines, floating foundation installation)</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5480498"/>
        <a:ext cx="6276528" cy="844616"/>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139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Industry and government very locked into classic offshore wind</a:t>
          </a:r>
        </a:p>
      </dsp:txBody>
      <dsp:txXfrm>
        <a:off x="39295" y="53221"/>
        <a:ext cx="6289322" cy="726370"/>
      </dsp:txXfrm>
    </dsp:sp>
    <dsp:sp modelId="{D78FC0F7-E6BB-AD48-BE0A-EE73F06A96E7}">
      <dsp:nvSpPr>
        <dsp:cNvPr id="0" name=""/>
        <dsp:cNvSpPr/>
      </dsp:nvSpPr>
      <dsp:spPr>
        <a:xfrm>
          <a:off x="0" y="9427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Weak high-TRL support for disruptive offshore wind</a:t>
          </a:r>
        </a:p>
      </dsp:txBody>
      <dsp:txXfrm>
        <a:off x="39295" y="982021"/>
        <a:ext cx="6289322" cy="726370"/>
      </dsp:txXfrm>
    </dsp:sp>
    <dsp:sp modelId="{4669D4A8-C195-D04D-B812-17E5AE86F104}">
      <dsp:nvSpPr>
        <dsp:cNvPr id="0" name=""/>
        <dsp:cNvSpPr/>
      </dsp:nvSpPr>
      <dsp:spPr>
        <a:xfrm>
          <a:off x="0" y="18715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Weak high-TRL support for disruptive maritime renewable energies (tidal, wave)</a:t>
          </a:r>
        </a:p>
      </dsp:txBody>
      <dsp:txXfrm>
        <a:off x="39295" y="1910821"/>
        <a:ext cx="6289322" cy="726370"/>
      </dsp:txXfrm>
    </dsp:sp>
    <dsp:sp modelId="{63DE35DE-0860-2442-BD48-14C5725AF386}">
      <dsp:nvSpPr>
        <dsp:cNvPr id="0" name=""/>
        <dsp:cNvSpPr/>
      </dsp:nvSpPr>
      <dsp:spPr>
        <a:xfrm>
          <a:off x="0" y="28003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Weak full-scale demonstration support or protected niche-space for startups</a:t>
          </a:r>
        </a:p>
      </dsp:txBody>
      <dsp:txXfrm>
        <a:off x="39295" y="2839621"/>
        <a:ext cx="6289322" cy="726370"/>
      </dsp:txXfrm>
    </dsp:sp>
    <dsp:sp modelId="{A55511C5-48D0-1B4A-B33D-F99BCE230AD9}">
      <dsp:nvSpPr>
        <dsp:cNvPr id="0" name=""/>
        <dsp:cNvSpPr/>
      </dsp:nvSpPr>
      <dsp:spPr>
        <a:xfrm>
          <a:off x="0" y="37291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Weak legitimacy beyond ‘classic offshore wind’</a:t>
          </a:r>
        </a:p>
      </dsp:txBody>
      <dsp:txXfrm>
        <a:off x="39295" y="3768421"/>
        <a:ext cx="6289322" cy="726370"/>
      </dsp:txXfrm>
    </dsp:sp>
    <dsp:sp modelId="{2F1E6991-6D6A-C541-8B7B-D9B54CD05E42}">
      <dsp:nvSpPr>
        <dsp:cNvPr id="0" name=""/>
        <dsp:cNvSpPr/>
      </dsp:nvSpPr>
      <dsp:spPr>
        <a:xfrm>
          <a:off x="0" y="46579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Energy policy on offshore wind industry in the Netherlands focuses on carbon mitigation</a:t>
          </a:r>
        </a:p>
      </dsp:txBody>
      <dsp:txXfrm>
        <a:off x="39295" y="4697221"/>
        <a:ext cx="6289322" cy="726370"/>
      </dsp:txXfrm>
    </dsp:sp>
    <dsp:sp modelId="{485BEA9C-CACE-3A4A-AF5F-778215455F6E}">
      <dsp:nvSpPr>
        <dsp:cNvPr id="0" name=""/>
        <dsp:cNvSpPr/>
      </dsp:nvSpPr>
      <dsp:spPr>
        <a:xfrm>
          <a:off x="0" y="5586726"/>
          <a:ext cx="6367912" cy="80496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No industrial policy or export strategy</a:t>
          </a:r>
        </a:p>
      </dsp:txBody>
      <dsp:txXfrm>
        <a:off x="39295" y="5626021"/>
        <a:ext cx="6289322" cy="726370"/>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Stimulate long term investments in sustaining and disruptive technologies</a:t>
          </a:r>
        </a:p>
      </dsp:txBody>
      <dsp:txXfrm>
        <a:off x="45692" y="80498"/>
        <a:ext cx="6276528" cy="844616"/>
      </dsp:txXfrm>
    </dsp:sp>
    <dsp:sp modelId="{D78FC0F7-E6BB-AD48-BE0A-EE73F06A96E7}">
      <dsp:nvSpPr>
        <dsp:cNvPr id="0" name=""/>
        <dsp:cNvSpPr/>
      </dsp:nvSpPr>
      <dsp:spPr>
        <a:xfrm>
          <a:off x="0" y="111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Encourage disruptive R&amp;D in addition to sustaining innovations</a:t>
          </a:r>
        </a:p>
      </dsp:txBody>
      <dsp:txXfrm>
        <a:off x="45692" y="1160498"/>
        <a:ext cx="6276528" cy="844616"/>
      </dsp:txXfrm>
    </dsp:sp>
    <dsp:sp modelId="{4669D4A8-C195-D04D-B812-17E5AE86F104}">
      <dsp:nvSpPr>
        <dsp:cNvPr id="0" name=""/>
        <dsp:cNvSpPr/>
      </dsp:nvSpPr>
      <dsp:spPr>
        <a:xfrm>
          <a:off x="0" y="219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Promote full-scale demonstration of sustaining and disruptive innovations</a:t>
          </a:r>
        </a:p>
      </dsp:txBody>
      <dsp:txXfrm>
        <a:off x="45692" y="2240498"/>
        <a:ext cx="6276528" cy="844616"/>
      </dsp:txXfrm>
    </dsp:sp>
    <dsp:sp modelId="{63DE35DE-0860-2442-BD48-14C5725AF386}">
      <dsp:nvSpPr>
        <dsp:cNvPr id="0" name=""/>
        <dsp:cNvSpPr/>
      </dsp:nvSpPr>
      <dsp:spPr>
        <a:xfrm>
          <a:off x="0" y="327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Accelerate the diffusion of disruptive innovations</a:t>
          </a:r>
        </a:p>
      </dsp:txBody>
      <dsp:txXfrm>
        <a:off x="45692" y="3320498"/>
        <a:ext cx="6276528" cy="844616"/>
      </dsp:txXfrm>
    </dsp:sp>
    <dsp:sp modelId="{D67DECBE-A75E-E948-8FC4-BC3FD645D45A}">
      <dsp:nvSpPr>
        <dsp:cNvPr id="0" name=""/>
        <dsp:cNvSpPr/>
      </dsp:nvSpPr>
      <dsp:spPr>
        <a:xfrm>
          <a:off x="0" y="435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Invigorate the entire innovation eco-system for offshore renewable energy</a:t>
          </a:r>
        </a:p>
      </dsp:txBody>
      <dsp:txXfrm>
        <a:off x="45692" y="4400498"/>
        <a:ext cx="6276528" cy="844616"/>
      </dsp:txXfrm>
    </dsp:sp>
    <dsp:sp modelId="{A55511C5-48D0-1B4A-B33D-F99BCE230AD9}">
      <dsp:nvSpPr>
        <dsp:cNvPr id="0" name=""/>
        <dsp:cNvSpPr/>
      </dsp:nvSpPr>
      <dsp:spPr>
        <a:xfrm>
          <a:off x="0" y="54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Develop an industrial policy without compromising the 2050 carbon mitigation targets</a:t>
          </a:r>
        </a:p>
      </dsp:txBody>
      <dsp:txXfrm>
        <a:off x="45692" y="5480498"/>
        <a:ext cx="6276528" cy="844616"/>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1610"/>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1) Convert long-term offshore wind </a:t>
          </a:r>
          <a:r>
            <a:rPr lang="en-US" sz="1400" b="1" i="0" kern="1200" dirty="0">
              <a:latin typeface="Open Sans" panose="020B0606030504020204" pitchFamily="34" charset="0"/>
              <a:ea typeface="Open Sans" panose="020B0606030504020204" pitchFamily="34" charset="0"/>
              <a:cs typeface="Open Sans" panose="020B0606030504020204" pitchFamily="34" charset="0"/>
            </a:rPr>
            <a:t>roadmap</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into a concrete 3-4 GW annual diffusion plan</a:t>
          </a:r>
        </a:p>
      </dsp:txBody>
      <dsp:txXfrm>
        <a:off x="51526" y="53136"/>
        <a:ext cx="6264860" cy="952458"/>
      </dsp:txXfrm>
    </dsp:sp>
    <dsp:sp modelId="{D78FC0F7-E6BB-AD48-BE0A-EE73F06A96E7}">
      <dsp:nvSpPr>
        <dsp:cNvPr id="0" name=""/>
        <dsp:cNvSpPr/>
      </dsp:nvSpPr>
      <dsp:spPr>
        <a:xfrm>
          <a:off x="0" y="1070986"/>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2) Create a dedicated </a:t>
          </a:r>
          <a:r>
            <a:rPr lang="en-US" sz="1400" b="1" i="0" kern="1200" dirty="0">
              <a:latin typeface="Open Sans" panose="020B0606030504020204" pitchFamily="34" charset="0"/>
              <a:ea typeface="Open Sans" panose="020B0606030504020204" pitchFamily="34" charset="0"/>
              <a:cs typeface="Open Sans" panose="020B0606030504020204" pitchFamily="34" charset="0"/>
            </a:rPr>
            <a:t>disruptive R&amp;D program line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stays ‘blind’ (does not pick winners), but means disruptors don’t have to compete with sustaining innovators for the same pot of funding</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1526" y="1122512"/>
        <a:ext cx="6264860" cy="952458"/>
      </dsp:txXfrm>
    </dsp:sp>
    <dsp:sp modelId="{4669D4A8-C195-D04D-B812-17E5AE86F104}">
      <dsp:nvSpPr>
        <dsp:cNvPr id="0" name=""/>
        <dsp:cNvSpPr/>
      </dsp:nvSpPr>
      <dsp:spPr>
        <a:xfrm>
          <a:off x="0" y="2140363"/>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3) Establish </a:t>
          </a:r>
          <a:r>
            <a:rPr lang="en-US" sz="1400" b="1" i="0" kern="1200" dirty="0">
              <a:latin typeface="Open Sans" panose="020B0606030504020204" pitchFamily="34" charset="0"/>
              <a:ea typeface="Open Sans" panose="020B0606030504020204" pitchFamily="34" charset="0"/>
              <a:cs typeface="Open Sans" panose="020B0606030504020204" pitchFamily="34" charset="0"/>
            </a:rPr>
            <a:t>demonstration zones</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and/or </a:t>
          </a:r>
          <a:r>
            <a:rPr lang="en-US" sz="1400" b="1" i="0" kern="1200" dirty="0">
              <a:latin typeface="Open Sans" panose="020B0606030504020204" pitchFamily="34" charset="0"/>
              <a:ea typeface="Open Sans" panose="020B0606030504020204" pitchFamily="34" charset="0"/>
              <a:cs typeface="Open Sans" panose="020B0606030504020204" pitchFamily="34" charset="0"/>
            </a:rPr>
            <a:t>spots</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on commercial farms for disruptive technologies. For floating offshore wind, it may be necessary to support international collaboration to secure full-scale test sites</a:t>
          </a:r>
        </a:p>
      </dsp:txBody>
      <dsp:txXfrm>
        <a:off x="51526" y="2191889"/>
        <a:ext cx="6264860" cy="952458"/>
      </dsp:txXfrm>
    </dsp:sp>
    <dsp:sp modelId="{63DE35DE-0860-2442-BD48-14C5725AF386}">
      <dsp:nvSpPr>
        <dsp:cNvPr id="0" name=""/>
        <dsp:cNvSpPr/>
      </dsp:nvSpPr>
      <dsp:spPr>
        <a:xfrm>
          <a:off x="0" y="3209739"/>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4) Establish </a:t>
          </a:r>
          <a:r>
            <a:rPr lang="en-US" sz="1400" b="1" i="0" kern="1200" dirty="0">
              <a:latin typeface="Open Sans" panose="020B0606030504020204" pitchFamily="34" charset="0"/>
              <a:ea typeface="Open Sans" panose="020B0606030504020204" pitchFamily="34" charset="0"/>
              <a:cs typeface="Open Sans" panose="020B0606030504020204" pitchFamily="34" charset="0"/>
            </a:rPr>
            <a:t>installed capacity targets</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for each of these technologies</a:t>
          </a:r>
        </a:p>
      </dsp:txBody>
      <dsp:txXfrm>
        <a:off x="51526" y="3261265"/>
        <a:ext cx="6264860" cy="952458"/>
      </dsp:txXfrm>
    </dsp:sp>
    <dsp:sp modelId="{D67DECBE-A75E-E948-8FC4-BC3FD645D45A}">
      <dsp:nvSpPr>
        <dsp:cNvPr id="0" name=""/>
        <dsp:cNvSpPr/>
      </dsp:nvSpPr>
      <dsp:spPr>
        <a:xfrm>
          <a:off x="0" y="4279115"/>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5) Develop strategies and programs to </a:t>
          </a:r>
          <a:r>
            <a:rPr lang="en-US" sz="1400" b="1" i="0" kern="1200" dirty="0">
              <a:latin typeface="Open Sans" panose="020B0606030504020204" pitchFamily="34" charset="0"/>
              <a:ea typeface="Open Sans" panose="020B0606030504020204" pitchFamily="34" charset="0"/>
              <a:cs typeface="Open Sans" panose="020B0606030504020204" pitchFamily="34" charset="0"/>
            </a:rPr>
            <a:t>scale-up disruptive innovation</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otherwise we may not capitalize on our investment. Does NOT replace existing programs</a:t>
          </a:r>
        </a:p>
      </dsp:txBody>
      <dsp:txXfrm>
        <a:off x="51526" y="4330641"/>
        <a:ext cx="6264860" cy="952458"/>
      </dsp:txXfrm>
    </dsp:sp>
    <dsp:sp modelId="{A55511C5-48D0-1B4A-B33D-F99BCE230AD9}">
      <dsp:nvSpPr>
        <dsp:cNvPr id="0" name=""/>
        <dsp:cNvSpPr/>
      </dsp:nvSpPr>
      <dsp:spPr>
        <a:xfrm>
          <a:off x="0" y="5348491"/>
          <a:ext cx="6367912" cy="105551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6) Establish an </a:t>
          </a:r>
          <a:r>
            <a:rPr lang="en-US" sz="1400" b="1" i="0" kern="1200" dirty="0">
              <a:latin typeface="Open Sans" panose="020B0606030504020204" pitchFamily="34" charset="0"/>
              <a:ea typeface="Open Sans" panose="020B0606030504020204" pitchFamily="34" charset="0"/>
              <a:cs typeface="Open Sans" panose="020B0606030504020204" pitchFamily="34" charset="0"/>
            </a:rPr>
            <a:t>industrial policy task force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to assess international industry trends and create a targeted strategy to capture new markets and technologies. Does NOT replace existing carbon mitigation and reduction mission-oriented policies</a:t>
          </a:r>
        </a:p>
      </dsp:txBody>
      <dsp:txXfrm>
        <a:off x="51526" y="5400017"/>
        <a:ext cx="6264860" cy="952458"/>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17639"/>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The offshore renewable energy innovation system is </a:t>
          </a:r>
          <a:r>
            <a:rPr lang="en-NL" sz="1400" b="1" i="0" kern="1200">
              <a:latin typeface="Open Sans" panose="020B0606030504020204" pitchFamily="34" charset="0"/>
              <a:ea typeface="Open Sans" panose="020B0606030504020204" pitchFamily="34" charset="0"/>
              <a:cs typeface="Open Sans" panose="020B0606030504020204" pitchFamily="34" charset="0"/>
            </a:rPr>
            <a:t>largely resilient</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to collapse or failure – strong market capture, industry, knowledge, networking</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59675"/>
        <a:ext cx="6283840" cy="777048"/>
      </dsp:txXfrm>
    </dsp:sp>
    <dsp:sp modelId="{D78FC0F7-E6BB-AD48-BE0A-EE73F06A96E7}">
      <dsp:nvSpPr>
        <dsp:cNvPr id="0" name=""/>
        <dsp:cNvSpPr/>
      </dsp:nvSpPr>
      <dsp:spPr>
        <a:xfrm>
          <a:off x="0" y="1011239"/>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However, there is </a:t>
          </a:r>
          <a:r>
            <a:rPr lang="en-NL" sz="1400" b="1" i="0" kern="1200">
              <a:latin typeface="Open Sans" panose="020B0606030504020204" pitchFamily="34" charset="0"/>
              <a:ea typeface="Open Sans" panose="020B0606030504020204" pitchFamily="34" charset="0"/>
              <a:cs typeface="Open Sans" panose="020B0606030504020204" pitchFamily="34" charset="0"/>
            </a:rPr>
            <a:t>major lock-in</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to a few core industries, such as jack-up vessels &amp; monopile foundations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1053275"/>
        <a:ext cx="6283840" cy="777048"/>
      </dsp:txXfrm>
    </dsp:sp>
    <dsp:sp modelId="{4669D4A8-C195-D04D-B812-17E5AE86F104}">
      <dsp:nvSpPr>
        <dsp:cNvPr id="0" name=""/>
        <dsp:cNvSpPr/>
      </dsp:nvSpPr>
      <dsp:spPr>
        <a:xfrm>
          <a:off x="0" y="2004839"/>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Many potential missed opportunities – tidal, wave turbines; floating foundations; alternative fixed-bottom foundations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2046875"/>
        <a:ext cx="6283840" cy="777048"/>
      </dsp:txXfrm>
    </dsp:sp>
    <dsp:sp modelId="{63DE35DE-0860-2442-BD48-14C5725AF386}">
      <dsp:nvSpPr>
        <dsp:cNvPr id="0" name=""/>
        <dsp:cNvSpPr/>
      </dsp:nvSpPr>
      <dsp:spPr>
        <a:xfrm>
          <a:off x="0" y="2998439"/>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Some potentially captured disruptions – motion-compensated installations; blue energy; radical turbines; suction-bucket foundations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3040475"/>
        <a:ext cx="6283840" cy="777048"/>
      </dsp:txXfrm>
    </dsp:sp>
    <dsp:sp modelId="{D67DECBE-A75E-E948-8FC4-BC3FD645D45A}">
      <dsp:nvSpPr>
        <dsp:cNvPr id="0" name=""/>
        <dsp:cNvSpPr/>
      </dsp:nvSpPr>
      <dsp:spPr>
        <a:xfrm>
          <a:off x="0" y="3992040"/>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Some potentially captured radical sustaining innovations – slip-joint; quieter monopile hammers; power-to-x</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4034076"/>
        <a:ext cx="6283840" cy="777048"/>
      </dsp:txXfrm>
    </dsp:sp>
    <dsp:sp modelId="{A55511C5-48D0-1B4A-B33D-F99BCE230AD9}">
      <dsp:nvSpPr>
        <dsp:cNvPr id="0" name=""/>
        <dsp:cNvSpPr/>
      </dsp:nvSpPr>
      <dsp:spPr>
        <a:xfrm>
          <a:off x="0" y="4985640"/>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It is crucial to maintain support for all potentially captured innovations, both incremental, radical and disruptive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5027676"/>
        <a:ext cx="6283840" cy="777048"/>
      </dsp:txXfrm>
    </dsp:sp>
    <dsp:sp modelId="{2F1E6991-6D6A-C541-8B7B-D9B54CD05E42}">
      <dsp:nvSpPr>
        <dsp:cNvPr id="0" name=""/>
        <dsp:cNvSpPr/>
      </dsp:nvSpPr>
      <dsp:spPr>
        <a:xfrm>
          <a:off x="0" y="5979240"/>
          <a:ext cx="6367912" cy="86112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Potential to convert missed opportunities into captured opportunities – knowledge, experience &amp; relatedness are present: directionality and large-scale support are missing</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2036" y="6021276"/>
        <a:ext cx="6283840" cy="7770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F79E57-7F8E-8F4E-B7B4-99066B95998B}">
      <dsp:nvSpPr>
        <dsp:cNvPr id="0" name=""/>
        <dsp:cNvSpPr/>
      </dsp:nvSpPr>
      <dsp:spPr>
        <a:xfrm>
          <a:off x="-257508" y="-24695"/>
          <a:ext cx="8094233" cy="11146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We measure the balance of sustaining versus disruptive R&amp;D by evaluating the distribution of the six innovation categories mentioned above by </a:t>
          </a:r>
          <a:r>
            <a:rPr lang="en-NL" sz="1400" b="1" i="0" kern="1200">
              <a:latin typeface="Open Sans" panose="020B0606030504020204" pitchFamily="34" charset="0"/>
              <a:ea typeface="Open Sans" panose="020B0606030504020204" pitchFamily="34" charset="0"/>
              <a:cs typeface="Open Sans" panose="020B0606030504020204" pitchFamily="34" charset="0"/>
            </a:rPr>
            <a:t>total number of projects</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and</a:t>
          </a:r>
          <a:r>
            <a:rPr lang="en-NL" sz="1400" b="1" i="0" kern="1200">
              <a:latin typeface="Open Sans" panose="020B0606030504020204" pitchFamily="34" charset="0"/>
              <a:ea typeface="Open Sans" panose="020B0606030504020204" pitchFamily="34" charset="0"/>
              <a:cs typeface="Open Sans" panose="020B0606030504020204" pitchFamily="34" charset="0"/>
            </a:rPr>
            <a:t> total amount of funding</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allocated for each category</a:t>
          </a:r>
        </a:p>
      </dsp:txBody>
      <dsp:txXfrm>
        <a:off x="-224860" y="7953"/>
        <a:ext cx="6687510" cy="1049380"/>
      </dsp:txXfrm>
    </dsp:sp>
    <dsp:sp modelId="{68C1B738-694C-3E4A-A3C1-8E7AAB20BBD5}">
      <dsp:nvSpPr>
        <dsp:cNvPr id="0" name=""/>
        <dsp:cNvSpPr/>
      </dsp:nvSpPr>
      <dsp:spPr>
        <a:xfrm>
          <a:off x="526704" y="1292649"/>
          <a:ext cx="7770707" cy="11146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Font typeface="+mj-l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Then, we assess the available subsidy instruments, TRL focus and main themes for the offshore renewable energy innovation programs. This demonstrates how R&amp;D funding is allocated and what the priority themes are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59352" y="1325297"/>
        <a:ext cx="6297079" cy="1049380"/>
      </dsp:txXfrm>
    </dsp:sp>
    <dsp:sp modelId="{405488C7-2AEB-EF47-AB71-4F2D11415DEF}">
      <dsp:nvSpPr>
        <dsp:cNvPr id="0" name=""/>
        <dsp:cNvSpPr/>
      </dsp:nvSpPr>
      <dsp:spPr>
        <a:xfrm>
          <a:off x="1309096" y="2609995"/>
          <a:ext cx="7432243" cy="1114676"/>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Next, we highlight the key challenges innovators face in trying to improve their novel technologies by analyzing interviews with startups </a:t>
          </a:r>
        </a:p>
      </dsp:txBody>
      <dsp:txXfrm>
        <a:off x="1341744" y="2642643"/>
        <a:ext cx="6029247" cy="1049380"/>
      </dsp:txXfrm>
    </dsp:sp>
    <dsp:sp modelId="{A690FB2C-DA3D-114B-93B3-5B79B02B35D4}">
      <dsp:nvSpPr>
        <dsp:cNvPr id="0" name=""/>
        <dsp:cNvSpPr/>
      </dsp:nvSpPr>
      <dsp:spPr>
        <a:xfrm>
          <a:off x="1747524" y="3877949"/>
          <a:ext cx="7800287" cy="1213459"/>
        </a:xfrm>
        <a:prstGeom prst="roundRect">
          <a:avLst>
            <a:gd name="adj" fmla="val 10000"/>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5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By evaluating these criteria, we determine whether there is a sustainable balance between disruptive and sustaining innovations to ensure a resilient industry or whether there is unsustainable lock-in to current technologies</a:t>
          </a:r>
        </a:p>
      </dsp:txBody>
      <dsp:txXfrm>
        <a:off x="1783065" y="3913490"/>
        <a:ext cx="6315512" cy="1142377"/>
      </dsp:txXfrm>
    </dsp:sp>
    <dsp:sp modelId="{29B4660F-FE91-A140-869E-F230E87EAFD0}">
      <dsp:nvSpPr>
        <dsp:cNvPr id="0" name=""/>
        <dsp:cNvSpPr/>
      </dsp:nvSpPr>
      <dsp:spPr>
        <a:xfrm>
          <a:off x="6781189" y="829045"/>
          <a:ext cx="724539" cy="724539"/>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50000"/>
            </a:lnSpc>
            <a:spcBef>
              <a:spcPct val="0"/>
            </a:spcBef>
            <a:spcAft>
              <a:spcPct val="35000"/>
            </a:spcAft>
            <a:buNone/>
          </a:pP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944210" y="829045"/>
        <a:ext cx="398497" cy="545216"/>
      </dsp:txXfrm>
    </dsp:sp>
    <dsp:sp modelId="{5461B001-FF71-7E48-9583-DD346B319E8D}">
      <dsp:nvSpPr>
        <dsp:cNvPr id="0" name=""/>
        <dsp:cNvSpPr/>
      </dsp:nvSpPr>
      <dsp:spPr>
        <a:xfrm>
          <a:off x="7403639" y="2146390"/>
          <a:ext cx="724539" cy="724539"/>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50000"/>
            </a:lnSpc>
            <a:spcBef>
              <a:spcPct val="0"/>
            </a:spcBef>
            <a:spcAft>
              <a:spcPct val="35000"/>
            </a:spcAft>
            <a:buNone/>
          </a:pP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566660" y="2146390"/>
        <a:ext cx="398497" cy="545216"/>
      </dsp:txXfrm>
    </dsp:sp>
    <dsp:sp modelId="{C93392F7-540F-8541-8F43-4DB8998F7EF8}">
      <dsp:nvSpPr>
        <dsp:cNvPr id="0" name=""/>
        <dsp:cNvSpPr/>
      </dsp:nvSpPr>
      <dsp:spPr>
        <a:xfrm>
          <a:off x="8016799" y="3463736"/>
          <a:ext cx="724539" cy="724539"/>
        </a:xfrm>
        <a:prstGeom prst="downArrow">
          <a:avLst>
            <a:gd name="adj1" fmla="val 55000"/>
            <a:gd name="adj2" fmla="val 45000"/>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2">
          <a:scrgbClr r="0" g="0" b="0"/>
        </a:effectRef>
        <a:fontRef idx="minor"/>
      </dsp:style>
      <dsp:txBody>
        <a:bodyPr spcFirstLastPara="0" vert="horz" wrap="square" lIns="29210" tIns="29210" rIns="29210" bIns="29210" numCol="1" spcCol="1270" anchor="ctr" anchorCtr="0">
          <a:noAutofit/>
        </a:bodyPr>
        <a:lstStyle/>
        <a:p>
          <a:pPr marL="0" lvl="0" indent="0" algn="ctr" defTabSz="1022350">
            <a:lnSpc>
              <a:spcPct val="150000"/>
            </a:lnSpc>
            <a:spcBef>
              <a:spcPct val="0"/>
            </a:spcBef>
            <a:spcAft>
              <a:spcPct val="35000"/>
            </a:spcAft>
            <a:buNone/>
          </a:pPr>
          <a:endParaRPr lang="en-US" sz="2300" kern="1200" dirty="0"/>
        </a:p>
      </dsp:txBody>
      <dsp:txXfrm>
        <a:off x="8179820" y="3463736"/>
        <a:ext cx="398497" cy="54521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1B2E916-FEA9-C744-9952-AA76ED43352A}">
      <dsp:nvSpPr>
        <dsp:cNvPr id="0" name=""/>
        <dsp:cNvSpPr/>
      </dsp:nvSpPr>
      <dsp:spPr>
        <a:xfrm>
          <a:off x="0" y="0"/>
          <a:ext cx="6213468" cy="93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We identify potential disruptions based on expert opinion through industry reports</a:t>
          </a:r>
        </a:p>
      </dsp:txBody>
      <dsp:txXfrm>
        <a:off x="27343" y="27343"/>
        <a:ext cx="5096870" cy="878862"/>
      </dsp:txXfrm>
    </dsp:sp>
    <dsp:sp modelId="{E118F84B-AC61-394C-A5A4-BD2CEFF8EEA2}">
      <dsp:nvSpPr>
        <dsp:cNvPr id="0" name=""/>
        <dsp:cNvSpPr/>
      </dsp:nvSpPr>
      <dsp:spPr>
        <a:xfrm>
          <a:off x="463992" y="1063208"/>
          <a:ext cx="6213468" cy="93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Based on the R&amp;D project database, we identify what specific variety the Netherlands focuses on and what is largely absent</a:t>
          </a:r>
        </a:p>
      </dsp:txBody>
      <dsp:txXfrm>
        <a:off x="491335" y="1090551"/>
        <a:ext cx="5087982" cy="878862"/>
      </dsp:txXfrm>
    </dsp:sp>
    <dsp:sp modelId="{072F2B9B-E9F9-6741-9517-34CA6028CA62}">
      <dsp:nvSpPr>
        <dsp:cNvPr id="0" name=""/>
        <dsp:cNvSpPr/>
      </dsp:nvSpPr>
      <dsp:spPr>
        <a:xfrm>
          <a:off x="927985" y="2126417"/>
          <a:ext cx="6213468" cy="93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We also identify the phase of development (TRL range) for these projects to determine how close these innovations are to commercial-scale readiness</a:t>
          </a:r>
        </a:p>
      </dsp:txBody>
      <dsp:txXfrm>
        <a:off x="955328" y="2153760"/>
        <a:ext cx="5087982" cy="878862"/>
      </dsp:txXfrm>
    </dsp:sp>
    <dsp:sp modelId="{23831521-ADEE-5F46-BBBB-B1FA977E2DF8}">
      <dsp:nvSpPr>
        <dsp:cNvPr id="0" name=""/>
        <dsp:cNvSpPr/>
      </dsp:nvSpPr>
      <dsp:spPr>
        <a:xfrm>
          <a:off x="1391978" y="3189625"/>
          <a:ext cx="6213468" cy="93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Therefore, we assess whether the innovations occuring in t</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 Netherlands are in line with potential disruptions</a:t>
          </a:r>
        </a:p>
      </dsp:txBody>
      <dsp:txXfrm>
        <a:off x="1419321" y="3216968"/>
        <a:ext cx="5087982" cy="878862"/>
      </dsp:txXfrm>
    </dsp:sp>
    <dsp:sp modelId="{73EBCCF8-6C18-1849-AB31-A701C1BC931C}">
      <dsp:nvSpPr>
        <dsp:cNvPr id="0" name=""/>
        <dsp:cNvSpPr/>
      </dsp:nvSpPr>
      <dsp:spPr>
        <a:xfrm>
          <a:off x="1855970" y="4252834"/>
          <a:ext cx="6213468" cy="933548"/>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Finally, we assess whether these innovations relate to existing expertise or whether they are outside the industrial scope </a:t>
          </a:r>
        </a:p>
      </dsp:txBody>
      <dsp:txXfrm>
        <a:off x="1883313" y="4280177"/>
        <a:ext cx="5087982" cy="878862"/>
      </dsp:txXfrm>
    </dsp:sp>
    <dsp:sp modelId="{20018543-8D26-E74E-821F-0C47ECD8C057}">
      <dsp:nvSpPr>
        <dsp:cNvPr id="0" name=""/>
        <dsp:cNvSpPr/>
      </dsp:nvSpPr>
      <dsp:spPr>
        <a:xfrm>
          <a:off x="5606661" y="682009"/>
          <a:ext cx="606806" cy="6068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743192" y="682009"/>
        <a:ext cx="333744" cy="456622"/>
      </dsp:txXfrm>
    </dsp:sp>
    <dsp:sp modelId="{B5B76D93-FCB1-9E40-BD99-053453E29C33}">
      <dsp:nvSpPr>
        <dsp:cNvPr id="0" name=""/>
        <dsp:cNvSpPr/>
      </dsp:nvSpPr>
      <dsp:spPr>
        <a:xfrm>
          <a:off x="6070653" y="1745217"/>
          <a:ext cx="606806" cy="6068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207184" y="1745217"/>
        <a:ext cx="333744" cy="456622"/>
      </dsp:txXfrm>
    </dsp:sp>
    <dsp:sp modelId="{9A59C1FE-46A3-3A44-9137-DC163C9867AF}">
      <dsp:nvSpPr>
        <dsp:cNvPr id="0" name=""/>
        <dsp:cNvSpPr/>
      </dsp:nvSpPr>
      <dsp:spPr>
        <a:xfrm>
          <a:off x="6534646" y="2792867"/>
          <a:ext cx="606806" cy="6068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671177" y="2792867"/>
        <a:ext cx="333744" cy="456622"/>
      </dsp:txXfrm>
    </dsp:sp>
    <dsp:sp modelId="{24B30C6F-CC66-5D44-AC61-81DC90B897B0}">
      <dsp:nvSpPr>
        <dsp:cNvPr id="0" name=""/>
        <dsp:cNvSpPr/>
      </dsp:nvSpPr>
      <dsp:spPr>
        <a:xfrm>
          <a:off x="6998639" y="3866448"/>
          <a:ext cx="606806" cy="606806"/>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1750" tIns="31750" rIns="31750" bIns="31750" numCol="1" spcCol="1270" anchor="ctr" anchorCtr="0">
          <a:noAutofit/>
        </a:bodyPr>
        <a:lstStyle/>
        <a:p>
          <a:pPr marL="0" lvl="0" indent="0" algn="ctr" defTabSz="1111250">
            <a:lnSpc>
              <a:spcPct val="90000"/>
            </a:lnSpc>
            <a:spcBef>
              <a:spcPct val="0"/>
            </a:spcBef>
            <a:spcAft>
              <a:spcPct val="35000"/>
            </a:spcAft>
            <a:buNone/>
          </a:pPr>
          <a:endParaRPr lang="en-US" sz="25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135170" y="3866448"/>
        <a:ext cx="333744" cy="4566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924952-7CFC-464D-82F9-40A2FA92696C}">
      <dsp:nvSpPr>
        <dsp:cNvPr id="0" name=""/>
        <dsp:cNvSpPr/>
      </dsp:nvSpPr>
      <dsp:spPr>
        <a:xfrm>
          <a:off x="-268103" y="-30235"/>
          <a:ext cx="7404937" cy="1228064"/>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First, we evaluate participation in existing markets by assessing the relative distribution across countries. Participation can be measured through all Dutch contracts won in different countries</a:t>
          </a:r>
        </a:p>
      </dsp:txBody>
      <dsp:txXfrm>
        <a:off x="-232134" y="5734"/>
        <a:ext cx="5902451" cy="1156126"/>
      </dsp:txXfrm>
    </dsp:sp>
    <dsp:sp modelId="{ABDD477B-B86C-3E44-B296-95E99FBD5A5D}">
      <dsp:nvSpPr>
        <dsp:cNvPr id="0" name=""/>
        <dsp:cNvSpPr/>
      </dsp:nvSpPr>
      <dsp:spPr>
        <a:xfrm>
          <a:off x="798452" y="1257589"/>
          <a:ext cx="6332524" cy="126924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Then, we evaluate market penetration per sector. Is market pentration concentrated on only a few sectors or is it diverse? This is measured by assessing the share of contracts won by Dutch companies per industrial segment, such as vessels, foundations, etc.</a:t>
          </a:r>
        </a:p>
      </dsp:txBody>
      <dsp:txXfrm>
        <a:off x="835627" y="1294764"/>
        <a:ext cx="5008196" cy="1194899"/>
      </dsp:txXfrm>
    </dsp:sp>
    <dsp:sp modelId="{858F7188-26EC-6943-8747-4CAA009589EF}">
      <dsp:nvSpPr>
        <dsp:cNvPr id="0" name=""/>
        <dsp:cNvSpPr/>
      </dsp:nvSpPr>
      <dsp:spPr>
        <a:xfrm>
          <a:off x="1320885" y="2647070"/>
          <a:ext cx="6332524" cy="1107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Next, we evaluate access to new markets: do Dutch companies successfully win contracts in emerging markets? This is measured through industry reports, newsletters and interviews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1353311" y="2679496"/>
        <a:ext cx="5025609" cy="1042270"/>
      </dsp:txXfrm>
    </dsp:sp>
    <dsp:sp modelId="{A2C28F5E-532D-EF48-88AE-B0611B84F398}">
      <dsp:nvSpPr>
        <dsp:cNvPr id="0" name=""/>
        <dsp:cNvSpPr/>
      </dsp:nvSpPr>
      <dsp:spPr>
        <a:xfrm>
          <a:off x="1851234" y="3955488"/>
          <a:ext cx="6332524" cy="110712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10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Finally, we evaluate whether </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Dutch companies have participated on disruptive projects and in what capacity. </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This is also measured through industry reports, newsletters and interviews</a:t>
          </a:r>
          <a:endParaRPr lang="en-US" sz="1400" kern="1200" dirty="0"/>
        </a:p>
      </dsp:txBody>
      <dsp:txXfrm>
        <a:off x="1883660" y="3987914"/>
        <a:ext cx="5017694" cy="1042270"/>
      </dsp:txXfrm>
    </dsp:sp>
    <dsp:sp modelId="{C64EDB06-1BD0-5046-88EE-EE12E2A50B85}">
      <dsp:nvSpPr>
        <dsp:cNvPr id="0" name=""/>
        <dsp:cNvSpPr/>
      </dsp:nvSpPr>
      <dsp:spPr>
        <a:xfrm>
          <a:off x="5880998" y="878190"/>
          <a:ext cx="719629" cy="7196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50000"/>
            </a:lnSpc>
            <a:spcBef>
              <a:spcPct val="0"/>
            </a:spcBef>
            <a:spcAft>
              <a:spcPct val="35000"/>
            </a:spcAft>
            <a:buNone/>
          </a:pP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042915" y="878190"/>
        <a:ext cx="395795" cy="541521"/>
      </dsp:txXfrm>
    </dsp:sp>
    <dsp:sp modelId="{E0645AA4-AE72-1B46-AC3E-ACF65D519809}">
      <dsp:nvSpPr>
        <dsp:cNvPr id="0" name=""/>
        <dsp:cNvSpPr/>
      </dsp:nvSpPr>
      <dsp:spPr>
        <a:xfrm>
          <a:off x="6411347" y="2186608"/>
          <a:ext cx="719629" cy="7196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150000"/>
            </a:lnSpc>
            <a:spcBef>
              <a:spcPct val="0"/>
            </a:spcBef>
            <a:spcAft>
              <a:spcPct val="35000"/>
            </a:spcAft>
            <a:buNone/>
          </a:pPr>
          <a:endParaRPr lang="en-US" sz="12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6573264" y="2186608"/>
        <a:ext cx="395795" cy="541521"/>
      </dsp:txXfrm>
    </dsp:sp>
    <dsp:sp modelId="{5FF5D671-0E64-E740-A718-0D6F86108937}">
      <dsp:nvSpPr>
        <dsp:cNvPr id="0" name=""/>
        <dsp:cNvSpPr/>
      </dsp:nvSpPr>
      <dsp:spPr>
        <a:xfrm>
          <a:off x="6933780" y="3495025"/>
          <a:ext cx="719629" cy="719629"/>
        </a:xfrm>
        <a:prstGeom prst="downArrow">
          <a:avLst>
            <a:gd name="adj1" fmla="val 55000"/>
            <a:gd name="adj2" fmla="val 45000"/>
          </a:avLst>
        </a:prstGeom>
        <a:solidFill>
          <a:schemeClr val="accent1">
            <a:alpha val="90000"/>
            <a:tint val="40000"/>
            <a:hueOff val="0"/>
            <a:satOff val="0"/>
            <a:lumOff val="0"/>
            <a:alphaOff val="0"/>
          </a:schemeClr>
        </a:solidFill>
        <a:ln w="12700" cap="flat" cmpd="sng" algn="ctr">
          <a:solidFill>
            <a:schemeClr val="accent1">
              <a:alpha val="90000"/>
              <a:tint val="4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26670" rIns="26670" bIns="26670" numCol="1" spcCol="1270" anchor="ctr" anchorCtr="0">
          <a:noAutofit/>
        </a:bodyPr>
        <a:lstStyle/>
        <a:p>
          <a:pPr marL="0" lvl="0" indent="0" algn="ctr" defTabSz="933450">
            <a:lnSpc>
              <a:spcPct val="150000"/>
            </a:lnSpc>
            <a:spcBef>
              <a:spcPct val="0"/>
            </a:spcBef>
            <a:spcAft>
              <a:spcPct val="35000"/>
            </a:spcAft>
            <a:buNone/>
          </a:pPr>
          <a:endParaRPr lang="en-US" sz="21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095697" y="3495025"/>
        <a:ext cx="395795" cy="54152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9C4280-1BD1-774C-B66F-FA5E1C8C12F2}">
      <dsp:nvSpPr>
        <dsp:cNvPr id="0" name=""/>
        <dsp:cNvSpPr/>
      </dsp:nvSpPr>
      <dsp:spPr>
        <a:xfrm>
          <a:off x="777" y="171207"/>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R&amp;D program lines are generally well-funded</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77" y="171207"/>
        <a:ext cx="3031599" cy="1818959"/>
      </dsp:txXfrm>
    </dsp:sp>
    <dsp:sp modelId="{201177D1-BC32-294C-BD2E-CA7009E20772}">
      <dsp:nvSpPr>
        <dsp:cNvPr id="0" name=""/>
        <dsp:cNvSpPr/>
      </dsp:nvSpPr>
      <dsp:spPr>
        <a:xfrm>
          <a:off x="3335536" y="171207"/>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The programs focus on blind innovation because they do not target specific technologies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335536" y="171207"/>
        <a:ext cx="3031599" cy="1818959"/>
      </dsp:txXfrm>
    </dsp:sp>
    <dsp:sp modelId="{251238EA-F661-A647-88C8-138DB745E360}">
      <dsp:nvSpPr>
        <dsp:cNvPr id="0" name=""/>
        <dsp:cNvSpPr/>
      </dsp:nvSpPr>
      <dsp:spPr>
        <a:xfrm>
          <a:off x="777" y="2293326"/>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However, the guiding principles of ‘cost reduction’ and ‘optimization’ directly prioritize sustaining innovation</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777" y="2293326"/>
        <a:ext cx="3031599" cy="1818959"/>
      </dsp:txXfrm>
    </dsp:sp>
    <dsp:sp modelId="{87FF4074-9D04-6F4B-B149-0121FBCADFDF}">
      <dsp:nvSpPr>
        <dsp:cNvPr id="0" name=""/>
        <dsp:cNvSpPr/>
      </dsp:nvSpPr>
      <dsp:spPr>
        <a:xfrm>
          <a:off x="3335536" y="2293326"/>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Most R&amp;D projects – by number and financial value – are sustaining in nature</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3335536" y="2293326"/>
        <a:ext cx="3031599" cy="1818959"/>
      </dsp:txXfrm>
    </dsp:sp>
    <dsp:sp modelId="{F1D85B7F-0586-304D-BEB9-F34216DEFEF9}">
      <dsp:nvSpPr>
        <dsp:cNvPr id="0" name=""/>
        <dsp:cNvSpPr/>
      </dsp:nvSpPr>
      <dsp:spPr>
        <a:xfrm>
          <a:off x="777" y="4415446"/>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Very difficult for disruptive startups to get financed because they are required to find in-kind funding from the private sector to access public funds. Private companies are not likely to invest in startups that have the potential to put them out of business</a:t>
          </a:r>
        </a:p>
      </dsp:txBody>
      <dsp:txXfrm>
        <a:off x="777" y="4415446"/>
        <a:ext cx="3031599" cy="1818959"/>
      </dsp:txXfrm>
    </dsp:sp>
    <dsp:sp modelId="{A1AC06DC-D64C-3940-8E62-27EA82FF58B2}">
      <dsp:nvSpPr>
        <dsp:cNvPr id="0" name=""/>
        <dsp:cNvSpPr/>
      </dsp:nvSpPr>
      <dsp:spPr>
        <a:xfrm>
          <a:off x="3335536" y="4415446"/>
          <a:ext cx="3031599" cy="1818959"/>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The Borssele V demonstration farm only includes sustaining innovations developed by incumbent actors and not disruptive innovations developed by startups</a:t>
          </a:r>
          <a:r>
            <a:rPr lang="en-US" sz="1000" b="0" i="0" kern="1200" dirty="0">
              <a:latin typeface="Open Sans Light" panose="020B0306030504020204" pitchFamily="34" charset="0"/>
              <a:ea typeface="Open Sans Light" panose="020B0306030504020204" pitchFamily="34" charset="0"/>
              <a:cs typeface="Open Sans Light" panose="020B0306030504020204" pitchFamily="34" charset="0"/>
            </a:rPr>
            <a:t> (Durakovic 2021)</a:t>
          </a:r>
        </a:p>
      </dsp:txBody>
      <dsp:txXfrm>
        <a:off x="3335536" y="4415446"/>
        <a:ext cx="3031599" cy="181895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96BA-CFD2-6446-9F08-18E35DF50A12}">
      <dsp:nvSpPr>
        <dsp:cNvPr id="0" name=""/>
        <dsp:cNvSpPr/>
      </dsp:nvSpPr>
      <dsp:spPr>
        <a:xfrm>
          <a:off x="4137" y="450124"/>
          <a:ext cx="1410860" cy="705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Wind turbines</a:t>
          </a:r>
        </a:p>
      </dsp:txBody>
      <dsp:txXfrm>
        <a:off x="24798" y="470785"/>
        <a:ext cx="1369538" cy="664108"/>
      </dsp:txXfrm>
    </dsp:sp>
    <dsp:sp modelId="{A566023F-24B0-5141-8868-CD992506FDEE}">
      <dsp:nvSpPr>
        <dsp:cNvPr id="0" name=""/>
        <dsp:cNvSpPr/>
      </dsp:nvSpPr>
      <dsp:spPr>
        <a:xfrm>
          <a:off x="145223" y="1155554"/>
          <a:ext cx="141086" cy="529072"/>
        </a:xfrm>
        <a:custGeom>
          <a:avLst/>
          <a:gdLst/>
          <a:ahLst/>
          <a:cxnLst/>
          <a:rect l="0" t="0" r="0" b="0"/>
          <a:pathLst>
            <a:path>
              <a:moveTo>
                <a:pt x="0" y="0"/>
              </a:moveTo>
              <a:lnTo>
                <a:pt x="0" y="529072"/>
              </a:lnTo>
              <a:lnTo>
                <a:pt x="141086" y="52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02FAC-A89E-3F43-B90D-3AB55ACE0E3F}">
      <dsp:nvSpPr>
        <dsp:cNvPr id="0" name=""/>
        <dsp:cNvSpPr/>
      </dsp:nvSpPr>
      <dsp:spPr>
        <a:xfrm>
          <a:off x="286309" y="1331912"/>
          <a:ext cx="1128688" cy="705430"/>
        </a:xfrm>
        <a:prstGeom prst="roundRect">
          <a:avLst>
            <a:gd name="adj" fmla="val 10000"/>
          </a:avLst>
        </a:prstGeom>
        <a:solidFill>
          <a:schemeClr val="accent1">
            <a:alpha val="9000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Two-bladed, downwind</a:t>
          </a:r>
        </a:p>
      </dsp:txBody>
      <dsp:txXfrm>
        <a:off x="306970" y="1352573"/>
        <a:ext cx="1087366" cy="664108"/>
      </dsp:txXfrm>
    </dsp:sp>
    <dsp:sp modelId="{20FBF792-53A8-B344-99C3-3E349F6158AA}">
      <dsp:nvSpPr>
        <dsp:cNvPr id="0" name=""/>
        <dsp:cNvSpPr/>
      </dsp:nvSpPr>
      <dsp:spPr>
        <a:xfrm>
          <a:off x="145223" y="1155554"/>
          <a:ext cx="141086" cy="1410860"/>
        </a:xfrm>
        <a:custGeom>
          <a:avLst/>
          <a:gdLst/>
          <a:ahLst/>
          <a:cxnLst/>
          <a:rect l="0" t="0" r="0" b="0"/>
          <a:pathLst>
            <a:path>
              <a:moveTo>
                <a:pt x="0" y="0"/>
              </a:moveTo>
              <a:lnTo>
                <a:pt x="0" y="1410860"/>
              </a:lnTo>
              <a:lnTo>
                <a:pt x="141086" y="1410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32BAB-8358-4547-B28B-4405920E7105}">
      <dsp:nvSpPr>
        <dsp:cNvPr id="0" name=""/>
        <dsp:cNvSpPr/>
      </dsp:nvSpPr>
      <dsp:spPr>
        <a:xfrm>
          <a:off x="286309" y="2213700"/>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Hydraulic, pump-based</a:t>
          </a:r>
        </a:p>
      </dsp:txBody>
      <dsp:txXfrm>
        <a:off x="306970" y="2234361"/>
        <a:ext cx="1087366" cy="664108"/>
      </dsp:txXfrm>
    </dsp:sp>
    <dsp:sp modelId="{E91F0F96-F38A-DD44-AE51-158A43057C1A}">
      <dsp:nvSpPr>
        <dsp:cNvPr id="0" name=""/>
        <dsp:cNvSpPr/>
      </dsp:nvSpPr>
      <dsp:spPr>
        <a:xfrm>
          <a:off x="145223" y="1155554"/>
          <a:ext cx="141086" cy="2292648"/>
        </a:xfrm>
        <a:custGeom>
          <a:avLst/>
          <a:gdLst/>
          <a:ahLst/>
          <a:cxnLst/>
          <a:rect l="0" t="0" r="0" b="0"/>
          <a:pathLst>
            <a:path>
              <a:moveTo>
                <a:pt x="0" y="0"/>
              </a:moveTo>
              <a:lnTo>
                <a:pt x="0" y="2292648"/>
              </a:lnTo>
              <a:lnTo>
                <a:pt x="141086" y="22926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DAD61-5433-724E-8981-859D65AB5598}">
      <dsp:nvSpPr>
        <dsp:cNvPr id="0" name=""/>
        <dsp:cNvSpPr/>
      </dsp:nvSpPr>
      <dsp:spPr>
        <a:xfrm>
          <a:off x="286309" y="3095488"/>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Vertical-axis turbines</a:t>
          </a:r>
        </a:p>
      </dsp:txBody>
      <dsp:txXfrm>
        <a:off x="306970" y="3116149"/>
        <a:ext cx="1087366" cy="664108"/>
      </dsp:txXfrm>
    </dsp:sp>
    <dsp:sp modelId="{AD2BC71A-D4D6-8B4E-BF34-D9B05BB02AD0}">
      <dsp:nvSpPr>
        <dsp:cNvPr id="0" name=""/>
        <dsp:cNvSpPr/>
      </dsp:nvSpPr>
      <dsp:spPr>
        <a:xfrm>
          <a:off x="1767713" y="450124"/>
          <a:ext cx="1410860" cy="705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Foundations</a:t>
          </a:r>
        </a:p>
      </dsp:txBody>
      <dsp:txXfrm>
        <a:off x="1788374" y="470785"/>
        <a:ext cx="1369538" cy="664108"/>
      </dsp:txXfrm>
    </dsp:sp>
    <dsp:sp modelId="{516540D0-B7FB-E34A-A893-F37E7C2EA49D}">
      <dsp:nvSpPr>
        <dsp:cNvPr id="0" name=""/>
        <dsp:cNvSpPr/>
      </dsp:nvSpPr>
      <dsp:spPr>
        <a:xfrm>
          <a:off x="1908799" y="1155554"/>
          <a:ext cx="141086" cy="529072"/>
        </a:xfrm>
        <a:custGeom>
          <a:avLst/>
          <a:gdLst/>
          <a:ahLst/>
          <a:cxnLst/>
          <a:rect l="0" t="0" r="0" b="0"/>
          <a:pathLst>
            <a:path>
              <a:moveTo>
                <a:pt x="0" y="0"/>
              </a:moveTo>
              <a:lnTo>
                <a:pt x="0" y="529072"/>
              </a:lnTo>
              <a:lnTo>
                <a:pt x="141086" y="52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ED5C8-5998-FA45-A0BD-B6A81383D90B}">
      <dsp:nvSpPr>
        <dsp:cNvPr id="0" name=""/>
        <dsp:cNvSpPr/>
      </dsp:nvSpPr>
      <dsp:spPr>
        <a:xfrm>
          <a:off x="2049885" y="1331912"/>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Gravity-based</a:t>
          </a:r>
        </a:p>
      </dsp:txBody>
      <dsp:txXfrm>
        <a:off x="2070546" y="1352573"/>
        <a:ext cx="1087366" cy="664108"/>
      </dsp:txXfrm>
    </dsp:sp>
    <dsp:sp modelId="{F8B025E0-FD78-C445-8C55-A9F74EB8DC83}">
      <dsp:nvSpPr>
        <dsp:cNvPr id="0" name=""/>
        <dsp:cNvSpPr/>
      </dsp:nvSpPr>
      <dsp:spPr>
        <a:xfrm>
          <a:off x="1908799" y="1155554"/>
          <a:ext cx="141086" cy="1410860"/>
        </a:xfrm>
        <a:custGeom>
          <a:avLst/>
          <a:gdLst/>
          <a:ahLst/>
          <a:cxnLst/>
          <a:rect l="0" t="0" r="0" b="0"/>
          <a:pathLst>
            <a:path>
              <a:moveTo>
                <a:pt x="0" y="0"/>
              </a:moveTo>
              <a:lnTo>
                <a:pt x="0" y="1410860"/>
              </a:lnTo>
              <a:lnTo>
                <a:pt x="141086" y="1410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8F23B-CF7A-1C44-AF42-C60AC219AB28}">
      <dsp:nvSpPr>
        <dsp:cNvPr id="0" name=""/>
        <dsp:cNvSpPr/>
      </dsp:nvSpPr>
      <dsp:spPr>
        <a:xfrm>
          <a:off x="2049885" y="2213700"/>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Float-and-sink</a:t>
          </a:r>
        </a:p>
      </dsp:txBody>
      <dsp:txXfrm>
        <a:off x="2070546" y="2234361"/>
        <a:ext cx="1087366" cy="664108"/>
      </dsp:txXfrm>
    </dsp:sp>
    <dsp:sp modelId="{3768BB82-721C-8446-90AC-95CB8C5502B6}">
      <dsp:nvSpPr>
        <dsp:cNvPr id="0" name=""/>
        <dsp:cNvSpPr/>
      </dsp:nvSpPr>
      <dsp:spPr>
        <a:xfrm>
          <a:off x="1908799" y="1155554"/>
          <a:ext cx="141086" cy="2292648"/>
        </a:xfrm>
        <a:custGeom>
          <a:avLst/>
          <a:gdLst/>
          <a:ahLst/>
          <a:cxnLst/>
          <a:rect l="0" t="0" r="0" b="0"/>
          <a:pathLst>
            <a:path>
              <a:moveTo>
                <a:pt x="0" y="0"/>
              </a:moveTo>
              <a:lnTo>
                <a:pt x="0" y="2292648"/>
              </a:lnTo>
              <a:lnTo>
                <a:pt x="141086" y="22926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00F2E0-1659-D14D-B0CC-7EA1EA926464}">
      <dsp:nvSpPr>
        <dsp:cNvPr id="0" name=""/>
        <dsp:cNvSpPr/>
      </dsp:nvSpPr>
      <dsp:spPr>
        <a:xfrm>
          <a:off x="2049885" y="3095488"/>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Suction buckets</a:t>
          </a:r>
        </a:p>
      </dsp:txBody>
      <dsp:txXfrm>
        <a:off x="2070546" y="3116149"/>
        <a:ext cx="1087366" cy="664108"/>
      </dsp:txXfrm>
    </dsp:sp>
    <dsp:sp modelId="{FC0393F1-ACFA-5445-9FFD-A7EC0DF6B82B}">
      <dsp:nvSpPr>
        <dsp:cNvPr id="0" name=""/>
        <dsp:cNvSpPr/>
      </dsp:nvSpPr>
      <dsp:spPr>
        <a:xfrm>
          <a:off x="3531289" y="450124"/>
          <a:ext cx="1410860" cy="705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Installations</a:t>
          </a:r>
        </a:p>
      </dsp:txBody>
      <dsp:txXfrm>
        <a:off x="3551950" y="470785"/>
        <a:ext cx="1369538" cy="664108"/>
      </dsp:txXfrm>
    </dsp:sp>
    <dsp:sp modelId="{818F974B-97DB-CF4E-8D91-B9E762747260}">
      <dsp:nvSpPr>
        <dsp:cNvPr id="0" name=""/>
        <dsp:cNvSpPr/>
      </dsp:nvSpPr>
      <dsp:spPr>
        <a:xfrm>
          <a:off x="3672375" y="1155554"/>
          <a:ext cx="141086" cy="529072"/>
        </a:xfrm>
        <a:custGeom>
          <a:avLst/>
          <a:gdLst/>
          <a:ahLst/>
          <a:cxnLst/>
          <a:rect l="0" t="0" r="0" b="0"/>
          <a:pathLst>
            <a:path>
              <a:moveTo>
                <a:pt x="0" y="0"/>
              </a:moveTo>
              <a:lnTo>
                <a:pt x="0" y="529072"/>
              </a:lnTo>
              <a:lnTo>
                <a:pt x="141086" y="52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46D10-44DA-734B-9C4D-3B8DB2E42C83}">
      <dsp:nvSpPr>
        <dsp:cNvPr id="0" name=""/>
        <dsp:cNvSpPr/>
      </dsp:nvSpPr>
      <dsp:spPr>
        <a:xfrm>
          <a:off x="3813461" y="1331912"/>
          <a:ext cx="1353783"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Motion compensation</a:t>
          </a:r>
        </a:p>
      </dsp:txBody>
      <dsp:txXfrm>
        <a:off x="3834122" y="1352573"/>
        <a:ext cx="1312461" cy="664108"/>
      </dsp:txXfrm>
    </dsp:sp>
    <dsp:sp modelId="{D0469EC9-00C4-2E48-B737-BE29F0CF2BE8}">
      <dsp:nvSpPr>
        <dsp:cNvPr id="0" name=""/>
        <dsp:cNvSpPr/>
      </dsp:nvSpPr>
      <dsp:spPr>
        <a:xfrm>
          <a:off x="3672375" y="1155554"/>
          <a:ext cx="141086" cy="1410860"/>
        </a:xfrm>
        <a:custGeom>
          <a:avLst/>
          <a:gdLst/>
          <a:ahLst/>
          <a:cxnLst/>
          <a:rect l="0" t="0" r="0" b="0"/>
          <a:pathLst>
            <a:path>
              <a:moveTo>
                <a:pt x="0" y="0"/>
              </a:moveTo>
              <a:lnTo>
                <a:pt x="0" y="1410860"/>
              </a:lnTo>
              <a:lnTo>
                <a:pt x="141086" y="1410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FFF3ECF5-1F16-E141-8EF3-8161679308CA}">
      <dsp:nvSpPr>
        <dsp:cNvPr id="0" name=""/>
        <dsp:cNvSpPr/>
      </dsp:nvSpPr>
      <dsp:spPr>
        <a:xfrm>
          <a:off x="3813461" y="2213700"/>
          <a:ext cx="1353783"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Certain disruptive foundations</a:t>
          </a:r>
        </a:p>
      </dsp:txBody>
      <dsp:txXfrm>
        <a:off x="3834122" y="2234361"/>
        <a:ext cx="1312461" cy="664108"/>
      </dsp:txXfrm>
    </dsp:sp>
    <dsp:sp modelId="{3DFE8C84-B9E7-D945-9AB7-E3B95F575D03}">
      <dsp:nvSpPr>
        <dsp:cNvPr id="0" name=""/>
        <dsp:cNvSpPr/>
      </dsp:nvSpPr>
      <dsp:spPr>
        <a:xfrm>
          <a:off x="5294865" y="450124"/>
          <a:ext cx="1410860" cy="705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Floating offshore wind</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315526" y="470785"/>
        <a:ext cx="1369538" cy="664108"/>
      </dsp:txXfrm>
    </dsp:sp>
    <dsp:sp modelId="{F730D9F0-6C78-7049-AE93-09AB9399E956}">
      <dsp:nvSpPr>
        <dsp:cNvPr id="0" name=""/>
        <dsp:cNvSpPr/>
      </dsp:nvSpPr>
      <dsp:spPr>
        <a:xfrm>
          <a:off x="5435951" y="1155554"/>
          <a:ext cx="141086" cy="529072"/>
        </a:xfrm>
        <a:custGeom>
          <a:avLst/>
          <a:gdLst/>
          <a:ahLst/>
          <a:cxnLst/>
          <a:rect l="0" t="0" r="0" b="0"/>
          <a:pathLst>
            <a:path>
              <a:moveTo>
                <a:pt x="0" y="0"/>
              </a:moveTo>
              <a:lnTo>
                <a:pt x="0" y="529072"/>
              </a:lnTo>
              <a:lnTo>
                <a:pt x="141086" y="52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FF4F7B-4154-E441-85CB-235C3CE3E4F2}">
      <dsp:nvSpPr>
        <dsp:cNvPr id="0" name=""/>
        <dsp:cNvSpPr/>
      </dsp:nvSpPr>
      <dsp:spPr>
        <a:xfrm>
          <a:off x="5577037" y="1331912"/>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Spar buoy</a:t>
          </a:r>
        </a:p>
      </dsp:txBody>
      <dsp:txXfrm>
        <a:off x="5597698" y="1352573"/>
        <a:ext cx="1087366" cy="664108"/>
      </dsp:txXfrm>
    </dsp:sp>
    <dsp:sp modelId="{4E6443F3-CCEB-2A49-BA2B-FAD64BD71CC5}">
      <dsp:nvSpPr>
        <dsp:cNvPr id="0" name=""/>
        <dsp:cNvSpPr/>
      </dsp:nvSpPr>
      <dsp:spPr>
        <a:xfrm>
          <a:off x="5435951" y="1155554"/>
          <a:ext cx="141086" cy="1410860"/>
        </a:xfrm>
        <a:custGeom>
          <a:avLst/>
          <a:gdLst/>
          <a:ahLst/>
          <a:cxnLst/>
          <a:rect l="0" t="0" r="0" b="0"/>
          <a:pathLst>
            <a:path>
              <a:moveTo>
                <a:pt x="0" y="0"/>
              </a:moveTo>
              <a:lnTo>
                <a:pt x="0" y="1410860"/>
              </a:lnTo>
              <a:lnTo>
                <a:pt x="141086" y="1410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97FD54D-ACA9-A94B-A69A-C956BD9CE1DD}">
      <dsp:nvSpPr>
        <dsp:cNvPr id="0" name=""/>
        <dsp:cNvSpPr/>
      </dsp:nvSpPr>
      <dsp:spPr>
        <a:xfrm>
          <a:off x="5577037" y="2213700"/>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Semi-submersible</a:t>
          </a:r>
        </a:p>
      </dsp:txBody>
      <dsp:txXfrm>
        <a:off x="5597698" y="2234361"/>
        <a:ext cx="1087366" cy="664108"/>
      </dsp:txXfrm>
    </dsp:sp>
    <dsp:sp modelId="{8775BD9B-58D3-284F-8FD8-ADD690E6E84C}">
      <dsp:nvSpPr>
        <dsp:cNvPr id="0" name=""/>
        <dsp:cNvSpPr/>
      </dsp:nvSpPr>
      <dsp:spPr>
        <a:xfrm>
          <a:off x="5435951" y="1155554"/>
          <a:ext cx="141086" cy="2292648"/>
        </a:xfrm>
        <a:custGeom>
          <a:avLst/>
          <a:gdLst/>
          <a:ahLst/>
          <a:cxnLst/>
          <a:rect l="0" t="0" r="0" b="0"/>
          <a:pathLst>
            <a:path>
              <a:moveTo>
                <a:pt x="0" y="0"/>
              </a:moveTo>
              <a:lnTo>
                <a:pt x="0" y="2292648"/>
              </a:lnTo>
              <a:lnTo>
                <a:pt x="141086" y="22926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DBD03-B995-D241-B8EC-2845BD48067E}">
      <dsp:nvSpPr>
        <dsp:cNvPr id="0" name=""/>
        <dsp:cNvSpPr/>
      </dsp:nvSpPr>
      <dsp:spPr>
        <a:xfrm>
          <a:off x="5577037" y="3095488"/>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Barge</a:t>
          </a:r>
        </a:p>
      </dsp:txBody>
      <dsp:txXfrm>
        <a:off x="5597698" y="3116149"/>
        <a:ext cx="1087366" cy="664108"/>
      </dsp:txXfrm>
    </dsp:sp>
    <dsp:sp modelId="{B11E6979-2533-5F41-A275-AD056F06AFEE}">
      <dsp:nvSpPr>
        <dsp:cNvPr id="0" name=""/>
        <dsp:cNvSpPr/>
      </dsp:nvSpPr>
      <dsp:spPr>
        <a:xfrm>
          <a:off x="5435951" y="1155554"/>
          <a:ext cx="141086" cy="3174436"/>
        </a:xfrm>
        <a:custGeom>
          <a:avLst/>
          <a:gdLst/>
          <a:ahLst/>
          <a:cxnLst/>
          <a:rect l="0" t="0" r="0" b="0"/>
          <a:pathLst>
            <a:path>
              <a:moveTo>
                <a:pt x="0" y="0"/>
              </a:moveTo>
              <a:lnTo>
                <a:pt x="0" y="3174436"/>
              </a:lnTo>
              <a:lnTo>
                <a:pt x="141086" y="3174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D109-9354-6040-BD0A-688AD0033723}">
      <dsp:nvSpPr>
        <dsp:cNvPr id="0" name=""/>
        <dsp:cNvSpPr/>
      </dsp:nvSpPr>
      <dsp:spPr>
        <a:xfrm>
          <a:off x="5577037" y="3977276"/>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Tension-leg platform</a:t>
          </a:r>
          <a:endParaRPr lang="en-US" sz="1400" b="0" i="0" kern="12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597698" y="3997937"/>
        <a:ext cx="1087366" cy="664108"/>
      </dsp:txXfrm>
    </dsp:sp>
    <dsp:sp modelId="{87052A57-9D05-FA47-ADFD-A6FD5B192CBB}">
      <dsp:nvSpPr>
        <dsp:cNvPr id="0" name=""/>
        <dsp:cNvSpPr/>
      </dsp:nvSpPr>
      <dsp:spPr>
        <a:xfrm>
          <a:off x="7058441" y="450124"/>
          <a:ext cx="1410860" cy="70543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Alternative maritime tech.</a:t>
          </a:r>
        </a:p>
      </dsp:txBody>
      <dsp:txXfrm>
        <a:off x="7079102" y="470785"/>
        <a:ext cx="1369538" cy="664108"/>
      </dsp:txXfrm>
    </dsp:sp>
    <dsp:sp modelId="{7F92A006-A1B5-2B42-A1D9-350B9CA555F7}">
      <dsp:nvSpPr>
        <dsp:cNvPr id="0" name=""/>
        <dsp:cNvSpPr/>
      </dsp:nvSpPr>
      <dsp:spPr>
        <a:xfrm>
          <a:off x="7199527" y="1155554"/>
          <a:ext cx="141086" cy="529072"/>
        </a:xfrm>
        <a:custGeom>
          <a:avLst/>
          <a:gdLst/>
          <a:ahLst/>
          <a:cxnLst/>
          <a:rect l="0" t="0" r="0" b="0"/>
          <a:pathLst>
            <a:path>
              <a:moveTo>
                <a:pt x="0" y="0"/>
              </a:moveTo>
              <a:lnTo>
                <a:pt x="0" y="529072"/>
              </a:lnTo>
              <a:lnTo>
                <a:pt x="141086" y="529072"/>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9EA9B-46A1-9C47-84F4-907156E021C8}">
      <dsp:nvSpPr>
        <dsp:cNvPr id="0" name=""/>
        <dsp:cNvSpPr/>
      </dsp:nvSpPr>
      <dsp:spPr>
        <a:xfrm>
          <a:off x="7340613" y="1331912"/>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Wave</a:t>
          </a:r>
        </a:p>
      </dsp:txBody>
      <dsp:txXfrm>
        <a:off x="7361274" y="1352573"/>
        <a:ext cx="1087366" cy="664108"/>
      </dsp:txXfrm>
    </dsp:sp>
    <dsp:sp modelId="{3DBA0182-BB0F-5F4A-B327-8B63EAE5BE01}">
      <dsp:nvSpPr>
        <dsp:cNvPr id="0" name=""/>
        <dsp:cNvSpPr/>
      </dsp:nvSpPr>
      <dsp:spPr>
        <a:xfrm>
          <a:off x="7199527" y="1155554"/>
          <a:ext cx="141086" cy="1410860"/>
        </a:xfrm>
        <a:custGeom>
          <a:avLst/>
          <a:gdLst/>
          <a:ahLst/>
          <a:cxnLst/>
          <a:rect l="0" t="0" r="0" b="0"/>
          <a:pathLst>
            <a:path>
              <a:moveTo>
                <a:pt x="0" y="0"/>
              </a:moveTo>
              <a:lnTo>
                <a:pt x="0" y="1410860"/>
              </a:lnTo>
              <a:lnTo>
                <a:pt x="141086" y="1410860"/>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C4438-EF5E-364A-B3BF-4242D289558E}">
      <dsp:nvSpPr>
        <dsp:cNvPr id="0" name=""/>
        <dsp:cNvSpPr/>
      </dsp:nvSpPr>
      <dsp:spPr>
        <a:xfrm>
          <a:off x="7340613" y="2213700"/>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Tidal</a:t>
          </a:r>
        </a:p>
      </dsp:txBody>
      <dsp:txXfrm>
        <a:off x="7361274" y="2234361"/>
        <a:ext cx="1087366" cy="664108"/>
      </dsp:txXfrm>
    </dsp:sp>
    <dsp:sp modelId="{9D6B3AEB-75EC-9046-97D4-F4093C695812}">
      <dsp:nvSpPr>
        <dsp:cNvPr id="0" name=""/>
        <dsp:cNvSpPr/>
      </dsp:nvSpPr>
      <dsp:spPr>
        <a:xfrm>
          <a:off x="7199527" y="1155554"/>
          <a:ext cx="141086" cy="2292648"/>
        </a:xfrm>
        <a:custGeom>
          <a:avLst/>
          <a:gdLst/>
          <a:ahLst/>
          <a:cxnLst/>
          <a:rect l="0" t="0" r="0" b="0"/>
          <a:pathLst>
            <a:path>
              <a:moveTo>
                <a:pt x="0" y="0"/>
              </a:moveTo>
              <a:lnTo>
                <a:pt x="0" y="2292648"/>
              </a:lnTo>
              <a:lnTo>
                <a:pt x="141086" y="229264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9B436-692A-6640-9363-D9242044F05E}">
      <dsp:nvSpPr>
        <dsp:cNvPr id="0" name=""/>
        <dsp:cNvSpPr/>
      </dsp:nvSpPr>
      <dsp:spPr>
        <a:xfrm>
          <a:off x="7340613" y="3095488"/>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Kites</a:t>
          </a:r>
        </a:p>
      </dsp:txBody>
      <dsp:txXfrm>
        <a:off x="7361274" y="3116149"/>
        <a:ext cx="1087366" cy="664108"/>
      </dsp:txXfrm>
    </dsp:sp>
    <dsp:sp modelId="{AABE225E-4443-B343-B038-1383F76F2114}">
      <dsp:nvSpPr>
        <dsp:cNvPr id="0" name=""/>
        <dsp:cNvSpPr/>
      </dsp:nvSpPr>
      <dsp:spPr>
        <a:xfrm>
          <a:off x="7199527" y="1155554"/>
          <a:ext cx="141086" cy="3174436"/>
        </a:xfrm>
        <a:custGeom>
          <a:avLst/>
          <a:gdLst/>
          <a:ahLst/>
          <a:cxnLst/>
          <a:rect l="0" t="0" r="0" b="0"/>
          <a:pathLst>
            <a:path>
              <a:moveTo>
                <a:pt x="0" y="0"/>
              </a:moveTo>
              <a:lnTo>
                <a:pt x="0" y="3174436"/>
              </a:lnTo>
              <a:lnTo>
                <a:pt x="141086" y="317443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29E8E-165F-DB48-8A46-8A9C4F7E9FF2}">
      <dsp:nvSpPr>
        <dsp:cNvPr id="0" name=""/>
        <dsp:cNvSpPr/>
      </dsp:nvSpPr>
      <dsp:spPr>
        <a:xfrm>
          <a:off x="7340613" y="3977276"/>
          <a:ext cx="1128688" cy="705430"/>
        </a:xfrm>
        <a:prstGeom prst="roundRect">
          <a:avLst>
            <a:gd name="adj" fmla="val 10000"/>
          </a:avLst>
        </a:prstGeom>
        <a:solidFill>
          <a:schemeClr val="accent1"/>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Blue energy</a:t>
          </a:r>
        </a:p>
      </dsp:txBody>
      <dsp:txXfrm>
        <a:off x="7361274" y="3997937"/>
        <a:ext cx="1087366" cy="664108"/>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996BA-CFD2-6446-9F08-18E35DF50A12}">
      <dsp:nvSpPr>
        <dsp:cNvPr id="0" name=""/>
        <dsp:cNvSpPr/>
      </dsp:nvSpPr>
      <dsp:spPr>
        <a:xfrm>
          <a:off x="3949" y="546198"/>
          <a:ext cx="1346811" cy="673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Wind turbines</a:t>
          </a:r>
        </a:p>
      </dsp:txBody>
      <dsp:txXfrm>
        <a:off x="23672" y="565921"/>
        <a:ext cx="1307365" cy="633959"/>
      </dsp:txXfrm>
    </dsp:sp>
    <dsp:sp modelId="{A566023F-24B0-5141-8868-CD992506FDEE}">
      <dsp:nvSpPr>
        <dsp:cNvPr id="0" name=""/>
        <dsp:cNvSpPr/>
      </dsp:nvSpPr>
      <dsp:spPr>
        <a:xfrm>
          <a:off x="138630" y="1219603"/>
          <a:ext cx="134681" cy="505054"/>
        </a:xfrm>
        <a:custGeom>
          <a:avLst/>
          <a:gdLst/>
          <a:ahLst/>
          <a:cxnLst/>
          <a:rect l="0" t="0" r="0" b="0"/>
          <a:pathLst>
            <a:path>
              <a:moveTo>
                <a:pt x="0" y="0"/>
              </a:moveTo>
              <a:lnTo>
                <a:pt x="0" y="505054"/>
              </a:lnTo>
              <a:lnTo>
                <a:pt x="134681" y="505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DA602FAC-A89E-3F43-B90D-3AB55ACE0E3F}">
      <dsp:nvSpPr>
        <dsp:cNvPr id="0" name=""/>
        <dsp:cNvSpPr/>
      </dsp:nvSpPr>
      <dsp:spPr>
        <a:xfrm>
          <a:off x="273311" y="1387955"/>
          <a:ext cx="1077449" cy="673405"/>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Two-bladed, downwind</a:t>
          </a:r>
        </a:p>
      </dsp:txBody>
      <dsp:txXfrm>
        <a:off x="293034" y="1407678"/>
        <a:ext cx="1038003" cy="633959"/>
      </dsp:txXfrm>
    </dsp:sp>
    <dsp:sp modelId="{20FBF792-53A8-B344-99C3-3E349F6158AA}">
      <dsp:nvSpPr>
        <dsp:cNvPr id="0" name=""/>
        <dsp:cNvSpPr/>
      </dsp:nvSpPr>
      <dsp:spPr>
        <a:xfrm>
          <a:off x="138630" y="1219603"/>
          <a:ext cx="134681" cy="1346811"/>
        </a:xfrm>
        <a:custGeom>
          <a:avLst/>
          <a:gdLst/>
          <a:ahLst/>
          <a:cxnLst/>
          <a:rect l="0" t="0" r="0" b="0"/>
          <a:pathLst>
            <a:path>
              <a:moveTo>
                <a:pt x="0" y="0"/>
              </a:moveTo>
              <a:lnTo>
                <a:pt x="0" y="1346811"/>
              </a:lnTo>
              <a:lnTo>
                <a:pt x="134681" y="1346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BE332BAB-8358-4547-B28B-4405920E7105}">
      <dsp:nvSpPr>
        <dsp:cNvPr id="0" name=""/>
        <dsp:cNvSpPr/>
      </dsp:nvSpPr>
      <dsp:spPr>
        <a:xfrm>
          <a:off x="273311" y="2229712"/>
          <a:ext cx="1077449" cy="673405"/>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Hydraulic, pump-based</a:t>
          </a:r>
        </a:p>
      </dsp:txBody>
      <dsp:txXfrm>
        <a:off x="293034" y="2249435"/>
        <a:ext cx="1038003" cy="633959"/>
      </dsp:txXfrm>
    </dsp:sp>
    <dsp:sp modelId="{E91F0F96-F38A-DD44-AE51-158A43057C1A}">
      <dsp:nvSpPr>
        <dsp:cNvPr id="0" name=""/>
        <dsp:cNvSpPr/>
      </dsp:nvSpPr>
      <dsp:spPr>
        <a:xfrm>
          <a:off x="138630" y="1219603"/>
          <a:ext cx="134681" cy="2188568"/>
        </a:xfrm>
        <a:custGeom>
          <a:avLst/>
          <a:gdLst/>
          <a:ahLst/>
          <a:cxnLst/>
          <a:rect l="0" t="0" r="0" b="0"/>
          <a:pathLst>
            <a:path>
              <a:moveTo>
                <a:pt x="0" y="0"/>
              </a:moveTo>
              <a:lnTo>
                <a:pt x="0" y="2188568"/>
              </a:lnTo>
              <a:lnTo>
                <a:pt x="134681" y="2188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FCDAD61-5433-724E-8981-859D65AB5598}">
      <dsp:nvSpPr>
        <dsp:cNvPr id="0" name=""/>
        <dsp:cNvSpPr/>
      </dsp:nvSpPr>
      <dsp:spPr>
        <a:xfrm>
          <a:off x="273311" y="3071469"/>
          <a:ext cx="1077449" cy="673405"/>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Vertical-axis turbines</a:t>
          </a:r>
        </a:p>
      </dsp:txBody>
      <dsp:txXfrm>
        <a:off x="293034" y="3091192"/>
        <a:ext cx="1038003" cy="633959"/>
      </dsp:txXfrm>
    </dsp:sp>
    <dsp:sp modelId="{AD2BC71A-D4D6-8B4E-BF34-D9B05BB02AD0}">
      <dsp:nvSpPr>
        <dsp:cNvPr id="0" name=""/>
        <dsp:cNvSpPr/>
      </dsp:nvSpPr>
      <dsp:spPr>
        <a:xfrm>
          <a:off x="1687464" y="546198"/>
          <a:ext cx="1346811" cy="673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Foundations</a:t>
          </a:r>
        </a:p>
      </dsp:txBody>
      <dsp:txXfrm>
        <a:off x="1707187" y="565921"/>
        <a:ext cx="1307365" cy="633959"/>
      </dsp:txXfrm>
    </dsp:sp>
    <dsp:sp modelId="{516540D0-B7FB-E34A-A893-F37E7C2EA49D}">
      <dsp:nvSpPr>
        <dsp:cNvPr id="0" name=""/>
        <dsp:cNvSpPr/>
      </dsp:nvSpPr>
      <dsp:spPr>
        <a:xfrm>
          <a:off x="1822145" y="1219603"/>
          <a:ext cx="134681" cy="505054"/>
        </a:xfrm>
        <a:custGeom>
          <a:avLst/>
          <a:gdLst/>
          <a:ahLst/>
          <a:cxnLst/>
          <a:rect l="0" t="0" r="0" b="0"/>
          <a:pathLst>
            <a:path>
              <a:moveTo>
                <a:pt x="0" y="0"/>
              </a:moveTo>
              <a:lnTo>
                <a:pt x="0" y="505054"/>
              </a:lnTo>
              <a:lnTo>
                <a:pt x="134681" y="505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E4ED5C8-5998-FA45-A0BD-B6A81383D90B}">
      <dsp:nvSpPr>
        <dsp:cNvPr id="0" name=""/>
        <dsp:cNvSpPr/>
      </dsp:nvSpPr>
      <dsp:spPr>
        <a:xfrm>
          <a:off x="1956826" y="1387955"/>
          <a:ext cx="1077449" cy="673405"/>
        </a:xfrm>
        <a:prstGeom prst="roundRect">
          <a:avLst>
            <a:gd name="adj" fmla="val 10000"/>
          </a:avLst>
        </a:prstGeom>
        <a:solidFill>
          <a:srgbClr val="FF93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Gravity-based</a:t>
          </a:r>
        </a:p>
      </dsp:txBody>
      <dsp:txXfrm>
        <a:off x="1976549" y="1407678"/>
        <a:ext cx="1038003" cy="633959"/>
      </dsp:txXfrm>
    </dsp:sp>
    <dsp:sp modelId="{F8B025E0-FD78-C445-8C55-A9F74EB8DC83}">
      <dsp:nvSpPr>
        <dsp:cNvPr id="0" name=""/>
        <dsp:cNvSpPr/>
      </dsp:nvSpPr>
      <dsp:spPr>
        <a:xfrm>
          <a:off x="1822145" y="1219603"/>
          <a:ext cx="134681" cy="1346811"/>
        </a:xfrm>
        <a:custGeom>
          <a:avLst/>
          <a:gdLst/>
          <a:ahLst/>
          <a:cxnLst/>
          <a:rect l="0" t="0" r="0" b="0"/>
          <a:pathLst>
            <a:path>
              <a:moveTo>
                <a:pt x="0" y="0"/>
              </a:moveTo>
              <a:lnTo>
                <a:pt x="0" y="1346811"/>
              </a:lnTo>
              <a:lnTo>
                <a:pt x="134681" y="1346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88F23B-CF7A-1C44-AF42-C60AC219AB28}">
      <dsp:nvSpPr>
        <dsp:cNvPr id="0" name=""/>
        <dsp:cNvSpPr/>
      </dsp:nvSpPr>
      <dsp:spPr>
        <a:xfrm>
          <a:off x="1956826" y="2229712"/>
          <a:ext cx="1077449" cy="673405"/>
        </a:xfrm>
        <a:prstGeom prst="roundRect">
          <a:avLst>
            <a:gd name="adj" fmla="val 10000"/>
          </a:avLst>
        </a:prstGeom>
        <a:solidFill>
          <a:srgbClr val="FF93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Float-and-sink</a:t>
          </a:r>
        </a:p>
      </dsp:txBody>
      <dsp:txXfrm>
        <a:off x="1976549" y="2249435"/>
        <a:ext cx="1038003" cy="633959"/>
      </dsp:txXfrm>
    </dsp:sp>
    <dsp:sp modelId="{3768BB82-721C-8446-90AC-95CB8C5502B6}">
      <dsp:nvSpPr>
        <dsp:cNvPr id="0" name=""/>
        <dsp:cNvSpPr/>
      </dsp:nvSpPr>
      <dsp:spPr>
        <a:xfrm>
          <a:off x="1822145" y="1219603"/>
          <a:ext cx="134681" cy="2188568"/>
        </a:xfrm>
        <a:custGeom>
          <a:avLst/>
          <a:gdLst/>
          <a:ahLst/>
          <a:cxnLst/>
          <a:rect l="0" t="0" r="0" b="0"/>
          <a:pathLst>
            <a:path>
              <a:moveTo>
                <a:pt x="0" y="0"/>
              </a:moveTo>
              <a:lnTo>
                <a:pt x="0" y="2188568"/>
              </a:lnTo>
              <a:lnTo>
                <a:pt x="134681" y="2188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B00F2E0-1659-D14D-B0CC-7EA1EA926464}">
      <dsp:nvSpPr>
        <dsp:cNvPr id="0" name=""/>
        <dsp:cNvSpPr/>
      </dsp:nvSpPr>
      <dsp:spPr>
        <a:xfrm>
          <a:off x="1956826" y="3071469"/>
          <a:ext cx="1077449" cy="673405"/>
        </a:xfrm>
        <a:prstGeom prst="roundRect">
          <a:avLst>
            <a:gd name="adj" fmla="val 10000"/>
          </a:avLst>
        </a:prstGeom>
        <a:solidFill>
          <a:srgbClr val="FF93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Suction buckets</a:t>
          </a:r>
        </a:p>
      </dsp:txBody>
      <dsp:txXfrm>
        <a:off x="1976549" y="3091192"/>
        <a:ext cx="1038003" cy="633959"/>
      </dsp:txXfrm>
    </dsp:sp>
    <dsp:sp modelId="{FC0393F1-ACFA-5445-9FFD-A7EC0DF6B82B}">
      <dsp:nvSpPr>
        <dsp:cNvPr id="0" name=""/>
        <dsp:cNvSpPr/>
      </dsp:nvSpPr>
      <dsp:spPr>
        <a:xfrm>
          <a:off x="3370978" y="546198"/>
          <a:ext cx="1346811" cy="673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Installations</a:t>
          </a:r>
        </a:p>
      </dsp:txBody>
      <dsp:txXfrm>
        <a:off x="3390701" y="565921"/>
        <a:ext cx="1307365" cy="633959"/>
      </dsp:txXfrm>
    </dsp:sp>
    <dsp:sp modelId="{818F974B-97DB-CF4E-8D91-B9E762747260}">
      <dsp:nvSpPr>
        <dsp:cNvPr id="0" name=""/>
        <dsp:cNvSpPr/>
      </dsp:nvSpPr>
      <dsp:spPr>
        <a:xfrm>
          <a:off x="3505659" y="1219603"/>
          <a:ext cx="134681" cy="505054"/>
        </a:xfrm>
        <a:custGeom>
          <a:avLst/>
          <a:gdLst/>
          <a:ahLst/>
          <a:cxnLst/>
          <a:rect l="0" t="0" r="0" b="0"/>
          <a:pathLst>
            <a:path>
              <a:moveTo>
                <a:pt x="0" y="0"/>
              </a:moveTo>
              <a:lnTo>
                <a:pt x="0" y="505054"/>
              </a:lnTo>
              <a:lnTo>
                <a:pt x="134681" y="505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846D10-44DA-734B-9C4D-3B8DB2E42C83}">
      <dsp:nvSpPr>
        <dsp:cNvPr id="0" name=""/>
        <dsp:cNvSpPr/>
      </dsp:nvSpPr>
      <dsp:spPr>
        <a:xfrm>
          <a:off x="3640341" y="1387955"/>
          <a:ext cx="1279611" cy="673405"/>
        </a:xfrm>
        <a:prstGeom prst="roundRect">
          <a:avLst>
            <a:gd name="adj" fmla="val 10000"/>
          </a:avLst>
        </a:prstGeom>
        <a:solidFill>
          <a:srgbClr val="92D05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Motion compensation</a:t>
          </a:r>
        </a:p>
      </dsp:txBody>
      <dsp:txXfrm>
        <a:off x="3660064" y="1407678"/>
        <a:ext cx="1240165" cy="633959"/>
      </dsp:txXfrm>
    </dsp:sp>
    <dsp:sp modelId="{FC7726EC-6555-B840-B388-6B1B031643CE}">
      <dsp:nvSpPr>
        <dsp:cNvPr id="0" name=""/>
        <dsp:cNvSpPr/>
      </dsp:nvSpPr>
      <dsp:spPr>
        <a:xfrm>
          <a:off x="3505659" y="1219603"/>
          <a:ext cx="134681" cy="1346811"/>
        </a:xfrm>
        <a:custGeom>
          <a:avLst/>
          <a:gdLst/>
          <a:ahLst/>
          <a:cxnLst/>
          <a:rect l="0" t="0" r="0" b="0"/>
          <a:pathLst>
            <a:path>
              <a:moveTo>
                <a:pt x="0" y="0"/>
              </a:moveTo>
              <a:lnTo>
                <a:pt x="0" y="1346811"/>
              </a:lnTo>
              <a:lnTo>
                <a:pt x="134681" y="1346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8D7BC02-5180-044F-A7AA-A5DC49C92EE8}">
      <dsp:nvSpPr>
        <dsp:cNvPr id="0" name=""/>
        <dsp:cNvSpPr/>
      </dsp:nvSpPr>
      <dsp:spPr>
        <a:xfrm>
          <a:off x="3640341" y="2229712"/>
          <a:ext cx="1292325" cy="673405"/>
        </a:xfrm>
        <a:prstGeom prst="roundRect">
          <a:avLst>
            <a:gd name="adj" fmla="val 10000"/>
          </a:avLst>
        </a:prstGeom>
        <a:solidFill>
          <a:srgbClr val="FF93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Certain disruptive foundations</a:t>
          </a:r>
        </a:p>
      </dsp:txBody>
      <dsp:txXfrm>
        <a:off x="3660064" y="2249435"/>
        <a:ext cx="1252879" cy="633959"/>
      </dsp:txXfrm>
    </dsp:sp>
    <dsp:sp modelId="{3DFE8C84-B9E7-D945-9AB7-E3B95F575D03}">
      <dsp:nvSpPr>
        <dsp:cNvPr id="0" name=""/>
        <dsp:cNvSpPr/>
      </dsp:nvSpPr>
      <dsp:spPr>
        <a:xfrm>
          <a:off x="5054493" y="546198"/>
          <a:ext cx="1346811" cy="673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Floating offshore wind</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074216" y="565921"/>
        <a:ext cx="1307365" cy="633959"/>
      </dsp:txXfrm>
    </dsp:sp>
    <dsp:sp modelId="{F730D9F0-6C78-7049-AE93-09AB9399E956}">
      <dsp:nvSpPr>
        <dsp:cNvPr id="0" name=""/>
        <dsp:cNvSpPr/>
      </dsp:nvSpPr>
      <dsp:spPr>
        <a:xfrm>
          <a:off x="5189174" y="1219603"/>
          <a:ext cx="134681" cy="505054"/>
        </a:xfrm>
        <a:custGeom>
          <a:avLst/>
          <a:gdLst/>
          <a:ahLst/>
          <a:cxnLst/>
          <a:rect l="0" t="0" r="0" b="0"/>
          <a:pathLst>
            <a:path>
              <a:moveTo>
                <a:pt x="0" y="0"/>
              </a:moveTo>
              <a:lnTo>
                <a:pt x="0" y="505054"/>
              </a:lnTo>
              <a:lnTo>
                <a:pt x="134681" y="505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5FF4F7B-4154-E441-85CB-235C3CE3E4F2}">
      <dsp:nvSpPr>
        <dsp:cNvPr id="0" name=""/>
        <dsp:cNvSpPr/>
      </dsp:nvSpPr>
      <dsp:spPr>
        <a:xfrm>
          <a:off x="5323855" y="1387955"/>
          <a:ext cx="1077449" cy="673405"/>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Spar buoy</a:t>
          </a:r>
        </a:p>
      </dsp:txBody>
      <dsp:txXfrm>
        <a:off x="5343578" y="1407678"/>
        <a:ext cx="1038003" cy="633959"/>
      </dsp:txXfrm>
    </dsp:sp>
    <dsp:sp modelId="{8775BD9B-58D3-284F-8FD8-ADD690E6E84C}">
      <dsp:nvSpPr>
        <dsp:cNvPr id="0" name=""/>
        <dsp:cNvSpPr/>
      </dsp:nvSpPr>
      <dsp:spPr>
        <a:xfrm>
          <a:off x="5189174" y="1219603"/>
          <a:ext cx="134681" cy="1346811"/>
        </a:xfrm>
        <a:custGeom>
          <a:avLst/>
          <a:gdLst/>
          <a:ahLst/>
          <a:cxnLst/>
          <a:rect l="0" t="0" r="0" b="0"/>
          <a:pathLst>
            <a:path>
              <a:moveTo>
                <a:pt x="0" y="0"/>
              </a:moveTo>
              <a:lnTo>
                <a:pt x="0" y="1346811"/>
              </a:lnTo>
              <a:lnTo>
                <a:pt x="134681" y="1346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D1DBD03-B995-D241-B8EC-2845BD48067E}">
      <dsp:nvSpPr>
        <dsp:cNvPr id="0" name=""/>
        <dsp:cNvSpPr/>
      </dsp:nvSpPr>
      <dsp:spPr>
        <a:xfrm>
          <a:off x="5323855" y="2229712"/>
          <a:ext cx="1077449" cy="673405"/>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Semi-submersible</a:t>
          </a:r>
        </a:p>
      </dsp:txBody>
      <dsp:txXfrm>
        <a:off x="5343578" y="2249435"/>
        <a:ext cx="1038003" cy="633959"/>
      </dsp:txXfrm>
    </dsp:sp>
    <dsp:sp modelId="{4D5F17D7-7784-2149-BC81-5E1900801C33}">
      <dsp:nvSpPr>
        <dsp:cNvPr id="0" name=""/>
        <dsp:cNvSpPr/>
      </dsp:nvSpPr>
      <dsp:spPr>
        <a:xfrm>
          <a:off x="5189174" y="1219603"/>
          <a:ext cx="134681" cy="2188568"/>
        </a:xfrm>
        <a:custGeom>
          <a:avLst/>
          <a:gdLst/>
          <a:ahLst/>
          <a:cxnLst/>
          <a:rect l="0" t="0" r="0" b="0"/>
          <a:pathLst>
            <a:path>
              <a:moveTo>
                <a:pt x="0" y="0"/>
              </a:moveTo>
              <a:lnTo>
                <a:pt x="0" y="2188568"/>
              </a:lnTo>
              <a:lnTo>
                <a:pt x="134681" y="2188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AFF5B4C1-2715-BF4D-B072-73E9122BFE86}">
      <dsp:nvSpPr>
        <dsp:cNvPr id="0" name=""/>
        <dsp:cNvSpPr/>
      </dsp:nvSpPr>
      <dsp:spPr>
        <a:xfrm>
          <a:off x="5323855" y="3071469"/>
          <a:ext cx="1077449" cy="673405"/>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Barge</a:t>
          </a:r>
        </a:p>
      </dsp:txBody>
      <dsp:txXfrm>
        <a:off x="5343578" y="3091192"/>
        <a:ext cx="1038003" cy="633959"/>
      </dsp:txXfrm>
    </dsp:sp>
    <dsp:sp modelId="{B11E6979-2533-5F41-A275-AD056F06AFEE}">
      <dsp:nvSpPr>
        <dsp:cNvPr id="0" name=""/>
        <dsp:cNvSpPr/>
      </dsp:nvSpPr>
      <dsp:spPr>
        <a:xfrm>
          <a:off x="5189174" y="1219603"/>
          <a:ext cx="134681" cy="3030326"/>
        </a:xfrm>
        <a:custGeom>
          <a:avLst/>
          <a:gdLst/>
          <a:ahLst/>
          <a:cxnLst/>
          <a:rect l="0" t="0" r="0" b="0"/>
          <a:pathLst>
            <a:path>
              <a:moveTo>
                <a:pt x="0" y="0"/>
              </a:moveTo>
              <a:lnTo>
                <a:pt x="0" y="3030326"/>
              </a:lnTo>
              <a:lnTo>
                <a:pt x="134681" y="3030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05DD109-9354-6040-BD0A-688AD0033723}">
      <dsp:nvSpPr>
        <dsp:cNvPr id="0" name=""/>
        <dsp:cNvSpPr/>
      </dsp:nvSpPr>
      <dsp:spPr>
        <a:xfrm>
          <a:off x="5323855" y="3913227"/>
          <a:ext cx="1077449" cy="673405"/>
        </a:xfrm>
        <a:prstGeom prst="roundRect">
          <a:avLst>
            <a:gd name="adj" fmla="val 10000"/>
          </a:avLst>
        </a:prstGeom>
        <a:solidFill>
          <a:srgbClr val="FF00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Tension-leg platform</a:t>
          </a:r>
        </a:p>
      </dsp:txBody>
      <dsp:txXfrm>
        <a:off x="5343578" y="3932950"/>
        <a:ext cx="1038003" cy="633959"/>
      </dsp:txXfrm>
    </dsp:sp>
    <dsp:sp modelId="{87052A57-9D05-FA47-ADFD-A6FD5B192CBB}">
      <dsp:nvSpPr>
        <dsp:cNvPr id="0" name=""/>
        <dsp:cNvSpPr/>
      </dsp:nvSpPr>
      <dsp:spPr>
        <a:xfrm>
          <a:off x="6738007" y="546198"/>
          <a:ext cx="1346811" cy="67340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Alternative maritime tech.</a:t>
          </a:r>
        </a:p>
      </dsp:txBody>
      <dsp:txXfrm>
        <a:off x="6757730" y="565921"/>
        <a:ext cx="1307365" cy="633959"/>
      </dsp:txXfrm>
    </dsp:sp>
    <dsp:sp modelId="{7F92A006-A1B5-2B42-A1D9-350B9CA555F7}">
      <dsp:nvSpPr>
        <dsp:cNvPr id="0" name=""/>
        <dsp:cNvSpPr/>
      </dsp:nvSpPr>
      <dsp:spPr>
        <a:xfrm>
          <a:off x="6872688" y="1219603"/>
          <a:ext cx="134681" cy="505054"/>
        </a:xfrm>
        <a:custGeom>
          <a:avLst/>
          <a:gdLst/>
          <a:ahLst/>
          <a:cxnLst/>
          <a:rect l="0" t="0" r="0" b="0"/>
          <a:pathLst>
            <a:path>
              <a:moveTo>
                <a:pt x="0" y="0"/>
              </a:moveTo>
              <a:lnTo>
                <a:pt x="0" y="505054"/>
              </a:lnTo>
              <a:lnTo>
                <a:pt x="134681" y="505054"/>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9EA9B-46A1-9C47-84F4-907156E021C8}">
      <dsp:nvSpPr>
        <dsp:cNvPr id="0" name=""/>
        <dsp:cNvSpPr/>
      </dsp:nvSpPr>
      <dsp:spPr>
        <a:xfrm>
          <a:off x="7007370" y="1387955"/>
          <a:ext cx="1077449" cy="673405"/>
        </a:xfrm>
        <a:prstGeom prst="roundRect">
          <a:avLst>
            <a:gd name="adj" fmla="val 10000"/>
          </a:avLst>
        </a:prstGeom>
        <a:solidFill>
          <a:srgbClr val="FF9300">
            <a:alpha val="90000"/>
          </a:srgb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Wave</a:t>
          </a:r>
        </a:p>
      </dsp:txBody>
      <dsp:txXfrm>
        <a:off x="7027093" y="1407678"/>
        <a:ext cx="1038003" cy="633959"/>
      </dsp:txXfrm>
    </dsp:sp>
    <dsp:sp modelId="{3DBA0182-BB0F-5F4A-B327-8B63EAE5BE01}">
      <dsp:nvSpPr>
        <dsp:cNvPr id="0" name=""/>
        <dsp:cNvSpPr/>
      </dsp:nvSpPr>
      <dsp:spPr>
        <a:xfrm>
          <a:off x="6872688" y="1219603"/>
          <a:ext cx="134681" cy="1346811"/>
        </a:xfrm>
        <a:custGeom>
          <a:avLst/>
          <a:gdLst/>
          <a:ahLst/>
          <a:cxnLst/>
          <a:rect l="0" t="0" r="0" b="0"/>
          <a:pathLst>
            <a:path>
              <a:moveTo>
                <a:pt x="0" y="0"/>
              </a:moveTo>
              <a:lnTo>
                <a:pt x="0" y="1346811"/>
              </a:lnTo>
              <a:lnTo>
                <a:pt x="134681" y="1346811"/>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FCC4438-EF5E-364A-B3BF-4242D289558E}">
      <dsp:nvSpPr>
        <dsp:cNvPr id="0" name=""/>
        <dsp:cNvSpPr/>
      </dsp:nvSpPr>
      <dsp:spPr>
        <a:xfrm>
          <a:off x="7007370" y="2229712"/>
          <a:ext cx="1077449" cy="673405"/>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Tidal</a:t>
          </a:r>
        </a:p>
      </dsp:txBody>
      <dsp:txXfrm>
        <a:off x="7027093" y="2249435"/>
        <a:ext cx="1038003" cy="633959"/>
      </dsp:txXfrm>
    </dsp:sp>
    <dsp:sp modelId="{9D6B3AEB-75EC-9046-97D4-F4093C695812}">
      <dsp:nvSpPr>
        <dsp:cNvPr id="0" name=""/>
        <dsp:cNvSpPr/>
      </dsp:nvSpPr>
      <dsp:spPr>
        <a:xfrm>
          <a:off x="6872688" y="1219603"/>
          <a:ext cx="134681" cy="2188568"/>
        </a:xfrm>
        <a:custGeom>
          <a:avLst/>
          <a:gdLst/>
          <a:ahLst/>
          <a:cxnLst/>
          <a:rect l="0" t="0" r="0" b="0"/>
          <a:pathLst>
            <a:path>
              <a:moveTo>
                <a:pt x="0" y="0"/>
              </a:moveTo>
              <a:lnTo>
                <a:pt x="0" y="2188568"/>
              </a:lnTo>
              <a:lnTo>
                <a:pt x="134681" y="218856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809B436-692A-6640-9363-D9242044F05E}">
      <dsp:nvSpPr>
        <dsp:cNvPr id="0" name=""/>
        <dsp:cNvSpPr/>
      </dsp:nvSpPr>
      <dsp:spPr>
        <a:xfrm>
          <a:off x="7007370" y="3071469"/>
          <a:ext cx="1077449" cy="673405"/>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Kites</a:t>
          </a:r>
        </a:p>
      </dsp:txBody>
      <dsp:txXfrm>
        <a:off x="7027093" y="3091192"/>
        <a:ext cx="1038003" cy="633959"/>
      </dsp:txXfrm>
    </dsp:sp>
    <dsp:sp modelId="{AABE225E-4443-B343-B038-1383F76F2114}">
      <dsp:nvSpPr>
        <dsp:cNvPr id="0" name=""/>
        <dsp:cNvSpPr/>
      </dsp:nvSpPr>
      <dsp:spPr>
        <a:xfrm>
          <a:off x="6872688" y="1219603"/>
          <a:ext cx="134681" cy="3030326"/>
        </a:xfrm>
        <a:custGeom>
          <a:avLst/>
          <a:gdLst/>
          <a:ahLst/>
          <a:cxnLst/>
          <a:rect l="0" t="0" r="0" b="0"/>
          <a:pathLst>
            <a:path>
              <a:moveTo>
                <a:pt x="0" y="0"/>
              </a:moveTo>
              <a:lnTo>
                <a:pt x="0" y="3030326"/>
              </a:lnTo>
              <a:lnTo>
                <a:pt x="134681" y="303032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7529E8E-165F-DB48-8A46-8A9C4F7E9FF2}">
      <dsp:nvSpPr>
        <dsp:cNvPr id="0" name=""/>
        <dsp:cNvSpPr/>
      </dsp:nvSpPr>
      <dsp:spPr>
        <a:xfrm>
          <a:off x="7007370" y="3913227"/>
          <a:ext cx="1077449" cy="673405"/>
        </a:xfrm>
        <a:prstGeom prst="roundRect">
          <a:avLst>
            <a:gd name="adj" fmla="val 10000"/>
          </a:avLst>
        </a:prstGeom>
        <a:solidFill>
          <a:srgbClr val="FFFF0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Blue energy</a:t>
          </a:r>
        </a:p>
      </dsp:txBody>
      <dsp:txXfrm>
        <a:off x="7027093" y="3932950"/>
        <a:ext cx="1038003" cy="63395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F6ADF8-6EB9-CF46-B6E2-BE9C387D5E92}">
      <dsp:nvSpPr>
        <dsp:cNvPr id="0" name=""/>
        <dsp:cNvSpPr/>
      </dsp:nvSpPr>
      <dsp:spPr>
        <a:xfrm>
          <a:off x="0" y="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Significant disruptive innovation targeted to wind turbines, which the Netherlands does not have a share in.</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 Massive investments and support are required across all TRLs and upscaling to capture such a position </a:t>
          </a:r>
        </a:p>
      </dsp:txBody>
      <dsp:txXfrm>
        <a:off x="45692" y="80498"/>
        <a:ext cx="6276528" cy="844616"/>
      </dsp:txXfrm>
    </dsp:sp>
    <dsp:sp modelId="{D78FC0F7-E6BB-AD48-BE0A-EE73F06A96E7}">
      <dsp:nvSpPr>
        <dsp:cNvPr id="0" name=""/>
        <dsp:cNvSpPr/>
      </dsp:nvSpPr>
      <dsp:spPr>
        <a:xfrm>
          <a:off x="0" y="111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kern="1200" dirty="0">
              <a:latin typeface="Open Sans Light" panose="020B0306030504020204" pitchFamily="34" charset="0"/>
              <a:ea typeface="Open Sans Light" panose="020B0306030504020204" pitchFamily="34" charset="0"/>
              <a:cs typeface="Open Sans Light" panose="020B0306030504020204" pitchFamily="34" charset="0"/>
            </a:rPr>
            <a:t>Monopiles are currently the dominant design choice and receive massive amounts of incremental innovation support</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1160498"/>
        <a:ext cx="6276528" cy="844616"/>
      </dsp:txXfrm>
    </dsp:sp>
    <dsp:sp modelId="{63DE35DE-0860-2442-BD48-14C5725AF386}">
      <dsp:nvSpPr>
        <dsp:cNvPr id="0" name=""/>
        <dsp:cNvSpPr/>
      </dsp:nvSpPr>
      <dsp:spPr>
        <a:xfrm>
          <a:off x="0" y="219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kern="1200">
              <a:latin typeface="Open Sans Light" panose="020B0306030504020204" pitchFamily="34" charset="0"/>
              <a:ea typeface="Open Sans Light" panose="020B0306030504020204" pitchFamily="34" charset="0"/>
              <a:cs typeface="Open Sans Light" panose="020B0306030504020204" pitchFamily="34" charset="0"/>
            </a:rPr>
            <a:t>Some support for disruptive foundation designs, but more limited at high TRLs; high reliance on foreign governments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2240498"/>
        <a:ext cx="6276528" cy="844616"/>
      </dsp:txXfrm>
    </dsp:sp>
    <dsp:sp modelId="{99C90E74-FE8C-4141-8BCC-558296F8333B}">
      <dsp:nvSpPr>
        <dsp:cNvPr id="0" name=""/>
        <dsp:cNvSpPr/>
      </dsp:nvSpPr>
      <dsp:spPr>
        <a:xfrm>
          <a:off x="0" y="327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Installation disruption (via motion-compensation) may be captured domestically. Installation disruption due to disruptive foundations is a threat</a:t>
          </a:r>
        </a:p>
      </dsp:txBody>
      <dsp:txXfrm>
        <a:off x="45692" y="3320498"/>
        <a:ext cx="6276528" cy="844616"/>
      </dsp:txXfrm>
    </dsp:sp>
    <dsp:sp modelId="{D67DECBE-A75E-E948-8FC4-BC3FD645D45A}">
      <dsp:nvSpPr>
        <dsp:cNvPr id="0" name=""/>
        <dsp:cNvSpPr/>
      </dsp:nvSpPr>
      <dsp:spPr>
        <a:xfrm>
          <a:off x="0" y="435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dirty="0">
              <a:latin typeface="Open Sans Light" panose="020B0306030504020204" pitchFamily="34" charset="0"/>
              <a:ea typeface="Open Sans Light" panose="020B0306030504020204" pitchFamily="34" charset="0"/>
              <a:cs typeface="Open Sans Light" panose="020B0306030504020204" pitchFamily="34" charset="0"/>
            </a:rPr>
            <a:t>Limited support for tidal &amp; wave turbines. Occasional demonstrations, but no consistent trajectory</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45692" y="4400498"/>
        <a:ext cx="6276528" cy="844616"/>
      </dsp:txXfrm>
    </dsp:sp>
    <dsp:sp modelId="{3C362FA7-0EC1-254D-AEF7-6CDC9FC6519B}">
      <dsp:nvSpPr>
        <dsp:cNvPr id="0" name=""/>
        <dsp:cNvSpPr/>
      </dsp:nvSpPr>
      <dsp:spPr>
        <a:xfrm>
          <a:off x="0" y="5434806"/>
          <a:ext cx="6367912" cy="936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Almost no floating offshore wind innovation</a:t>
          </a:r>
        </a:p>
      </dsp:txBody>
      <dsp:txXfrm>
        <a:off x="45692" y="5480498"/>
        <a:ext cx="6276528" cy="84461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78FC0F7-E6BB-AD48-BE0A-EE73F06A96E7}">
      <dsp:nvSpPr>
        <dsp:cNvPr id="0" name=""/>
        <dsp:cNvSpPr/>
      </dsp:nvSpPr>
      <dsp:spPr>
        <a:xfrm>
          <a:off x="0" y="49206"/>
          <a:ext cx="6367912"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a:latin typeface="Open Sans Light" panose="020B0306030504020204" pitchFamily="34" charset="0"/>
              <a:ea typeface="Open Sans Light" panose="020B0306030504020204" pitchFamily="34" charset="0"/>
              <a:cs typeface="Open Sans Light" panose="020B0306030504020204" pitchFamily="34" charset="0"/>
            </a:rPr>
            <a:t>Little support to develop floating foundations because it is only useful for the export industry and not the Dutch energy transition</a:t>
          </a:r>
          <a:r>
            <a:rPr lang="en-NL" sz="1400" b="0" i="0" kern="120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 potential to miss out; threat to deeper fixed-bottom markets (~50-70 meters)</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4830" y="104036"/>
        <a:ext cx="6258252" cy="1013540"/>
      </dsp:txXfrm>
    </dsp:sp>
    <dsp:sp modelId="{63DE35DE-0860-2442-BD48-14C5725AF386}">
      <dsp:nvSpPr>
        <dsp:cNvPr id="0" name=""/>
        <dsp:cNvSpPr/>
      </dsp:nvSpPr>
      <dsp:spPr>
        <a:xfrm>
          <a:off x="0" y="1345206"/>
          <a:ext cx="6367912"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Unlikely to capture markets for disruptive fixed-bottom foundations without more support </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NL" sz="1400" b="1" i="0" kern="12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threat</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be</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ca</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use other countries may capture the benefits of disruptive foundations and may also threaten the installation industry</a:t>
          </a:r>
          <a:endPar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endParaRPr>
        </a:p>
      </dsp:txBody>
      <dsp:txXfrm>
        <a:off x="54830" y="1400036"/>
        <a:ext cx="6258252" cy="1013540"/>
      </dsp:txXfrm>
    </dsp:sp>
    <dsp:sp modelId="{D67DECBE-A75E-E948-8FC4-BC3FD645D45A}">
      <dsp:nvSpPr>
        <dsp:cNvPr id="0" name=""/>
        <dsp:cNvSpPr/>
      </dsp:nvSpPr>
      <dsp:spPr>
        <a:xfrm>
          <a:off x="0" y="2641206"/>
          <a:ext cx="6367912"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Extensive opportunities for tidal and wave turbines that are not being capitalized upon because there is limited energy potential (except as a small, predictable energy source) in t</a:t>
          </a: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rPr>
            <a:t> Netherlands. There is some R&amp;D support, but no government agenda </a:t>
          </a:r>
          <a:r>
            <a:rPr lang="en-NL" sz="1400" b="0" i="0" kern="12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NL" sz="1400" b="1" i="0" kern="1200" dirty="0">
              <a:latin typeface="Open Sans" panose="020B0606030504020204" pitchFamily="34" charset="0"/>
              <a:ea typeface="Open Sans" panose="020B0606030504020204" pitchFamily="34" charset="0"/>
              <a:cs typeface="Open Sans" panose="020B0606030504020204" pitchFamily="34" charset="0"/>
              <a:sym typeface="Wingdings" pitchFamily="2" charset="2"/>
            </a:rPr>
            <a:t>missed export product opportunity</a:t>
          </a:r>
          <a:endParaRPr lang="en-US" sz="1400" b="1" i="0" kern="1200" dirty="0">
            <a:latin typeface="Open Sans" panose="020B0606030504020204" pitchFamily="34" charset="0"/>
            <a:ea typeface="Open Sans" panose="020B0606030504020204" pitchFamily="34" charset="0"/>
            <a:cs typeface="Open Sans" panose="020B0606030504020204" pitchFamily="34" charset="0"/>
          </a:endParaRPr>
        </a:p>
      </dsp:txBody>
      <dsp:txXfrm>
        <a:off x="54830" y="2696036"/>
        <a:ext cx="6258252" cy="1013540"/>
      </dsp:txXfrm>
    </dsp:sp>
    <dsp:sp modelId="{76207E42-9D4C-0641-9591-ACF53E734255}">
      <dsp:nvSpPr>
        <dsp:cNvPr id="0" name=""/>
        <dsp:cNvSpPr/>
      </dsp:nvSpPr>
      <dsp:spPr>
        <a:xfrm>
          <a:off x="0" y="3937206"/>
          <a:ext cx="6367912"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Limited follow-through to capture disruptive turbine market. Wind turbines receive support, but there is limited support for upscaling and full-scale demonstration projects</a:t>
          </a:r>
        </a:p>
      </dsp:txBody>
      <dsp:txXfrm>
        <a:off x="54830" y="3992036"/>
        <a:ext cx="6258252" cy="1013540"/>
      </dsp:txXfrm>
    </dsp:sp>
    <dsp:sp modelId="{98CE9846-72F9-B74E-B5C6-00F67E2440DD}">
      <dsp:nvSpPr>
        <dsp:cNvPr id="0" name=""/>
        <dsp:cNvSpPr/>
      </dsp:nvSpPr>
      <dsp:spPr>
        <a:xfrm>
          <a:off x="0" y="5233206"/>
          <a:ext cx="6367912" cy="11232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b="0" i="0" kern="1200" dirty="0">
              <a:latin typeface="Open Sans Light" panose="020B0306030504020204" pitchFamily="34" charset="0"/>
              <a:ea typeface="Open Sans Light" panose="020B0306030504020204" pitchFamily="34" charset="0"/>
              <a:cs typeface="Open Sans Light" panose="020B0306030504020204" pitchFamily="34" charset="0"/>
            </a:rPr>
            <a:t>High degree of lock-in for existing expertise in foundations and installations. The Netherlands excels in these industries, which means that it is at risk of being disrupted</a:t>
          </a:r>
        </a:p>
      </dsp:txBody>
      <dsp:txXfrm>
        <a:off x="54830" y="5288036"/>
        <a:ext cx="6258252" cy="1013540"/>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3.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NL"/>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DEF7F3-D085-7048-8413-39215D2B4109}" type="datetimeFigureOut">
              <a:rPr lang="en-NL" smtClean="0"/>
              <a:t>12/03/2021</a:t>
            </a:fld>
            <a:endParaRPr lang="en-NL"/>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NL"/>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NL"/>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NL"/>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C2B4BC-8B9B-2A47-AFBC-E106FAA7C41C}" type="slidenum">
              <a:rPr lang="en-NL" smtClean="0"/>
              <a:t>‹#›</a:t>
            </a:fld>
            <a:endParaRPr lang="en-NL"/>
          </a:p>
        </p:txBody>
      </p:sp>
    </p:spTree>
    <p:extLst>
      <p:ext uri="{BB962C8B-B14F-4D97-AF65-F5344CB8AC3E}">
        <p14:creationId xmlns:p14="http://schemas.microsoft.com/office/powerpoint/2010/main" val="8568763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7C2B4BC-8B9B-2A47-AFBC-E106FAA7C41C}" type="slidenum">
              <a:rPr lang="en-NL" smtClean="0"/>
              <a:t>2</a:t>
            </a:fld>
            <a:endParaRPr lang="en-NL"/>
          </a:p>
        </p:txBody>
      </p:sp>
    </p:spTree>
    <p:extLst>
      <p:ext uri="{BB962C8B-B14F-4D97-AF65-F5344CB8AC3E}">
        <p14:creationId xmlns:p14="http://schemas.microsoft.com/office/powerpoint/2010/main" val="23909381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7C2B4BC-8B9B-2A47-AFBC-E106FAA7C41C}" type="slidenum">
              <a:rPr lang="en-NL" smtClean="0"/>
              <a:t>5</a:t>
            </a:fld>
            <a:endParaRPr lang="en-NL"/>
          </a:p>
        </p:txBody>
      </p:sp>
    </p:spTree>
    <p:extLst>
      <p:ext uri="{BB962C8B-B14F-4D97-AF65-F5344CB8AC3E}">
        <p14:creationId xmlns:p14="http://schemas.microsoft.com/office/powerpoint/2010/main" val="25765198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a:p>
        </p:txBody>
      </p:sp>
      <p:sp>
        <p:nvSpPr>
          <p:cNvPr id="4" name="Slide Number Placeholder 3"/>
          <p:cNvSpPr>
            <a:spLocks noGrp="1"/>
          </p:cNvSpPr>
          <p:nvPr>
            <p:ph type="sldNum" sz="quarter" idx="5"/>
          </p:nvPr>
        </p:nvSpPr>
        <p:spPr/>
        <p:txBody>
          <a:bodyPr/>
          <a:lstStyle/>
          <a:p>
            <a:fld id="{27C2B4BC-8B9B-2A47-AFBC-E106FAA7C41C}" type="slidenum">
              <a:rPr lang="en-NL" smtClean="0"/>
              <a:t>6</a:t>
            </a:fld>
            <a:endParaRPr lang="en-NL"/>
          </a:p>
        </p:txBody>
      </p:sp>
    </p:spTree>
    <p:extLst>
      <p:ext uri="{BB962C8B-B14F-4D97-AF65-F5344CB8AC3E}">
        <p14:creationId xmlns:p14="http://schemas.microsoft.com/office/powerpoint/2010/main" val="30748924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66A26-D2F4-5243-8E96-588E1E2657B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76469FA-46D7-9846-A31D-B3FD39CD954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51DB917-A0F3-1845-B548-4C1B2DA1A496}"/>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5" name="Footer Placeholder 4">
            <a:extLst>
              <a:ext uri="{FF2B5EF4-FFF2-40B4-BE49-F238E27FC236}">
                <a16:creationId xmlns:a16="http://schemas.microsoft.com/office/drawing/2014/main" id="{CD9C3BB4-6F7B-704F-A116-6B9E92E6827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0D7C292-FA66-E04F-AA70-DF3BABF3C323}"/>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9255521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7CD278-2CE0-AC48-934D-99CC24CC205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02B119B-2204-9D46-A410-6AB7DCDC6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F1ADBA3-967B-7440-99BA-95EA2C5B225E}"/>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5" name="Footer Placeholder 4">
            <a:extLst>
              <a:ext uri="{FF2B5EF4-FFF2-40B4-BE49-F238E27FC236}">
                <a16:creationId xmlns:a16="http://schemas.microsoft.com/office/drawing/2014/main" id="{2F752F54-84A7-0640-BCE6-F135777BB2E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068E9CB-0E96-234B-9FE8-8C147E239166}"/>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8713952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EA2CA53-B776-5B4C-89FC-496845EAAA5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AACBE2F-6774-6E4C-B18E-F082C19A3B4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1187069-0DFF-4840-844D-20AC71B6E1E8}"/>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5" name="Footer Placeholder 4">
            <a:extLst>
              <a:ext uri="{FF2B5EF4-FFF2-40B4-BE49-F238E27FC236}">
                <a16:creationId xmlns:a16="http://schemas.microsoft.com/office/drawing/2014/main" id="{479E21C8-56CF-C948-BD35-BB709AA8F13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8BD3729-6B9F-4D41-AAF0-B16A670714B5}"/>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1483911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B55424-13EB-BA45-A5E2-54D89A6D039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EAFFB5E-843B-FD4E-937B-F3DDAB453B2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F2086EB-1C5C-7142-BA0A-D06B668B3AD4}"/>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9315FE11-8BED-1E44-B03C-A5C8722FF85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AA154F5-4516-704D-AB85-BC7D12864278}"/>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84802524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77E52-C607-3A4D-B638-24E47266A5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FDD7B70-7B3D-D84E-8EFE-497797A3DD4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9FD77E-CCE1-054A-A360-194851304007}"/>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6FB52833-8A63-034F-A329-1673ADDBC59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09BE429-7D7A-7244-8B72-B5D357F8FC71}"/>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2469377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12E628-616C-0B43-855B-4019E3E98C4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F6516B8-277F-804E-A3BB-B7911355C27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65010FD-36EB-2448-B744-312C33546A76}"/>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B9E9AA30-AC61-C648-A2A0-35822CC87A3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15ABD4E-83A7-9B43-BA4C-416830E6C982}"/>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183819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91BEC7-8276-FC40-A825-4031884DAD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BF11466-CF10-1C48-B34C-E6161E104BE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8C7CA28-64A1-294C-867C-8F1712127B5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6EF2744-4955-AD4F-834B-F6FCF71BA1B8}"/>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6" name="Footer Placeholder 5">
            <a:extLst>
              <a:ext uri="{FF2B5EF4-FFF2-40B4-BE49-F238E27FC236}">
                <a16:creationId xmlns:a16="http://schemas.microsoft.com/office/drawing/2014/main" id="{18D5C65E-3C8E-5C49-9392-2CCF426D7BA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30FFFA7-0E76-3F49-B257-D5252745D68A}"/>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31703635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C08FAA-7EF8-C54D-9B8A-98620F65112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6FB296F-FF2F-2C43-A5F3-E9779F2F140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8135BD25-8179-404C-A504-AAA24E8DBA0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5BD8260-153C-DD41-86BC-01FDB8E99EB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1AD5CA5-A7CD-9F42-95F6-405CDF9FED5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9E926F-BA47-A742-9168-7F9F3D710980}"/>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8" name="Footer Placeholder 7">
            <a:extLst>
              <a:ext uri="{FF2B5EF4-FFF2-40B4-BE49-F238E27FC236}">
                <a16:creationId xmlns:a16="http://schemas.microsoft.com/office/drawing/2014/main" id="{63C5E497-418F-114C-8174-235B5DBE08A3}"/>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67038D6D-FC2A-8942-83EA-94FE411ED5B9}"/>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10607458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AAC4C5-5EF6-9341-B7E6-4B7C010E32A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2CF1262-BF55-9442-8F9B-6CBB7506D8DB}"/>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4" name="Footer Placeholder 3">
            <a:extLst>
              <a:ext uri="{FF2B5EF4-FFF2-40B4-BE49-F238E27FC236}">
                <a16:creationId xmlns:a16="http://schemas.microsoft.com/office/drawing/2014/main" id="{01CC3656-1CB4-ED4E-AD41-94DA67655D87}"/>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7C5CD4CA-5A47-6F46-BE59-89CE5FBA95E3}"/>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6756220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0C8FD55-28E8-E945-8044-4D210AD38080}"/>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3" name="Footer Placeholder 2">
            <a:extLst>
              <a:ext uri="{FF2B5EF4-FFF2-40B4-BE49-F238E27FC236}">
                <a16:creationId xmlns:a16="http://schemas.microsoft.com/office/drawing/2014/main" id="{5BAD2FCB-515F-3C44-923C-B922F243424B}"/>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AC646782-17FD-994A-8A70-307A4DDFECBA}"/>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3217690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27097-B5B7-9642-B23E-71E6BBD078F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E0C86B82-5EC2-F644-84B9-213358F772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5E66868-3B90-5149-80E4-A124108BC19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FB8E0F5-06C2-E44A-BF7F-9F175FF05011}"/>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6" name="Footer Placeholder 5">
            <a:extLst>
              <a:ext uri="{FF2B5EF4-FFF2-40B4-BE49-F238E27FC236}">
                <a16:creationId xmlns:a16="http://schemas.microsoft.com/office/drawing/2014/main" id="{9875F058-ECA7-4348-8907-20F564CD2488}"/>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3A5A694-CB6F-0C4C-94DF-D42324B65DF1}"/>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27755693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6FBC16-D57B-0242-BC24-BED55926AAEC}"/>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9CC9F3BB-8435-4B4F-85A6-3AA7291B70F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513279-9E23-434B-820D-3294E617890D}"/>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5" name="Footer Placeholder 4">
            <a:extLst>
              <a:ext uri="{FF2B5EF4-FFF2-40B4-BE49-F238E27FC236}">
                <a16:creationId xmlns:a16="http://schemas.microsoft.com/office/drawing/2014/main" id="{C024264F-7262-0546-BC73-E64AA52C7EE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12728D5-7730-6746-AB93-3A62B1F873CF}"/>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12848709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5EC757-3FB3-F645-8603-F5E09E7E8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5853C8E4-4F99-1A4B-913F-6AB2F028CAB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D2E52E0A-73F1-2F4F-A2A2-F8A29027073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1DD46B9-6749-2043-852F-A5604253C239}"/>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6" name="Footer Placeholder 5">
            <a:extLst>
              <a:ext uri="{FF2B5EF4-FFF2-40B4-BE49-F238E27FC236}">
                <a16:creationId xmlns:a16="http://schemas.microsoft.com/office/drawing/2014/main" id="{B323EA0D-FC0C-6B42-B3E0-EEF5AAFE609F}"/>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02C1F27-0755-9E42-B3FD-3133E44D82F5}"/>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34204392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9AEC4-86A5-174E-ABB0-5B13F7B4F4F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3052F38-B31A-D940-86E5-E26FBF577B8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799F6-72EF-1545-ADBF-173F988627ED}"/>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0663E070-5A14-EA4E-A5A2-01A281DDAFD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C4E1BEA-6D91-564D-B17A-4C8B75C7A18F}"/>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9342002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BA5DCF3-6FD8-8747-871B-62317DDA2B7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6D6FD6-B444-CB4D-B6C2-40D6FD67A93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69B5A5-EFA0-2D49-B2DD-26EFB9BC874D}"/>
              </a:ext>
            </a:extLst>
          </p:cNvPr>
          <p:cNvSpPr>
            <a:spLocks noGrp="1"/>
          </p:cNvSpPr>
          <p:nvPr>
            <p:ph type="dt" sz="half" idx="10"/>
          </p:nvPr>
        </p:nvSpPr>
        <p:spPr/>
        <p:txBody>
          <a:body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15F5B680-BD85-1F4B-831C-E33203DB0B24}"/>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E03FFC30-AE94-BD4F-9C94-F3A804D80596}"/>
              </a:ext>
            </a:extLst>
          </p:cNvPr>
          <p:cNvSpPr>
            <a:spLocks noGrp="1"/>
          </p:cNvSpPr>
          <p:nvPr>
            <p:ph type="sldNum" sz="quarter" idx="12"/>
          </p:nvPr>
        </p:nvSpPr>
        <p:spPr/>
        <p:txBody>
          <a:bodyPr/>
          <a:lstStyle/>
          <a:p>
            <a:fld id="{7049CD92-B293-3F4C-A1C6-6F3A354EAEB9}" type="slidenum">
              <a:rPr lang="en-US" smtClean="0"/>
              <a:t>‹#›</a:t>
            </a:fld>
            <a:endParaRPr lang="en-US" dirty="0"/>
          </a:p>
        </p:txBody>
      </p:sp>
    </p:spTree>
    <p:extLst>
      <p:ext uri="{BB962C8B-B14F-4D97-AF65-F5344CB8AC3E}">
        <p14:creationId xmlns:p14="http://schemas.microsoft.com/office/powerpoint/2010/main" val="29598102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199C9-BCD8-F342-A5E6-F63DC3CCBAE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12EDBEE-6CAB-874F-9934-76BE110B1A8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207499B-F79E-6448-B33B-768B373D4D10}"/>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5" name="Footer Placeholder 4">
            <a:extLst>
              <a:ext uri="{FF2B5EF4-FFF2-40B4-BE49-F238E27FC236}">
                <a16:creationId xmlns:a16="http://schemas.microsoft.com/office/drawing/2014/main" id="{0912FC53-6B7F-BE41-ACBB-78DE316E3A0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7DE32C8-9D48-5C45-82FF-517390E48410}"/>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2037437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EDB3-E961-6B43-88D5-570298E9F4D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209660B-92D1-8545-83E5-C097C8B39F8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58AB5625-3792-0D44-B426-9DA5A4D702F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D564D19-AD7F-E241-9389-E90E738EC532}"/>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6" name="Footer Placeholder 5">
            <a:extLst>
              <a:ext uri="{FF2B5EF4-FFF2-40B4-BE49-F238E27FC236}">
                <a16:creationId xmlns:a16="http://schemas.microsoft.com/office/drawing/2014/main" id="{6D978B1C-51A4-4449-8B32-E29D0CE8CAE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C741183-A1DC-DB4E-A288-129767A62B42}"/>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391037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D6DE27-3B82-3B47-9C0A-41CB973676D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0F17E33-3477-694C-93EA-6115DC41A6F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FC536B3-006C-7D42-BDB4-75C156790647}"/>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43D995E-9208-A543-86DE-18566B6AC2E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243E47B-1C32-2548-AB96-0CFADFB168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B35776-640D-C84B-8A52-F334C52A19A4}"/>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8" name="Footer Placeholder 7">
            <a:extLst>
              <a:ext uri="{FF2B5EF4-FFF2-40B4-BE49-F238E27FC236}">
                <a16:creationId xmlns:a16="http://schemas.microsoft.com/office/drawing/2014/main" id="{388CB40B-0CC7-584B-B514-1F82E79D8ED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01FE925A-C3C9-FA4A-A29E-7CDBECA04920}"/>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742702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573F-91DC-5540-A173-03A9596C849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07A036B-253E-624A-8E4A-09BEDD3F8E23}"/>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4" name="Footer Placeholder 3">
            <a:extLst>
              <a:ext uri="{FF2B5EF4-FFF2-40B4-BE49-F238E27FC236}">
                <a16:creationId xmlns:a16="http://schemas.microsoft.com/office/drawing/2014/main" id="{2A3E3A70-DE23-DB4D-8330-EA78B366C9EE}"/>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DAB9AEE0-13C2-334D-BB16-ABBBB1741655}"/>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11158609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2E733-903D-2E45-B76A-AA89F7EFBB1F}"/>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3" name="Footer Placeholder 2">
            <a:extLst>
              <a:ext uri="{FF2B5EF4-FFF2-40B4-BE49-F238E27FC236}">
                <a16:creationId xmlns:a16="http://schemas.microsoft.com/office/drawing/2014/main" id="{FCD943F7-C555-0740-B1AE-4960F5FA007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9CFFB029-14C8-AF4F-A029-9DC095E1C15E}"/>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39523118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6FB23-68CD-C54C-AAC9-132F8AEE35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AB7F2E-6B1C-8542-ACFE-98F3F16B2A5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DAC6E7E-B5AB-AA49-9FC9-2BF31A36B4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282E897-00E7-AE44-A2B8-4FEB28826C59}"/>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6" name="Footer Placeholder 5">
            <a:extLst>
              <a:ext uri="{FF2B5EF4-FFF2-40B4-BE49-F238E27FC236}">
                <a16:creationId xmlns:a16="http://schemas.microsoft.com/office/drawing/2014/main" id="{7BF36C0C-FDA7-1E4B-8A50-4FE23DF849E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FAF880D-FF1B-B64C-9B03-59412D975148}"/>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1233261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9157B0-3822-8440-B465-6669FF7562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836CE7B-919D-044C-BC79-87862BF6E93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a16="http://schemas.microsoft.com/office/drawing/2014/main" id="{374E5139-E3A9-FA4A-899D-7EC9D8B2BA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A7C8570-C981-6544-9D83-A05C2EFA56DC}"/>
              </a:ext>
            </a:extLst>
          </p:cNvPr>
          <p:cNvSpPr>
            <a:spLocks noGrp="1"/>
          </p:cNvSpPr>
          <p:nvPr>
            <p:ph type="dt" sz="half" idx="10"/>
          </p:nvPr>
        </p:nvSpPr>
        <p:spPr/>
        <p:txBody>
          <a:bodyPr/>
          <a:lstStyle/>
          <a:p>
            <a:fld id="{22FA67E7-79BE-F344-BF1A-0B5079689AF5}" type="datetimeFigureOut">
              <a:rPr lang="en-US" smtClean="0"/>
              <a:t>3/12/21</a:t>
            </a:fld>
            <a:endParaRPr lang="en-US" dirty="0"/>
          </a:p>
        </p:txBody>
      </p:sp>
      <p:sp>
        <p:nvSpPr>
          <p:cNvPr id="6" name="Footer Placeholder 5">
            <a:extLst>
              <a:ext uri="{FF2B5EF4-FFF2-40B4-BE49-F238E27FC236}">
                <a16:creationId xmlns:a16="http://schemas.microsoft.com/office/drawing/2014/main" id="{54EBD723-83A8-AB42-86CA-C135BD790BB9}"/>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8DA707D3-7AAA-E74E-B9C3-6F1DA55FDE43}"/>
              </a:ext>
            </a:extLst>
          </p:cNvPr>
          <p:cNvSpPr>
            <a:spLocks noGrp="1"/>
          </p:cNvSpPr>
          <p:nvPr>
            <p:ph type="sldNum" sz="quarter" idx="12"/>
          </p:nvPr>
        </p:nvSpPr>
        <p:spPr/>
        <p:txBody>
          <a:bodyPr/>
          <a:lstStyle/>
          <a:p>
            <a:fld id="{402149D2-DBE0-2C42-93DC-193C28F8EC7F}" type="slidenum">
              <a:rPr lang="en-US" smtClean="0"/>
              <a:t>‹#›</a:t>
            </a:fld>
            <a:endParaRPr lang="en-US" dirty="0"/>
          </a:p>
        </p:txBody>
      </p:sp>
    </p:spTree>
    <p:extLst>
      <p:ext uri="{BB962C8B-B14F-4D97-AF65-F5344CB8AC3E}">
        <p14:creationId xmlns:p14="http://schemas.microsoft.com/office/powerpoint/2010/main" val="19727777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EE3A0B5-011E-9749-BEF0-4B736A2A25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8F8C4CE-A018-4146-B0F3-23789C97C9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98ED4-EB8E-6C4D-8F30-4FB9101F966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22FA67E7-79BE-F344-BF1A-0B5079689AF5}" type="datetimeFigureOut">
              <a:rPr lang="en-US" smtClean="0"/>
              <a:pPr/>
              <a:t>3/12/21</a:t>
            </a:fld>
            <a:endParaRPr lang="en-US" dirty="0"/>
          </a:p>
        </p:txBody>
      </p:sp>
      <p:sp>
        <p:nvSpPr>
          <p:cNvPr id="5" name="Footer Placeholder 4">
            <a:extLst>
              <a:ext uri="{FF2B5EF4-FFF2-40B4-BE49-F238E27FC236}">
                <a16:creationId xmlns:a16="http://schemas.microsoft.com/office/drawing/2014/main" id="{BFA5990B-0C87-924B-AB9A-18D69982C05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b="0" i="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endParaRPr lang="en-US" dirty="0"/>
          </a:p>
        </p:txBody>
      </p:sp>
      <p:sp>
        <p:nvSpPr>
          <p:cNvPr id="6" name="Slide Number Placeholder 5">
            <a:extLst>
              <a:ext uri="{FF2B5EF4-FFF2-40B4-BE49-F238E27FC236}">
                <a16:creationId xmlns:a16="http://schemas.microsoft.com/office/drawing/2014/main" id="{4A46514A-7427-8A49-9739-46DFFB535B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tint val="75000"/>
                  </a:schemeClr>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fld id="{402149D2-DBE0-2C42-93DC-193C28F8EC7F}" type="slidenum">
              <a:rPr lang="en-US" smtClean="0"/>
              <a:pPr/>
              <a:t>‹#›</a:t>
            </a:fld>
            <a:endParaRPr lang="en-US" dirty="0"/>
          </a:p>
        </p:txBody>
      </p:sp>
    </p:spTree>
    <p:extLst>
      <p:ext uri="{BB962C8B-B14F-4D97-AF65-F5344CB8AC3E}">
        <p14:creationId xmlns:p14="http://schemas.microsoft.com/office/powerpoint/2010/main" val="7481163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1831FF-EFB2-A842-8889-6C35D623C3C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462CE50-DEE4-924D-8EB5-900DC3E6E2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F164152-8036-194B-B26F-32AC2924331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71A35-1AB6-2E45-B0F7-02CF787FC7A3}" type="datetimeFigureOut">
              <a:rPr lang="en-US" smtClean="0"/>
              <a:t>3/12/21</a:t>
            </a:fld>
            <a:endParaRPr lang="en-US" dirty="0"/>
          </a:p>
        </p:txBody>
      </p:sp>
      <p:sp>
        <p:nvSpPr>
          <p:cNvPr id="5" name="Footer Placeholder 4">
            <a:extLst>
              <a:ext uri="{FF2B5EF4-FFF2-40B4-BE49-F238E27FC236}">
                <a16:creationId xmlns:a16="http://schemas.microsoft.com/office/drawing/2014/main" id="{EE35A5EA-F298-FC41-898B-77C8981CA3A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9D970584-482E-9044-980F-BE5AE58DCE8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49CD92-B293-3F4C-A1C6-6F3A354EAEB9}" type="slidenum">
              <a:rPr lang="en-US" smtClean="0"/>
              <a:t>‹#›</a:t>
            </a:fld>
            <a:endParaRPr lang="en-US" dirty="0"/>
          </a:p>
        </p:txBody>
      </p:sp>
    </p:spTree>
    <p:extLst>
      <p:ext uri="{BB962C8B-B14F-4D97-AF65-F5344CB8AC3E}">
        <p14:creationId xmlns:p14="http://schemas.microsoft.com/office/powerpoint/2010/main" val="31425687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8" Type="http://schemas.openxmlformats.org/officeDocument/2006/relationships/slide" Target="slide22.xml"/><Relationship Id="rId13" Type="http://schemas.openxmlformats.org/officeDocument/2006/relationships/slide" Target="slide47.xml"/><Relationship Id="rId18" Type="http://schemas.openxmlformats.org/officeDocument/2006/relationships/slide" Target="slide60.xml"/><Relationship Id="rId3" Type="http://schemas.openxmlformats.org/officeDocument/2006/relationships/slide" Target="slide4.xml"/><Relationship Id="rId7" Type="http://schemas.openxmlformats.org/officeDocument/2006/relationships/slide" Target="slide15.xml"/><Relationship Id="rId12" Type="http://schemas.openxmlformats.org/officeDocument/2006/relationships/slide" Target="slide46.xml"/><Relationship Id="rId17" Type="http://schemas.openxmlformats.org/officeDocument/2006/relationships/slide" Target="slide52.xml"/><Relationship Id="rId2" Type="http://schemas.openxmlformats.org/officeDocument/2006/relationships/notesSlide" Target="../notesSlides/notesSlide1.xml"/><Relationship Id="rId16" Type="http://schemas.openxmlformats.org/officeDocument/2006/relationships/slide" Target="slide51.xml"/><Relationship Id="rId20" Type="http://schemas.openxmlformats.org/officeDocument/2006/relationships/slide" Target="slide64.xml"/><Relationship Id="rId1" Type="http://schemas.openxmlformats.org/officeDocument/2006/relationships/slideLayout" Target="../slideLayouts/slideLayout2.xml"/><Relationship Id="rId6" Type="http://schemas.openxmlformats.org/officeDocument/2006/relationships/slide" Target="slide12.xml"/><Relationship Id="rId11" Type="http://schemas.openxmlformats.org/officeDocument/2006/relationships/slide" Target="slide36.xml"/><Relationship Id="rId5" Type="http://schemas.openxmlformats.org/officeDocument/2006/relationships/slide" Target="slide9.xml"/><Relationship Id="rId15" Type="http://schemas.openxmlformats.org/officeDocument/2006/relationships/slide" Target="slide49.xml"/><Relationship Id="rId10" Type="http://schemas.openxmlformats.org/officeDocument/2006/relationships/slide" Target="slide27.xml"/><Relationship Id="rId19" Type="http://schemas.openxmlformats.org/officeDocument/2006/relationships/slide" Target="slide62.xml"/><Relationship Id="rId4" Type="http://schemas.openxmlformats.org/officeDocument/2006/relationships/slide" Target="slide7.xml"/><Relationship Id="rId9" Type="http://schemas.openxmlformats.org/officeDocument/2006/relationships/slide" Target="slide23.xml"/><Relationship Id="rId14" Type="http://schemas.openxmlformats.org/officeDocument/2006/relationships/slide" Target="slide48.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41.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3" Type="http://schemas.openxmlformats.org/officeDocument/2006/relationships/hyperlink" Target="https://doi.org/10.1080/00343404.2014.959481" TargetMode="External"/><Relationship Id="rId2" Type="http://schemas.openxmlformats.org/officeDocument/2006/relationships/hyperlink" Target="https://www.offshorewind.biz/2021/02/19/rystad-energy-offshore-wind-jobs-to-triple-by-2030/?utm_source=offshorewind&amp;utm_medium=email&amp;utm_campaign=newsletter_2021-02-22" TargetMode="External"/><Relationship Id="rId1" Type="http://schemas.openxmlformats.org/officeDocument/2006/relationships/slideLayout" Target="../slideLayouts/slideLayout2.xml"/><Relationship Id="rId4" Type="http://schemas.openxmlformats.org/officeDocument/2006/relationships/hyperlink" Target="https://www.offshorewind.biz/2021/02/25/dutch-offshore-wind-innovation-site-fully-commissioned/?utm_source=offshorewind&amp;utm_medium=email&amp;utm_campaign=newsletter_2021-02-26" TargetMode="External"/></Relationships>
</file>

<file path=ppt/slides/_rels/slide63.xml.rels><?xml version="1.0" encoding="UTF-8" standalone="yes"?>
<Relationships xmlns="http://schemas.openxmlformats.org/package/2006/relationships"><Relationship Id="rId3" Type="http://schemas.openxmlformats.org/officeDocument/2006/relationships/hyperlink" Target="https://www.bam.com/en/press/press-releases/2017/8/blyth-offshore-demontrator-wind-farm-project-first-gravity-base" TargetMode="External"/><Relationship Id="rId2" Type="http://schemas.openxmlformats.org/officeDocument/2006/relationships/hyperlink" Target="http://www.irena.org/-/media/Files/IRENA/Agency/Publication/2016/IRENA_Offshore_Wind_Floating_Foundations_2016.pdf" TargetMode="External"/><Relationship Id="rId1" Type="http://schemas.openxmlformats.org/officeDocument/2006/relationships/slideLayout" Target="../slideLayouts/slideLayout2.xml"/><Relationship Id="rId4" Type="http://schemas.openxmlformats.org/officeDocument/2006/relationships/hyperlink" Target="https://www.offshorewind.biz/2021/02/16/gbm-works-to-build-prototype-for-silent-monopile-installation/" TargetMode="Externa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901701" y="32738"/>
            <a:ext cx="10503174"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Offshore renewable energy: threats and opportunities in the post-2030 Netherlands</a:t>
            </a:r>
            <a:endPar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EE75783A-EB96-6A4C-A8EF-8925B2512FB0}"/>
              </a:ext>
            </a:extLst>
          </p:cNvPr>
          <p:cNvSpPr/>
          <p:nvPr/>
        </p:nvSpPr>
        <p:spPr>
          <a:xfrm>
            <a:off x="2038350" y="3429000"/>
            <a:ext cx="8115300" cy="4031873"/>
          </a:xfrm>
          <a:prstGeom prst="rect">
            <a:avLst/>
          </a:prstGeom>
        </p:spPr>
        <p:txBody>
          <a:bodyPr wrap="square">
            <a:spAutoFit/>
          </a:bodyPr>
          <a:lstStyle/>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 report commissioned by the Netherlands Enterprise Agency (RVO) </a:t>
            </a:r>
          </a:p>
          <a:p>
            <a:pPr algn="ctr">
              <a:lnSpc>
                <a:spcPct val="150000"/>
              </a:lnSpc>
            </a:pP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Copernicus Institute of Sustainable Development, Utrecht University</a:t>
            </a:r>
          </a:p>
          <a:p>
            <a:pPr algn="ctr">
              <a:lnSpc>
                <a:spcPct val="150000"/>
              </a:lnSpc>
            </a:pP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Adriaan van der Loos, PhD Candidate</a:t>
            </a:r>
          </a:p>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Dr. Simona Negro, Associate Professor</a:t>
            </a:r>
          </a:p>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Prof. Dr. Marko Hekkert, Chair and Full Professor</a:t>
            </a:r>
          </a:p>
          <a:p>
            <a:pPr algn="ctr">
              <a:lnSpc>
                <a:spcPct val="150000"/>
              </a:lnSpc>
            </a:pP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50000"/>
              </a:lnSpc>
            </a:pPr>
            <a:r>
              <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March 2021</a:t>
            </a:r>
          </a:p>
          <a:p>
            <a:pPr algn="ctr">
              <a:lnSpc>
                <a:spcPct val="150000"/>
              </a:lnSpc>
            </a:pPr>
            <a:endParaRPr lang="en-US" sz="16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a:p>
            <a:pPr algn="ctr"/>
            <a:endParaRPr lang="en-US" sz="1600" dirty="0">
              <a:solidFill>
                <a:schemeClr val="bg1"/>
              </a:solidFill>
            </a:endParaRPr>
          </a:p>
        </p:txBody>
      </p:sp>
      <p:pic>
        <p:nvPicPr>
          <p:cNvPr id="5" name="Picture 4" descr="Graphical user interface, text, application&#10;&#10;Description automatically generated with medium confidence">
            <a:extLst>
              <a:ext uri="{FF2B5EF4-FFF2-40B4-BE49-F238E27FC236}">
                <a16:creationId xmlns:a16="http://schemas.microsoft.com/office/drawing/2014/main" id="{A46731D4-54CE-234F-8C3F-EE48D97B75AB}"/>
              </a:ext>
            </a:extLst>
          </p:cNvPr>
          <p:cNvPicPr>
            <a:picLocks noChangeAspect="1"/>
          </p:cNvPicPr>
          <p:nvPr/>
        </p:nvPicPr>
        <p:blipFill>
          <a:blip r:embed="rId2"/>
          <a:stretch>
            <a:fillRect/>
          </a:stretch>
        </p:blipFill>
        <p:spPr>
          <a:xfrm>
            <a:off x="60218" y="5534360"/>
            <a:ext cx="3130943" cy="1231052"/>
          </a:xfrm>
          <a:prstGeom prst="rect">
            <a:avLst/>
          </a:prstGeom>
        </p:spPr>
      </p:pic>
    </p:spTree>
    <p:extLst>
      <p:ext uri="{BB962C8B-B14F-4D97-AF65-F5344CB8AC3E}">
        <p14:creationId xmlns:p14="http://schemas.microsoft.com/office/powerpoint/2010/main" val="5881076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NL" sz="3600">
                <a:solidFill>
                  <a:schemeClr val="bg1"/>
                </a:solidFill>
              </a:rPr>
              <a:t>Major shifts in industries following disruption</a:t>
            </a:r>
          </a:p>
        </p:txBody>
      </p:sp>
      <p:sp>
        <p:nvSpPr>
          <p:cNvPr id="6" name="TextBox 5">
            <a:extLst>
              <a:ext uri="{FF2B5EF4-FFF2-40B4-BE49-F238E27FC236}">
                <a16:creationId xmlns:a16="http://schemas.microsoft.com/office/drawing/2014/main" id="{A22DCCF6-2BD3-8641-851E-B09B979CC408}"/>
              </a:ext>
            </a:extLst>
          </p:cNvPr>
          <p:cNvSpPr txBox="1"/>
          <p:nvPr/>
        </p:nvSpPr>
        <p:spPr>
          <a:xfrm>
            <a:off x="266964" y="1710950"/>
            <a:ext cx="3962570" cy="4832092"/>
          </a:xfrm>
          <a:prstGeom prst="rect">
            <a:avLst/>
          </a:prstGeom>
          <a:noFill/>
        </p:spPr>
        <p:txBody>
          <a:bodyPr wrap="square" rtlCol="0">
            <a:spAutoFit/>
          </a:bodyPr>
          <a:lstStyle/>
          <a:p>
            <a:r>
              <a:rPr lang="en-NL" sz="1400" dirty="0">
                <a:latin typeface="Open Sans Light" panose="020B0306030504020204" pitchFamily="34" charset="0"/>
                <a:ea typeface="Open Sans Light" panose="020B0306030504020204" pitchFamily="34" charset="0"/>
                <a:cs typeface="Open Sans Light" panose="020B0306030504020204" pitchFamily="34" charset="0"/>
              </a:rPr>
              <a:t>In this hypothetical system, industrial segments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1, 2 &amp; 3</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are captured by 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domestic industry. Segments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4, 5 &amp; 6</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are captured by foreign industries.</a:t>
            </a:r>
          </a:p>
          <a:p>
            <a:pPr marL="342900" indent="-342900">
              <a:buFont typeface="+mj-lt"/>
              <a:buAutoNum type="arabicPeriod"/>
            </a:pP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179388" indent="-179388">
              <a:buFont typeface="+mj-lt"/>
              <a:buAutoNum type="arabicPeriod"/>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In the event of a major disruption to segments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1 &amp; 3</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the domestic industry loses them to foreign industries, leaving only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2</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to be captured domestically. This is a net loss.</a:t>
            </a:r>
          </a:p>
          <a:p>
            <a:pPr marL="179388" indent="-179388">
              <a:buFont typeface="+mj-lt"/>
              <a:buAutoNum type="arabicPeriod"/>
            </a:pP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179388" indent="-179388">
              <a:buFont typeface="+mj-lt"/>
              <a:buAutoNum type="arabicPeriod"/>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In the event of disruptions to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4, 5 &amp; 6</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the domestic industry has successfully captured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6</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thereby adding it to its portfolio of expertise.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4 &amp; 5</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are still captured externally. This is a net gain.</a:t>
            </a:r>
          </a:p>
          <a:p>
            <a:pPr marL="179388" indent="-179388">
              <a:buFont typeface="+mj-lt"/>
              <a:buAutoNum type="arabicPeriod"/>
            </a:pP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179388" indent="-179388">
              <a:buFont typeface="+mj-lt"/>
              <a:buAutoNum type="arabicPeriod"/>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When there are complementary additions, both domestic and foreign markets have a chance to capture new opportunity. In this example, the domestic industry has captured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7 &amp; 9</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and foreign industries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ha</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ve captured </a:t>
            </a: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8 &amp; 10</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This is a net gain.</a:t>
            </a:r>
          </a:p>
        </p:txBody>
      </p:sp>
      <p:grpSp>
        <p:nvGrpSpPr>
          <p:cNvPr id="3" name="Group 2">
            <a:extLst>
              <a:ext uri="{FF2B5EF4-FFF2-40B4-BE49-F238E27FC236}">
                <a16:creationId xmlns:a16="http://schemas.microsoft.com/office/drawing/2014/main" id="{5B06B067-1068-0E4B-BFB1-24E38324E9C7}"/>
              </a:ext>
            </a:extLst>
          </p:cNvPr>
          <p:cNvGrpSpPr/>
          <p:nvPr/>
        </p:nvGrpSpPr>
        <p:grpSpPr>
          <a:xfrm>
            <a:off x="4518715" y="1916087"/>
            <a:ext cx="7597677" cy="4572207"/>
            <a:chOff x="4518715" y="1916087"/>
            <a:chExt cx="7597677" cy="4572207"/>
          </a:xfrm>
        </p:grpSpPr>
        <p:sp>
          <p:nvSpPr>
            <p:cNvPr id="12" name="Rectangle 11">
              <a:extLst>
                <a:ext uri="{FF2B5EF4-FFF2-40B4-BE49-F238E27FC236}">
                  <a16:creationId xmlns:a16="http://schemas.microsoft.com/office/drawing/2014/main" id="{2F3931FD-3EF4-5F42-A571-947A6053CEC9}"/>
                </a:ext>
              </a:extLst>
            </p:cNvPr>
            <p:cNvSpPr/>
            <p:nvPr/>
          </p:nvSpPr>
          <p:spPr>
            <a:xfrm>
              <a:off x="4518715" y="2760764"/>
              <a:ext cx="216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Captured: 1, 2 &amp; 3</a:t>
              </a:r>
            </a:p>
          </p:txBody>
        </p:sp>
        <p:sp>
          <p:nvSpPr>
            <p:cNvPr id="14" name="TextBox 13">
              <a:extLst>
                <a:ext uri="{FF2B5EF4-FFF2-40B4-BE49-F238E27FC236}">
                  <a16:creationId xmlns:a16="http://schemas.microsoft.com/office/drawing/2014/main" id="{B4BCCC35-655C-B342-8F07-73EF8056544D}"/>
                </a:ext>
              </a:extLst>
            </p:cNvPr>
            <p:cNvSpPr txBox="1"/>
            <p:nvPr/>
          </p:nvSpPr>
          <p:spPr>
            <a:xfrm>
              <a:off x="4741211" y="2397173"/>
              <a:ext cx="1715007" cy="307777"/>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Existing system</a:t>
              </a:r>
            </a:p>
          </p:txBody>
        </p:sp>
        <p:sp>
          <p:nvSpPr>
            <p:cNvPr id="18" name="TextBox 17">
              <a:extLst>
                <a:ext uri="{FF2B5EF4-FFF2-40B4-BE49-F238E27FC236}">
                  <a16:creationId xmlns:a16="http://schemas.microsoft.com/office/drawing/2014/main" id="{256D2876-97D8-E94D-B23F-8BE4312AA0F1}"/>
                </a:ext>
              </a:extLst>
            </p:cNvPr>
            <p:cNvSpPr txBox="1"/>
            <p:nvPr/>
          </p:nvSpPr>
          <p:spPr>
            <a:xfrm>
              <a:off x="9983088" y="2421290"/>
              <a:ext cx="1535806" cy="307777"/>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New system</a:t>
              </a:r>
            </a:p>
          </p:txBody>
        </p:sp>
        <p:cxnSp>
          <p:nvCxnSpPr>
            <p:cNvPr id="19" name="Straight Arrow Connector 18">
              <a:extLst>
                <a:ext uri="{FF2B5EF4-FFF2-40B4-BE49-F238E27FC236}">
                  <a16:creationId xmlns:a16="http://schemas.microsoft.com/office/drawing/2014/main" id="{229A7201-4F54-6D4F-A53C-63CDCBB941B1}"/>
                </a:ext>
              </a:extLst>
            </p:cNvPr>
            <p:cNvCxnSpPr>
              <a:cxnSpLocks/>
            </p:cNvCxnSpPr>
            <p:nvPr/>
          </p:nvCxnSpPr>
          <p:spPr>
            <a:xfrm flipV="1">
              <a:off x="7182724" y="3258512"/>
              <a:ext cx="1890963"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0" name="Straight Arrow Connector 19">
              <a:extLst>
                <a:ext uri="{FF2B5EF4-FFF2-40B4-BE49-F238E27FC236}">
                  <a16:creationId xmlns:a16="http://schemas.microsoft.com/office/drawing/2014/main" id="{7E485039-B49D-AE41-8C9B-60AAA888167A}"/>
                </a:ext>
              </a:extLst>
            </p:cNvPr>
            <p:cNvCxnSpPr>
              <a:cxnSpLocks/>
            </p:cNvCxnSpPr>
            <p:nvPr/>
          </p:nvCxnSpPr>
          <p:spPr>
            <a:xfrm flipV="1">
              <a:off x="7182722" y="4298437"/>
              <a:ext cx="1890963"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cxnSp>
          <p:nvCxnSpPr>
            <p:cNvPr id="21" name="Straight Arrow Connector 20">
              <a:extLst>
                <a:ext uri="{FF2B5EF4-FFF2-40B4-BE49-F238E27FC236}">
                  <a16:creationId xmlns:a16="http://schemas.microsoft.com/office/drawing/2014/main" id="{4E9E8DE2-6DD3-9346-9284-B17992ACEC58}"/>
                </a:ext>
              </a:extLst>
            </p:cNvPr>
            <p:cNvCxnSpPr>
              <a:cxnSpLocks/>
            </p:cNvCxnSpPr>
            <p:nvPr/>
          </p:nvCxnSpPr>
          <p:spPr>
            <a:xfrm flipV="1">
              <a:off x="7182722" y="5415010"/>
              <a:ext cx="1890963" cy="1"/>
            </a:xfrm>
            <a:prstGeom prst="straightConnector1">
              <a:avLst/>
            </a:prstGeom>
            <a:ln w="38100">
              <a:tailEnd type="triangle"/>
            </a:ln>
          </p:spPr>
          <p:style>
            <a:lnRef idx="3">
              <a:schemeClr val="accent5"/>
            </a:lnRef>
            <a:fillRef idx="0">
              <a:schemeClr val="accent5"/>
            </a:fillRef>
            <a:effectRef idx="2">
              <a:schemeClr val="accent5"/>
            </a:effectRef>
            <a:fontRef idx="minor">
              <a:schemeClr val="tx1"/>
            </a:fontRef>
          </p:style>
        </p:cxnSp>
        <p:sp>
          <p:nvSpPr>
            <p:cNvPr id="22" name="TextBox 21">
              <a:extLst>
                <a:ext uri="{FF2B5EF4-FFF2-40B4-BE49-F238E27FC236}">
                  <a16:creationId xmlns:a16="http://schemas.microsoft.com/office/drawing/2014/main" id="{CBB785A8-9164-184D-9D82-171CABD0B2B9}"/>
                </a:ext>
              </a:extLst>
            </p:cNvPr>
            <p:cNvSpPr txBox="1"/>
            <p:nvPr/>
          </p:nvSpPr>
          <p:spPr>
            <a:xfrm>
              <a:off x="7310196" y="2723354"/>
              <a:ext cx="1630551" cy="492443"/>
            </a:xfrm>
            <a:prstGeom prst="rect">
              <a:avLst/>
            </a:prstGeom>
            <a:noFill/>
          </p:spPr>
          <p:txBody>
            <a:bodyPr wrap="square" rtlCol="0">
              <a:spAutoFit/>
            </a:bodyP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1) Major disruption: 1 &amp; 3</a:t>
              </a:r>
            </a:p>
          </p:txBody>
        </p:sp>
        <p:sp>
          <p:nvSpPr>
            <p:cNvPr id="23" name="TextBox 22">
              <a:extLst>
                <a:ext uri="{FF2B5EF4-FFF2-40B4-BE49-F238E27FC236}">
                  <a16:creationId xmlns:a16="http://schemas.microsoft.com/office/drawing/2014/main" id="{C2A9B8C7-96D3-8247-85B5-BE3FEA7E59CD}"/>
                </a:ext>
              </a:extLst>
            </p:cNvPr>
            <p:cNvSpPr txBox="1"/>
            <p:nvPr/>
          </p:nvSpPr>
          <p:spPr>
            <a:xfrm>
              <a:off x="7179991" y="3785944"/>
              <a:ext cx="1890963" cy="492443"/>
            </a:xfrm>
            <a:prstGeom prst="rect">
              <a:avLst/>
            </a:prstGeom>
            <a:noFill/>
          </p:spPr>
          <p:txBody>
            <a:bodyPr wrap="square" rtlCol="0">
              <a:spAutoFit/>
            </a:bodyP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2) Non-threatening disruption: 4, 5 &amp; 6</a:t>
              </a:r>
            </a:p>
          </p:txBody>
        </p:sp>
        <p:sp>
          <p:nvSpPr>
            <p:cNvPr id="24" name="TextBox 23">
              <a:extLst>
                <a:ext uri="{FF2B5EF4-FFF2-40B4-BE49-F238E27FC236}">
                  <a16:creationId xmlns:a16="http://schemas.microsoft.com/office/drawing/2014/main" id="{2C47CBCE-BD85-5548-9566-ACD498D08FBF}"/>
                </a:ext>
              </a:extLst>
            </p:cNvPr>
            <p:cNvSpPr txBox="1"/>
            <p:nvPr/>
          </p:nvSpPr>
          <p:spPr>
            <a:xfrm>
              <a:off x="7121426" y="4875509"/>
              <a:ext cx="2015064" cy="492443"/>
            </a:xfrm>
            <a:prstGeom prst="rect">
              <a:avLst/>
            </a:prstGeom>
            <a:noFill/>
          </p:spPr>
          <p:txBody>
            <a:bodyPr wrap="square" rtlCol="0">
              <a:spAutoFit/>
            </a:bodyP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3) Complementary additions: 7, 8, 9 &amp; 10</a:t>
              </a:r>
            </a:p>
          </p:txBody>
        </p:sp>
        <p:sp>
          <p:nvSpPr>
            <p:cNvPr id="25" name="Rectangle 24">
              <a:extLst>
                <a:ext uri="{FF2B5EF4-FFF2-40B4-BE49-F238E27FC236}">
                  <a16:creationId xmlns:a16="http://schemas.microsoft.com/office/drawing/2014/main" id="{C4046505-5560-1D42-B178-3D69DA149056}"/>
                </a:ext>
              </a:extLst>
            </p:cNvPr>
            <p:cNvSpPr/>
            <p:nvPr/>
          </p:nvSpPr>
          <p:spPr>
            <a:xfrm>
              <a:off x="4518715" y="3214541"/>
              <a:ext cx="216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4, 5 &amp; 6</a:t>
              </a:r>
            </a:p>
          </p:txBody>
        </p:sp>
        <p:sp>
          <p:nvSpPr>
            <p:cNvPr id="26" name="Rectangle 25">
              <a:extLst>
                <a:ext uri="{FF2B5EF4-FFF2-40B4-BE49-F238E27FC236}">
                  <a16:creationId xmlns:a16="http://schemas.microsoft.com/office/drawing/2014/main" id="{E31B426B-0D18-6848-B54A-964C27A174B6}"/>
                </a:ext>
              </a:extLst>
            </p:cNvPr>
            <p:cNvSpPr/>
            <p:nvPr/>
          </p:nvSpPr>
          <p:spPr>
            <a:xfrm>
              <a:off x="4536084" y="3830445"/>
              <a:ext cx="216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Captured: 1, 2 &amp; 3</a:t>
              </a:r>
            </a:p>
          </p:txBody>
        </p:sp>
        <p:sp>
          <p:nvSpPr>
            <p:cNvPr id="27" name="Rectangle 26">
              <a:extLst>
                <a:ext uri="{FF2B5EF4-FFF2-40B4-BE49-F238E27FC236}">
                  <a16:creationId xmlns:a16="http://schemas.microsoft.com/office/drawing/2014/main" id="{54AF1000-D07F-E34F-AD03-27F8F0F74C82}"/>
                </a:ext>
              </a:extLst>
            </p:cNvPr>
            <p:cNvSpPr/>
            <p:nvPr/>
          </p:nvSpPr>
          <p:spPr>
            <a:xfrm>
              <a:off x="4536084" y="4282550"/>
              <a:ext cx="216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4, 5 &amp; 6</a:t>
              </a:r>
            </a:p>
          </p:txBody>
        </p:sp>
        <p:sp>
          <p:nvSpPr>
            <p:cNvPr id="28" name="Rectangle 27">
              <a:extLst>
                <a:ext uri="{FF2B5EF4-FFF2-40B4-BE49-F238E27FC236}">
                  <a16:creationId xmlns:a16="http://schemas.microsoft.com/office/drawing/2014/main" id="{002E0256-702E-BC4B-8723-863EF8CFD2D3}"/>
                </a:ext>
              </a:extLst>
            </p:cNvPr>
            <p:cNvSpPr/>
            <p:nvPr/>
          </p:nvSpPr>
          <p:spPr>
            <a:xfrm>
              <a:off x="4518715" y="4918780"/>
              <a:ext cx="216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Captured: 1, 2 &amp; 3</a:t>
              </a:r>
            </a:p>
          </p:txBody>
        </p:sp>
        <p:sp>
          <p:nvSpPr>
            <p:cNvPr id="29" name="Rectangle 28">
              <a:extLst>
                <a:ext uri="{FF2B5EF4-FFF2-40B4-BE49-F238E27FC236}">
                  <a16:creationId xmlns:a16="http://schemas.microsoft.com/office/drawing/2014/main" id="{EE0212FE-ED5D-B442-8951-41C70A8726A7}"/>
                </a:ext>
              </a:extLst>
            </p:cNvPr>
            <p:cNvSpPr/>
            <p:nvPr/>
          </p:nvSpPr>
          <p:spPr>
            <a:xfrm>
              <a:off x="4518715" y="5372210"/>
              <a:ext cx="216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4, 5 &amp; 6</a:t>
              </a:r>
            </a:p>
          </p:txBody>
        </p:sp>
        <p:sp>
          <p:nvSpPr>
            <p:cNvPr id="30" name="Rectangle 29">
              <a:extLst>
                <a:ext uri="{FF2B5EF4-FFF2-40B4-BE49-F238E27FC236}">
                  <a16:creationId xmlns:a16="http://schemas.microsoft.com/office/drawing/2014/main" id="{E86BFF86-5272-604B-B61D-5374C008D049}"/>
                </a:ext>
              </a:extLst>
            </p:cNvPr>
            <p:cNvSpPr/>
            <p:nvPr/>
          </p:nvSpPr>
          <p:spPr>
            <a:xfrm>
              <a:off x="9572233" y="2760764"/>
              <a:ext cx="234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Captured: 2</a:t>
              </a:r>
            </a:p>
          </p:txBody>
        </p:sp>
        <p:sp>
          <p:nvSpPr>
            <p:cNvPr id="31" name="Rectangle 30">
              <a:extLst>
                <a:ext uri="{FF2B5EF4-FFF2-40B4-BE49-F238E27FC236}">
                  <a16:creationId xmlns:a16="http://schemas.microsoft.com/office/drawing/2014/main" id="{FB22B427-AE05-DB4B-82F3-6681570C419C}"/>
                </a:ext>
              </a:extLst>
            </p:cNvPr>
            <p:cNvSpPr/>
            <p:nvPr/>
          </p:nvSpPr>
          <p:spPr>
            <a:xfrm>
              <a:off x="9572233" y="3214541"/>
              <a:ext cx="234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a:t>
              </a:r>
              <a:r>
                <a:rPr lang="en-NL" sz="13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1</a:t>
              </a:r>
              <a:r>
                <a:rPr lang="en-NL" sz="1300">
                  <a:latin typeface="Open Sans Light" panose="020B0306030504020204" pitchFamily="34" charset="0"/>
                  <a:ea typeface="Open Sans Light" panose="020B0306030504020204" pitchFamily="34" charset="0"/>
                  <a:cs typeface="Open Sans Light" panose="020B0306030504020204" pitchFamily="34" charset="0"/>
                </a:rPr>
                <a:t>, 3, 4, 5 &amp; 6</a:t>
              </a:r>
            </a:p>
          </p:txBody>
        </p:sp>
        <p:sp>
          <p:nvSpPr>
            <p:cNvPr id="32" name="Rectangle 31">
              <a:extLst>
                <a:ext uri="{FF2B5EF4-FFF2-40B4-BE49-F238E27FC236}">
                  <a16:creationId xmlns:a16="http://schemas.microsoft.com/office/drawing/2014/main" id="{30B5266E-B404-A043-B497-73E3CD7E0E82}"/>
                </a:ext>
              </a:extLst>
            </p:cNvPr>
            <p:cNvSpPr/>
            <p:nvPr/>
          </p:nvSpPr>
          <p:spPr>
            <a:xfrm>
              <a:off x="9580991" y="3834397"/>
              <a:ext cx="234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Captured: 1, 2 &amp; 3 + 6</a:t>
              </a:r>
            </a:p>
          </p:txBody>
        </p:sp>
        <p:sp>
          <p:nvSpPr>
            <p:cNvPr id="33" name="Rectangle 32">
              <a:extLst>
                <a:ext uri="{FF2B5EF4-FFF2-40B4-BE49-F238E27FC236}">
                  <a16:creationId xmlns:a16="http://schemas.microsoft.com/office/drawing/2014/main" id="{4A98FD24-FEFB-7C40-AECD-19C56CAF1A95}"/>
                </a:ext>
              </a:extLst>
            </p:cNvPr>
            <p:cNvSpPr/>
            <p:nvPr/>
          </p:nvSpPr>
          <p:spPr>
            <a:xfrm>
              <a:off x="9581628" y="4294460"/>
              <a:ext cx="234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4, 5</a:t>
              </a:r>
            </a:p>
          </p:txBody>
        </p:sp>
        <p:sp>
          <p:nvSpPr>
            <p:cNvPr id="34" name="Rectangle 33">
              <a:extLst>
                <a:ext uri="{FF2B5EF4-FFF2-40B4-BE49-F238E27FC236}">
                  <a16:creationId xmlns:a16="http://schemas.microsoft.com/office/drawing/2014/main" id="{1196FF62-43D6-A74D-A25F-44D8E171F96F}"/>
                </a:ext>
              </a:extLst>
            </p:cNvPr>
            <p:cNvSpPr/>
            <p:nvPr/>
          </p:nvSpPr>
          <p:spPr>
            <a:xfrm>
              <a:off x="9580991" y="4920601"/>
              <a:ext cx="2340000" cy="450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Captured: 1, 2 &amp; 3 + 7, 9</a:t>
              </a:r>
            </a:p>
          </p:txBody>
        </p:sp>
        <p:sp>
          <p:nvSpPr>
            <p:cNvPr id="35" name="Rectangle 34">
              <a:extLst>
                <a:ext uri="{FF2B5EF4-FFF2-40B4-BE49-F238E27FC236}">
                  <a16:creationId xmlns:a16="http://schemas.microsoft.com/office/drawing/2014/main" id="{9A9E9FF6-A732-0447-8CD3-0938348E7B29}"/>
                </a:ext>
              </a:extLst>
            </p:cNvPr>
            <p:cNvSpPr/>
            <p:nvPr/>
          </p:nvSpPr>
          <p:spPr>
            <a:xfrm>
              <a:off x="9580991" y="5374379"/>
              <a:ext cx="2340000" cy="450000"/>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NL" sz="1300">
                  <a:latin typeface="Open Sans Light" panose="020B0306030504020204" pitchFamily="34" charset="0"/>
                  <a:ea typeface="Open Sans Light" panose="020B0306030504020204" pitchFamily="34" charset="0"/>
                  <a:cs typeface="Open Sans Light" panose="020B0306030504020204" pitchFamily="34" charset="0"/>
                </a:rPr>
                <a:t>Not captured: 4, 5 &amp; 6 + 8 &amp; 10</a:t>
              </a:r>
            </a:p>
          </p:txBody>
        </p:sp>
        <p:sp>
          <p:nvSpPr>
            <p:cNvPr id="36" name="TextBox 35">
              <a:extLst>
                <a:ext uri="{FF2B5EF4-FFF2-40B4-BE49-F238E27FC236}">
                  <a16:creationId xmlns:a16="http://schemas.microsoft.com/office/drawing/2014/main" id="{64196BA5-C97C-D44B-BC1C-1C4E1896A654}"/>
                </a:ext>
              </a:extLst>
            </p:cNvPr>
            <p:cNvSpPr txBox="1"/>
            <p:nvPr/>
          </p:nvSpPr>
          <p:spPr>
            <a:xfrm>
              <a:off x="5356066" y="5965074"/>
              <a:ext cx="5805450" cy="523220"/>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The numbers represent hypothetical segments of an industry captured within or outside of the domestic industry</a:t>
              </a:r>
            </a:p>
          </p:txBody>
        </p:sp>
        <p:cxnSp>
          <p:nvCxnSpPr>
            <p:cNvPr id="37" name="Straight Arrow Connector 36">
              <a:extLst>
                <a:ext uri="{FF2B5EF4-FFF2-40B4-BE49-F238E27FC236}">
                  <a16:creationId xmlns:a16="http://schemas.microsoft.com/office/drawing/2014/main" id="{DE57180F-6007-E74D-9418-98D17C89FF31}"/>
                </a:ext>
              </a:extLst>
            </p:cNvPr>
            <p:cNvCxnSpPr>
              <a:cxnSpLocks/>
            </p:cNvCxnSpPr>
            <p:nvPr/>
          </p:nvCxnSpPr>
          <p:spPr>
            <a:xfrm flipH="1">
              <a:off x="11037259" y="3068405"/>
              <a:ext cx="4861" cy="297173"/>
            </a:xfrm>
            <a:prstGeom prst="straightConnector1">
              <a:avLst/>
            </a:prstGeom>
            <a:ln w="3175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8" name="Straight Arrow Connector 37">
              <a:extLst>
                <a:ext uri="{FF2B5EF4-FFF2-40B4-BE49-F238E27FC236}">
                  <a16:creationId xmlns:a16="http://schemas.microsoft.com/office/drawing/2014/main" id="{3E011C0B-B8B7-BF44-9445-8B5129CBAF9E}"/>
                </a:ext>
              </a:extLst>
            </p:cNvPr>
            <p:cNvCxnSpPr>
              <a:cxnSpLocks/>
            </p:cNvCxnSpPr>
            <p:nvPr/>
          </p:nvCxnSpPr>
          <p:spPr>
            <a:xfrm>
              <a:off x="10867924" y="3068405"/>
              <a:ext cx="0" cy="298767"/>
            </a:xfrm>
            <a:prstGeom prst="straightConnector1">
              <a:avLst/>
            </a:prstGeom>
            <a:ln w="31750">
              <a:solidFill>
                <a:srgbClr val="FF0000"/>
              </a:solidFill>
              <a:tailEnd type="triangle"/>
            </a:ln>
          </p:spPr>
          <p:style>
            <a:lnRef idx="3">
              <a:schemeClr val="accent6"/>
            </a:lnRef>
            <a:fillRef idx="0">
              <a:schemeClr val="accent6"/>
            </a:fillRef>
            <a:effectRef idx="2">
              <a:schemeClr val="accent6"/>
            </a:effectRef>
            <a:fontRef idx="minor">
              <a:schemeClr val="tx1"/>
            </a:fontRef>
          </p:style>
        </p:cxnSp>
        <p:cxnSp>
          <p:nvCxnSpPr>
            <p:cNvPr id="39" name="Straight Arrow Connector 38">
              <a:extLst>
                <a:ext uri="{FF2B5EF4-FFF2-40B4-BE49-F238E27FC236}">
                  <a16:creationId xmlns:a16="http://schemas.microsoft.com/office/drawing/2014/main" id="{F458FFFE-54B9-DB4B-B6A5-BFD05423110C}"/>
                </a:ext>
              </a:extLst>
            </p:cNvPr>
            <p:cNvCxnSpPr>
              <a:cxnSpLocks/>
            </p:cNvCxnSpPr>
            <p:nvPr/>
          </p:nvCxnSpPr>
          <p:spPr>
            <a:xfrm flipH="1" flipV="1">
              <a:off x="11511392" y="4132490"/>
              <a:ext cx="7502" cy="386970"/>
            </a:xfrm>
            <a:prstGeom prst="straightConnector1">
              <a:avLst/>
            </a:prstGeom>
            <a:ln w="3175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40" name="Straight Arrow Connector 39">
              <a:extLst>
                <a:ext uri="{FF2B5EF4-FFF2-40B4-BE49-F238E27FC236}">
                  <a16:creationId xmlns:a16="http://schemas.microsoft.com/office/drawing/2014/main" id="{DBBB1EC4-2C32-8740-907D-2B3A8E69FFBB}"/>
                </a:ext>
              </a:extLst>
            </p:cNvPr>
            <p:cNvCxnSpPr>
              <a:cxnSpLocks/>
            </p:cNvCxnSpPr>
            <p:nvPr/>
          </p:nvCxnSpPr>
          <p:spPr>
            <a:xfrm flipH="1" flipV="1">
              <a:off x="11448627" y="5248471"/>
              <a:ext cx="667765" cy="108954"/>
            </a:xfrm>
            <a:prstGeom prst="straightConnector1">
              <a:avLst/>
            </a:prstGeom>
            <a:ln w="31750">
              <a:solidFill>
                <a:schemeClr val="tx1"/>
              </a:solidFill>
              <a:tailEnd type="triangle"/>
            </a:ln>
          </p:spPr>
          <p:style>
            <a:lnRef idx="3">
              <a:schemeClr val="accent6"/>
            </a:lnRef>
            <a:fillRef idx="0">
              <a:schemeClr val="accent6"/>
            </a:fillRef>
            <a:effectRef idx="2">
              <a:schemeClr val="accent6"/>
            </a:effectRef>
            <a:fontRef idx="minor">
              <a:schemeClr val="tx1"/>
            </a:fontRef>
          </p:style>
        </p:cxnSp>
        <p:cxnSp>
          <p:nvCxnSpPr>
            <p:cNvPr id="41" name="Straight Arrow Connector 40">
              <a:extLst>
                <a:ext uri="{FF2B5EF4-FFF2-40B4-BE49-F238E27FC236}">
                  <a16:creationId xmlns:a16="http://schemas.microsoft.com/office/drawing/2014/main" id="{89E85A63-7B39-D042-9F6B-F5332C8FEC0C}"/>
                </a:ext>
              </a:extLst>
            </p:cNvPr>
            <p:cNvCxnSpPr>
              <a:cxnSpLocks/>
            </p:cNvCxnSpPr>
            <p:nvPr/>
          </p:nvCxnSpPr>
          <p:spPr>
            <a:xfrm flipH="1">
              <a:off x="11712028" y="4798470"/>
              <a:ext cx="404364" cy="257691"/>
            </a:xfrm>
            <a:prstGeom prst="straightConnector1">
              <a:avLst/>
            </a:prstGeom>
            <a:ln w="31750">
              <a:solidFill>
                <a:schemeClr val="tx1"/>
              </a:solidFill>
              <a:tailEnd type="triangle"/>
            </a:ln>
          </p:spPr>
          <p:style>
            <a:lnRef idx="3">
              <a:schemeClr val="accent6"/>
            </a:lnRef>
            <a:fillRef idx="0">
              <a:schemeClr val="accent6"/>
            </a:fillRef>
            <a:effectRef idx="2">
              <a:schemeClr val="accent6"/>
            </a:effectRef>
            <a:fontRef idx="minor">
              <a:schemeClr val="tx1"/>
            </a:fontRef>
          </p:style>
        </p:cxnSp>
        <p:sp>
          <p:nvSpPr>
            <p:cNvPr id="42" name="TextBox 41">
              <a:extLst>
                <a:ext uri="{FF2B5EF4-FFF2-40B4-BE49-F238E27FC236}">
                  <a16:creationId xmlns:a16="http://schemas.microsoft.com/office/drawing/2014/main" id="{3BC1EAD4-5C3D-5241-B586-9D5E76F77EC5}"/>
                </a:ext>
              </a:extLst>
            </p:cNvPr>
            <p:cNvSpPr txBox="1"/>
            <p:nvPr/>
          </p:nvSpPr>
          <p:spPr>
            <a:xfrm>
              <a:off x="5090559" y="1916087"/>
              <a:ext cx="6336465" cy="338554"/>
            </a:xfrm>
            <a:prstGeom prst="rect">
              <a:avLst/>
            </a:prstGeom>
            <a:noFill/>
          </p:spPr>
          <p:txBody>
            <a:bodyPr wrap="square" rtlCol="0">
              <a:spAutoFit/>
            </a:bodyPr>
            <a:lstStyle/>
            <a:p>
              <a:pPr algn="ctr"/>
              <a:r>
                <a:rPr lang="en-NL" sz="1600" dirty="0">
                  <a:latin typeface="Open Sans Light" panose="020B0306030504020204" pitchFamily="34" charset="0"/>
                  <a:ea typeface="Open Sans Light" panose="020B0306030504020204" pitchFamily="34" charset="0"/>
                  <a:cs typeface="Open Sans Light" panose="020B0306030504020204" pitchFamily="34" charset="0"/>
                </a:rPr>
                <a:t>What happens when there are major changes to industries</a:t>
              </a:r>
            </a:p>
          </p:txBody>
        </p:sp>
      </p:grpSp>
    </p:spTree>
    <p:extLst>
      <p:ext uri="{BB962C8B-B14F-4D97-AF65-F5344CB8AC3E}">
        <p14:creationId xmlns:p14="http://schemas.microsoft.com/office/powerpoint/2010/main" val="31784275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US" sz="3600" dirty="0">
                <a:solidFill>
                  <a:srgbClr val="FFFFFF"/>
                </a:solidFill>
              </a:rPr>
              <a:t>Summary of threats and opportunities</a:t>
            </a:r>
            <a:endParaRPr lang="en-NL" sz="3600">
              <a:solidFill>
                <a:srgbClr val="FFFFFF"/>
              </a:solidFill>
            </a:endParaRPr>
          </a:p>
        </p:txBody>
      </p:sp>
      <p:graphicFrame>
        <p:nvGraphicFramePr>
          <p:cNvPr id="16" name="Table 4">
            <a:extLst>
              <a:ext uri="{FF2B5EF4-FFF2-40B4-BE49-F238E27FC236}">
                <a16:creationId xmlns:a16="http://schemas.microsoft.com/office/drawing/2014/main" id="{26798BA5-0D8D-9D44-B0B8-F0F47A6A31CF}"/>
              </a:ext>
            </a:extLst>
          </p:cNvPr>
          <p:cNvGraphicFramePr>
            <a:graphicFrameLocks noGrp="1"/>
          </p:cNvGraphicFramePr>
          <p:nvPr>
            <p:ph idx="1"/>
            <p:extLst>
              <p:ext uri="{D42A27DB-BD31-4B8C-83A1-F6EECF244321}">
                <p14:modId xmlns:p14="http://schemas.microsoft.com/office/powerpoint/2010/main" val="3045210226"/>
              </p:ext>
            </p:extLst>
          </p:nvPr>
        </p:nvGraphicFramePr>
        <p:xfrm>
          <a:off x="83125" y="1911236"/>
          <a:ext cx="12025746" cy="4632960"/>
        </p:xfrm>
        <a:graphic>
          <a:graphicData uri="http://schemas.openxmlformats.org/drawingml/2006/table">
            <a:tbl>
              <a:tblPr firstRow="1" bandRow="1">
                <a:tableStyleId>{5C22544A-7EE6-4342-B048-85BDC9FD1C3A}</a:tableStyleId>
              </a:tblPr>
              <a:tblGrid>
                <a:gridCol w="2078183">
                  <a:extLst>
                    <a:ext uri="{9D8B030D-6E8A-4147-A177-3AD203B41FA5}">
                      <a16:colId xmlns:a16="http://schemas.microsoft.com/office/drawing/2014/main" val="3841718086"/>
                    </a:ext>
                  </a:extLst>
                </a:gridCol>
                <a:gridCol w="2411646">
                  <a:extLst>
                    <a:ext uri="{9D8B030D-6E8A-4147-A177-3AD203B41FA5}">
                      <a16:colId xmlns:a16="http://schemas.microsoft.com/office/drawing/2014/main" val="3443662283"/>
                    </a:ext>
                  </a:extLst>
                </a:gridCol>
                <a:gridCol w="1077108">
                  <a:extLst>
                    <a:ext uri="{9D8B030D-6E8A-4147-A177-3AD203B41FA5}">
                      <a16:colId xmlns:a16="http://schemas.microsoft.com/office/drawing/2014/main" val="3690702694"/>
                    </a:ext>
                  </a:extLst>
                </a:gridCol>
                <a:gridCol w="1789828">
                  <a:extLst>
                    <a:ext uri="{9D8B030D-6E8A-4147-A177-3AD203B41FA5}">
                      <a16:colId xmlns:a16="http://schemas.microsoft.com/office/drawing/2014/main" val="2894430156"/>
                    </a:ext>
                  </a:extLst>
                </a:gridCol>
                <a:gridCol w="4668981">
                  <a:extLst>
                    <a:ext uri="{9D8B030D-6E8A-4147-A177-3AD203B41FA5}">
                      <a16:colId xmlns:a16="http://schemas.microsoft.com/office/drawing/2014/main" val="2440608458"/>
                    </a:ext>
                  </a:extLst>
                </a:gridCol>
              </a:tblGrid>
              <a:tr h="370840">
                <a:tc>
                  <a:txBody>
                    <a:bodyPr/>
                    <a:lstStyle/>
                    <a:p>
                      <a:pPr algn="ctr"/>
                      <a:endParaRPr lang="en-NL" sz="1400" b="1" i="0">
                        <a:solidFill>
                          <a:schemeClr val="bg1"/>
                        </a:solidFill>
                        <a:latin typeface="Open Sans" panose="020B0606030504020204" pitchFamily="34" charset="0"/>
                        <a:ea typeface="Open Sans" panose="020B0606030504020204" pitchFamily="34" charset="0"/>
                        <a:cs typeface="Open Sans" panose="020B0606030504020204" pitchFamily="34" charset="0"/>
                      </a:endParaRPr>
                    </a:p>
                  </a:txBody>
                  <a:tcPr anchor="ctr">
                    <a:solidFill>
                      <a:schemeClr val="accent1"/>
                    </a:solidFill>
                  </a:tcPr>
                </a:tc>
                <a:tc>
                  <a:txBody>
                    <a:bodyPr/>
                    <a:lstStyle/>
                    <a:p>
                      <a:pPr algn="ctr"/>
                      <a:r>
                        <a:rPr lang="en-NL" sz="1400" b="1" i="0">
                          <a:latin typeface="Open Sans" panose="020B0606030504020204" pitchFamily="34" charset="0"/>
                          <a:ea typeface="Open Sans" panose="020B0606030504020204" pitchFamily="34" charset="0"/>
                          <a:cs typeface="Open Sans" panose="020B0606030504020204" pitchFamily="34" charset="0"/>
                        </a:rPr>
                        <a:t>What</a:t>
                      </a:r>
                    </a:p>
                  </a:txBody>
                  <a:tcPr anchor="ctr"/>
                </a:tc>
                <a:tc>
                  <a:txBody>
                    <a:bodyPr/>
                    <a:lstStyle/>
                    <a:p>
                      <a:pPr algn="ctr"/>
                      <a:r>
                        <a:rPr lang="en-NL" sz="1400" b="1" i="0">
                          <a:latin typeface="Open Sans" panose="020B0606030504020204" pitchFamily="34" charset="0"/>
                          <a:ea typeface="Open Sans" panose="020B0606030504020204" pitchFamily="34" charset="0"/>
                          <a:cs typeface="Open Sans" panose="020B0606030504020204" pitchFamily="34" charset="0"/>
                        </a:rPr>
                        <a:t>Degree of risk</a:t>
                      </a:r>
                    </a:p>
                  </a:txBody>
                  <a:tcPr anchor="ctr"/>
                </a:tc>
                <a:tc>
                  <a:txBody>
                    <a:bodyPr/>
                    <a:lstStyle/>
                    <a:p>
                      <a:pPr algn="ctr"/>
                      <a:r>
                        <a:rPr lang="en-NL" sz="1400" b="1" i="0">
                          <a:latin typeface="Open Sans" panose="020B0606030504020204" pitchFamily="34" charset="0"/>
                          <a:ea typeface="Open Sans" panose="020B0606030504020204" pitchFamily="34" charset="0"/>
                          <a:cs typeface="Open Sans" panose="020B0606030504020204" pitchFamily="34" charset="0"/>
                        </a:rPr>
                        <a:t>Potential to capture new opportunities</a:t>
                      </a:r>
                    </a:p>
                  </a:txBody>
                  <a:tcPr anchor="ctr"/>
                </a:tc>
                <a:tc>
                  <a:txBody>
                    <a:bodyPr/>
                    <a:lstStyle/>
                    <a:p>
                      <a:pPr algn="ctr"/>
                      <a:r>
                        <a:rPr lang="en-NL" sz="1400" b="1" i="0">
                          <a:latin typeface="Open Sans" panose="020B0606030504020204" pitchFamily="34" charset="0"/>
                          <a:ea typeface="Open Sans" panose="020B0606030504020204" pitchFamily="34" charset="0"/>
                          <a:cs typeface="Open Sans" panose="020B0606030504020204" pitchFamily="34" charset="0"/>
                        </a:rPr>
                        <a:t>Explanation</a:t>
                      </a:r>
                    </a:p>
                  </a:txBody>
                  <a:tcPr anchor="ctr"/>
                </a:tc>
                <a:extLst>
                  <a:ext uri="{0D108BD9-81ED-4DB2-BD59-A6C34878D82A}">
                    <a16:rowId xmlns:a16="http://schemas.microsoft.com/office/drawing/2014/main" val="1954223960"/>
                  </a:ext>
                </a:extLst>
              </a:tr>
              <a:tr h="370840">
                <a:tc>
                  <a:txBody>
                    <a:bodyPr/>
                    <a:lstStyle/>
                    <a:p>
                      <a:pPr algn="ctr"/>
                      <a:r>
                        <a:rPr lang="en-NL" sz="1400" b="1" i="0">
                          <a:solidFill>
                            <a:schemeClr val="bg1"/>
                          </a:solidFill>
                          <a:latin typeface="Open Sans" panose="020B0606030504020204" pitchFamily="34" charset="0"/>
                          <a:ea typeface="Open Sans" panose="020B0606030504020204" pitchFamily="34" charset="0"/>
                          <a:cs typeface="Open Sans" panose="020B0606030504020204" pitchFamily="34" charset="0"/>
                        </a:rPr>
                        <a:t>Major disruptions</a:t>
                      </a:r>
                    </a:p>
                  </a:txBody>
                  <a:tcPr anchor="ctr">
                    <a:solidFill>
                      <a:schemeClr val="accent1"/>
                    </a:solidFill>
                  </a:tcPr>
                </a:tc>
                <a:tc>
                  <a:txBody>
                    <a:bodyPr/>
                    <a:lstStyle/>
                    <a:p>
                      <a:pPr algn="ct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Potential disruptions replace existing technologies and industries in which</a:t>
                      </a:r>
                      <a:r>
                        <a:rPr lang="en-US" sz="1400" b="0" i="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we participate</a:t>
                      </a:r>
                      <a:endParaRPr lang="en-NL" sz="1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High</a:t>
                      </a:r>
                    </a:p>
                  </a:txBody>
                  <a:tcPr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Medium</a:t>
                      </a:r>
                    </a:p>
                  </a:txBody>
                  <a:tcPr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Since these are disruptions to the existing system in which we participate, there is a lot to lose if the Netherlands is not careful. With the right strategy, there is potential to capture these disruptions internally due to existing experience, competencies and relatedness</a:t>
                      </a:r>
                    </a:p>
                  </a:txBody>
                  <a:tcPr anchor="ctr"/>
                </a:tc>
                <a:extLst>
                  <a:ext uri="{0D108BD9-81ED-4DB2-BD59-A6C34878D82A}">
                    <a16:rowId xmlns:a16="http://schemas.microsoft.com/office/drawing/2014/main" val="38212790"/>
                  </a:ext>
                </a:extLst>
              </a:tr>
              <a:tr h="370840">
                <a:tc>
                  <a:txBody>
                    <a:bodyPr/>
                    <a:lstStyle/>
                    <a:p>
                      <a:pPr algn="ctr"/>
                      <a:r>
                        <a:rPr lang="en-NL" sz="1400" b="1" i="0">
                          <a:solidFill>
                            <a:schemeClr val="bg1"/>
                          </a:solidFill>
                          <a:latin typeface="Open Sans" panose="020B0606030504020204" pitchFamily="34" charset="0"/>
                          <a:ea typeface="Open Sans" panose="020B0606030504020204" pitchFamily="34" charset="0"/>
                          <a:cs typeface="Open Sans" panose="020B0606030504020204" pitchFamily="34" charset="0"/>
                        </a:rPr>
                        <a:t>Non-threatening disruptions</a:t>
                      </a:r>
                    </a:p>
                  </a:txBody>
                  <a:tcPr anchor="ctr">
                    <a:solidFill>
                      <a:schemeClr val="accent1"/>
                    </a:solidFill>
                  </a:tcPr>
                </a:tc>
                <a:tc>
                  <a:txBody>
                    <a:bodyPr/>
                    <a:lstStyle/>
                    <a:p>
                      <a:pPr algn="ct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Replaces existing technologies and industries in which we</a:t>
                      </a:r>
                      <a:r>
                        <a:rPr lang="en-US" sz="1400" b="0" i="0" dirty="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rPr>
                        <a:t> do not participate</a:t>
                      </a:r>
                      <a:endParaRPr lang="en-NL" sz="1400" b="0" i="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Low</a:t>
                      </a:r>
                    </a:p>
                  </a:txBody>
                  <a:tcPr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Low-medium</a:t>
                      </a:r>
                    </a:p>
                  </a:txBody>
                  <a:tcPr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There is a low risk because these disruptions are not in a field in which the NL participates. There is nothing to lose, but it may be difficult to capture these disruptions because there is limited experience. If captured, it is a big win</a:t>
                      </a:r>
                    </a:p>
                  </a:txBody>
                  <a:tcPr anchor="ctr"/>
                </a:tc>
                <a:extLst>
                  <a:ext uri="{0D108BD9-81ED-4DB2-BD59-A6C34878D82A}">
                    <a16:rowId xmlns:a16="http://schemas.microsoft.com/office/drawing/2014/main" val="2880956454"/>
                  </a:ext>
                </a:extLst>
              </a:tr>
              <a:tr h="370840">
                <a:tc>
                  <a:txBody>
                    <a:bodyPr/>
                    <a:lstStyle/>
                    <a:p>
                      <a:pPr algn="ctr"/>
                      <a:r>
                        <a:rPr lang="en-NL" sz="1400" b="1" i="0">
                          <a:solidFill>
                            <a:schemeClr val="bg1"/>
                          </a:solidFill>
                          <a:latin typeface="Open Sans" panose="020B0606030504020204" pitchFamily="34" charset="0"/>
                          <a:ea typeface="Open Sans" panose="020B0606030504020204" pitchFamily="34" charset="0"/>
                          <a:cs typeface="Open Sans" panose="020B0606030504020204" pitchFamily="34" charset="0"/>
                        </a:rPr>
                        <a:t>Complementary additions</a:t>
                      </a:r>
                    </a:p>
                  </a:txBody>
                  <a:tcPr anchor="ctr">
                    <a:solidFill>
                      <a:schemeClr val="accent1"/>
                    </a:solidFill>
                  </a:tcPr>
                </a:tc>
                <a:tc>
                  <a:txBody>
                    <a:bodyPr/>
                    <a:lstStyle/>
                    <a:p>
                      <a:pPr algn="ctr"/>
                      <a:r>
                        <a:rPr lang="en-US" sz="1400" b="0" i="0" dirty="0">
                          <a:latin typeface="Open Sans Light" panose="020B0306030504020204" pitchFamily="34" charset="0"/>
                          <a:ea typeface="Open Sans Light" panose="020B0306030504020204" pitchFamily="34" charset="0"/>
                          <a:cs typeface="Open Sans Light" panose="020B0306030504020204" pitchFamily="34" charset="0"/>
                        </a:rPr>
                        <a:t>Adds to existing system, but does not replace it: no-risk opportunity</a:t>
                      </a:r>
                      <a:endParaRPr lang="en-NL" sz="1400" b="0" i="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Low</a:t>
                      </a:r>
                    </a:p>
                  </a:txBody>
                  <a:tcPr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Low-high</a:t>
                      </a:r>
                    </a:p>
                  </a:txBody>
                  <a:tcPr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While these may be major changes to the existing system, they may only serve niche or specific markets or complement the existing system. It will not replace the system as it currently is. There is a relatively low risk, but there may be opportunities to benefit from these additions. Some additions may be easier to capture than others</a:t>
                      </a:r>
                    </a:p>
                  </a:txBody>
                  <a:tcPr anchor="ctr"/>
                </a:tc>
                <a:extLst>
                  <a:ext uri="{0D108BD9-81ED-4DB2-BD59-A6C34878D82A}">
                    <a16:rowId xmlns:a16="http://schemas.microsoft.com/office/drawing/2014/main" val="480667245"/>
                  </a:ext>
                </a:extLst>
              </a:tr>
            </a:tbl>
          </a:graphicData>
        </a:graphic>
      </p:graphicFrame>
    </p:spTree>
    <p:extLst>
      <p:ext uri="{BB962C8B-B14F-4D97-AF65-F5344CB8AC3E}">
        <p14:creationId xmlns:p14="http://schemas.microsoft.com/office/powerpoint/2010/main" val="25917413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5BE51F0D-3617-A44E-887F-C7C2940BC927}"/>
              </a:ext>
            </a:extLst>
          </p:cNvPr>
          <p:cNvSpPr>
            <a:spLocks noGrp="1"/>
          </p:cNvSpPr>
          <p:nvPr>
            <p:ph type="title"/>
          </p:nvPr>
        </p:nvSpPr>
        <p:spPr>
          <a:xfrm>
            <a:off x="342000" y="1605600"/>
            <a:ext cx="3201366" cy="3627142"/>
          </a:xfrm>
        </p:spPr>
        <p:txBody>
          <a:bodyPr vert="horz" lIns="91440" tIns="45720" rIns="91440" bIns="45720" rtlCol="0" anchor="b">
            <a:normAutofit/>
          </a:bodyPr>
          <a:lstStyle/>
          <a:p>
            <a:pPr>
              <a:lnSpc>
                <a:spcPct val="100000"/>
              </a:lnSpc>
            </a:pPr>
            <a:r>
              <a:rPr lang="en-US" sz="3600" kern="1200" dirty="0">
                <a:solidFill>
                  <a:srgbClr val="FFFFFF"/>
                </a:solidFill>
              </a:rPr>
              <a:t>What makes the offshore renewable energy sector resilient?</a:t>
            </a:r>
            <a:br>
              <a:rPr lang="en-US" sz="1600" kern="1200" dirty="0">
                <a:solidFill>
                  <a:srgbClr val="FFFFFF"/>
                </a:solidFill>
              </a:rPr>
            </a:br>
            <a:br>
              <a:rPr lang="en-US" sz="1600" kern="1200" dirty="0">
                <a:solidFill>
                  <a:srgbClr val="FFFFFF"/>
                </a:solidFill>
              </a:rPr>
            </a:br>
            <a:endParaRPr lang="en-US" sz="2200" i="1" kern="1200" dirty="0">
              <a:solidFill>
                <a:schemeClr val="bg1"/>
              </a:solidFill>
            </a:endParaRPr>
          </a:p>
        </p:txBody>
      </p:sp>
      <p:sp>
        <p:nvSpPr>
          <p:cNvPr id="4" name="TextBox 3">
            <a:extLst>
              <a:ext uri="{FF2B5EF4-FFF2-40B4-BE49-F238E27FC236}">
                <a16:creationId xmlns:a16="http://schemas.microsoft.com/office/drawing/2014/main" id="{16D0DABA-DD2C-A741-B681-C41D1B18371B}"/>
              </a:ext>
            </a:extLst>
          </p:cNvPr>
          <p:cNvSpPr txBox="1"/>
          <p:nvPr/>
        </p:nvSpPr>
        <p:spPr>
          <a:xfrm>
            <a:off x="5513046" y="1202634"/>
            <a:ext cx="4933597" cy="4780723"/>
          </a:xfrm>
          <a:prstGeom prst="rect">
            <a:avLst/>
          </a:prstGeom>
        </p:spPr>
        <p:txBody>
          <a:bodyPr vert="horz" lIns="91440" tIns="45720" rIns="91440" bIns="45720" rtlCol="0" anchor="ctr">
            <a:normAutofit/>
          </a:bodyPr>
          <a:lstStyle/>
          <a:p>
            <a:pPr>
              <a:lnSpc>
                <a:spcPct val="150000"/>
              </a:lnSpc>
              <a:spcAft>
                <a:spcPts val="600"/>
              </a:spcAft>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An innovation eco-system focuses on the continual renewal of industrial sectors, which is essential to addressing changing circumstances. Without renewal, the system becomes vulnerable to external shocks and disruptions. It is necessary to stimulate continuous renewal with the ambition to ensure long-term survival and growth. Often, innovation eco-systems focus on the national or regional level, such as the Dutch offshore renewable energy sector.</a:t>
            </a:r>
          </a:p>
          <a:p>
            <a:pPr>
              <a:lnSpc>
                <a:spcPct val="150000"/>
              </a:lnSpc>
              <a:spcAft>
                <a:spcPts val="600"/>
              </a:spcAft>
            </a:pP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spcAft>
                <a:spcPts val="600"/>
              </a:spcAft>
            </a:pP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“Regional resilience is conceptualized not just as the ability of a region to accommodate shocks…but it is extended to the ability of regions to reconfigure their socio-economic and institutional structures to develop new growth paths” </a:t>
            </a:r>
            <a:r>
              <a:rPr lang="en-US" sz="1000" i="1" dirty="0">
                <a:latin typeface="Open Sans Light" panose="020B0306030504020204" pitchFamily="34" charset="0"/>
                <a:ea typeface="Open Sans Light" panose="020B0306030504020204" pitchFamily="34" charset="0"/>
                <a:cs typeface="Open Sans Light" panose="020B0306030504020204" pitchFamily="34" charset="0"/>
              </a:rPr>
              <a:t>(Boschma 2015, pg. 734)</a:t>
            </a:r>
          </a:p>
        </p:txBody>
      </p:sp>
    </p:spTree>
    <p:extLst>
      <p:ext uri="{BB962C8B-B14F-4D97-AF65-F5344CB8AC3E}">
        <p14:creationId xmlns:p14="http://schemas.microsoft.com/office/powerpoint/2010/main" val="1155124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1123EC12-E082-C149-9D22-20D74808C521}"/>
              </a:ext>
            </a:extLst>
          </p:cNvPr>
          <p:cNvSpPr>
            <a:spLocks noGrp="1"/>
          </p:cNvSpPr>
          <p:nvPr>
            <p:ph type="title"/>
          </p:nvPr>
        </p:nvSpPr>
        <p:spPr>
          <a:xfrm>
            <a:off x="342000" y="511200"/>
            <a:ext cx="3333504" cy="5115898"/>
          </a:xfrm>
        </p:spPr>
        <p:txBody>
          <a:bodyPr anchor="b">
            <a:normAutofit fontScale="90000"/>
          </a:bodyPr>
          <a:lstStyle/>
          <a:p>
            <a:pPr>
              <a:lnSpc>
                <a:spcPct val="150000"/>
              </a:lnSpc>
            </a:pPr>
            <a:r>
              <a:rPr lang="en-NL" sz="4000" dirty="0">
                <a:solidFill>
                  <a:srgbClr val="FFFFFF"/>
                </a:solidFill>
              </a:rPr>
              <a:t>Variety</a:t>
            </a:r>
            <a:br>
              <a:rPr lang="en-NL" sz="4000" dirty="0">
                <a:solidFill>
                  <a:srgbClr val="FFFFFF"/>
                </a:solidFill>
              </a:rPr>
            </a:br>
            <a:br>
              <a:rPr lang="en-NL" sz="4000" dirty="0">
                <a:solidFill>
                  <a:srgbClr val="FFFFFF"/>
                </a:solidFill>
              </a:rPr>
            </a:br>
            <a:r>
              <a:rPr lang="en-US" sz="2200" i="1" dirty="0">
                <a:solidFill>
                  <a:schemeClr val="bg1"/>
                </a:solidFill>
              </a:rPr>
              <a:t>﻿”Industrial variety in a region spreads risks and can better accommodate idiosyncratic sector-specific shocks” </a:t>
            </a:r>
            <a:r>
              <a:rPr lang="en-US" sz="1100" i="1" dirty="0">
                <a:solidFill>
                  <a:schemeClr val="bg1"/>
                </a:solidFill>
              </a:rPr>
              <a:t>(Boschma 2015, 736)</a:t>
            </a:r>
            <a:endParaRPr lang="en-NL" sz="1100" dirty="0">
              <a:solidFill>
                <a:srgbClr val="FFFFFF"/>
              </a:solidFill>
            </a:endParaRPr>
          </a:p>
        </p:txBody>
      </p:sp>
      <p:sp>
        <p:nvSpPr>
          <p:cNvPr id="3" name="Content Placeholder 2">
            <a:extLst>
              <a:ext uri="{FF2B5EF4-FFF2-40B4-BE49-F238E27FC236}">
                <a16:creationId xmlns:a16="http://schemas.microsoft.com/office/drawing/2014/main" id="{2B88C337-6312-6641-BB66-FB8C105158E5}"/>
              </a:ext>
            </a:extLst>
          </p:cNvPr>
          <p:cNvSpPr>
            <a:spLocks noGrp="1"/>
          </p:cNvSpPr>
          <p:nvPr>
            <p:ph idx="1"/>
          </p:nvPr>
        </p:nvSpPr>
        <p:spPr>
          <a:xfrm>
            <a:off x="5511627" y="655975"/>
            <a:ext cx="4929809" cy="5546047"/>
          </a:xfrm>
        </p:spPr>
        <p:txBody>
          <a:bodyPr anchor="ctr">
            <a:normAutofit/>
          </a:bodyPr>
          <a:lstStyle/>
          <a:p>
            <a:pPr marL="0" indent="0">
              <a:lnSpc>
                <a:spcPct val="150000"/>
              </a:lnSpc>
              <a:spcAft>
                <a:spcPts val="600"/>
              </a:spcAft>
              <a:buNone/>
            </a:pPr>
            <a:endParaRPr lang="en-US" sz="1400" dirty="0"/>
          </a:p>
          <a:p>
            <a:pPr marL="0" indent="0">
              <a:lnSpc>
                <a:spcPct val="150000"/>
              </a:lnSpc>
              <a:spcAft>
                <a:spcPts val="600"/>
              </a:spcAft>
              <a:buNone/>
            </a:pPr>
            <a:r>
              <a:rPr lang="en-US" sz="1400" dirty="0"/>
              <a:t>Variety is an essential component of a healthy innovation eco-system because it leads to more potential combinations and therefore prospects and opportunities.</a:t>
            </a:r>
          </a:p>
          <a:p>
            <a:pPr marL="0" indent="0">
              <a:lnSpc>
                <a:spcPct val="150000"/>
              </a:lnSpc>
              <a:spcAft>
                <a:spcPts val="600"/>
              </a:spcAft>
              <a:buNone/>
            </a:pPr>
            <a:r>
              <a:rPr lang="en-US" sz="1400" dirty="0"/>
              <a:t>When variety is not in balance, the entire innovation eco-system – often measured at the national or regional level – may be threatened, meaning it is less resilient to shocks and ability to foster growth.</a:t>
            </a:r>
          </a:p>
          <a:p>
            <a:pPr marL="0" indent="0">
              <a:lnSpc>
                <a:spcPct val="150000"/>
              </a:lnSpc>
              <a:spcAft>
                <a:spcPts val="600"/>
              </a:spcAft>
              <a:buNone/>
            </a:pPr>
            <a:r>
              <a:rPr lang="en-US" sz="1400" dirty="0"/>
              <a:t>We focus on three types of variety to assess the health of the innovation eco-system for offshore renewable energy: </a:t>
            </a:r>
            <a:r>
              <a:rPr lang="en-US" sz="1400" b="1" dirty="0">
                <a:latin typeface="Open Sans" panose="020B0606030504020204" pitchFamily="34" charset="0"/>
                <a:ea typeface="Open Sans" panose="020B0606030504020204" pitchFamily="34" charset="0"/>
                <a:cs typeface="Open Sans" panose="020B0606030504020204" pitchFamily="34" charset="0"/>
              </a:rPr>
              <a:t>blind variety, targeted variety </a:t>
            </a:r>
            <a:r>
              <a:rPr lang="en-US" sz="1400" dirty="0"/>
              <a:t>and</a:t>
            </a:r>
            <a:r>
              <a:rPr lang="en-US" sz="1400" b="1" dirty="0">
                <a:latin typeface="Open Sans" panose="020B0606030504020204" pitchFamily="34" charset="0"/>
                <a:ea typeface="Open Sans" panose="020B0606030504020204" pitchFamily="34" charset="0"/>
                <a:cs typeface="Open Sans" panose="020B0606030504020204" pitchFamily="34" charset="0"/>
              </a:rPr>
              <a:t> market variety.</a:t>
            </a:r>
          </a:p>
          <a:p>
            <a:pPr marL="0" indent="0">
              <a:lnSpc>
                <a:spcPct val="150000"/>
              </a:lnSpc>
              <a:buNone/>
            </a:pPr>
            <a:endParaRPr lang="en-NL" sz="1400" dirty="0"/>
          </a:p>
        </p:txBody>
      </p:sp>
    </p:spTree>
    <p:extLst>
      <p:ext uri="{BB962C8B-B14F-4D97-AF65-F5344CB8AC3E}">
        <p14:creationId xmlns:p14="http://schemas.microsoft.com/office/powerpoint/2010/main" val="32269581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948242" y="278535"/>
            <a:ext cx="9895951" cy="1033669"/>
          </a:xfrm>
        </p:spPr>
        <p:txBody>
          <a:bodyPr>
            <a:normAutofit/>
          </a:bodyPr>
          <a:lstStyle/>
          <a:p>
            <a:pPr algn="ctr"/>
            <a:r>
              <a:rPr lang="en-NL" sz="3600">
                <a:solidFill>
                  <a:schemeClr val="bg1"/>
                </a:solidFill>
              </a:rPr>
              <a:t>Three types of variety</a:t>
            </a:r>
          </a:p>
        </p:txBody>
      </p:sp>
      <p:sp>
        <p:nvSpPr>
          <p:cNvPr id="3" name="Rectangle 2">
            <a:extLst>
              <a:ext uri="{FF2B5EF4-FFF2-40B4-BE49-F238E27FC236}">
                <a16:creationId xmlns:a16="http://schemas.microsoft.com/office/drawing/2014/main" id="{0D6706C7-6F00-0B48-9034-766D7BEDFCE1}"/>
              </a:ext>
            </a:extLst>
          </p:cNvPr>
          <p:cNvSpPr/>
          <p:nvPr/>
        </p:nvSpPr>
        <p:spPr>
          <a:xfrm>
            <a:off x="2161116" y="2259773"/>
            <a:ext cx="7470201" cy="3935886"/>
          </a:xfrm>
          <a:prstGeom prst="rect">
            <a:avLst/>
          </a:prstGeom>
        </p:spPr>
        <p:txBody>
          <a:bodyPr wrap="square">
            <a:spAutoFit/>
          </a:bodyPr>
          <a:lstStyle/>
          <a:p>
            <a:pPr marL="514350" indent="-514350">
              <a:lnSpc>
                <a:spcPct val="150000"/>
              </a:lnSpc>
              <a:buFont typeface="+mj-lt"/>
              <a:buAutoNum type="arabicParenR"/>
            </a:pPr>
            <a:r>
              <a:rPr lang="en-NL" sz="1400" b="1" dirty="0">
                <a:latin typeface="Open Sans" panose="020B0606030504020204" pitchFamily="34" charset="0"/>
                <a:ea typeface="Open Sans" panose="020B0606030504020204" pitchFamily="34" charset="0"/>
                <a:cs typeface="Open Sans" panose="020B0606030504020204" pitchFamily="34" charset="0"/>
              </a:rPr>
              <a:t>Blind variety:</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more variety </a:t>
            </a:r>
            <a: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more capabilities and recombination options  more potential opportunities. Greater variety will increase the likelihood of being able to adapt to unpredictable disruptions</a:t>
            </a:r>
            <a:r>
              <a:rPr lang="en-NL" sz="10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NL" sz="1000" dirty="0">
                <a:latin typeface="Open Sans Light" panose="020B0306030504020204" pitchFamily="34" charset="0"/>
                <a:ea typeface="Open Sans Light" panose="020B0306030504020204" pitchFamily="34" charset="0"/>
                <a:cs typeface="Open Sans Light" panose="020B0306030504020204" pitchFamily="34" charset="0"/>
              </a:rPr>
              <a:t>(Frenken, Hekkert &amp; Godfroij 2004).</a:t>
            </a:r>
            <a:br>
              <a:rPr lang="en-NL" sz="1400" dirty="0">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514350">
              <a:lnSpc>
                <a:spcPct val="150000"/>
              </a:lnSpc>
              <a:buFont typeface="+mj-lt"/>
              <a:buAutoNum type="arabicParenR"/>
            </a:pPr>
            <a:r>
              <a:rPr lang="en-NL" sz="1400" b="1" dirty="0">
                <a:latin typeface="Open Sans" panose="020B0606030504020204" pitchFamily="34" charset="0"/>
                <a:ea typeface="Open Sans" panose="020B0606030504020204" pitchFamily="34" charset="0"/>
                <a:cs typeface="Open Sans" panose="020B0606030504020204" pitchFamily="34" charset="0"/>
              </a:rPr>
              <a:t>Targeted variety:</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targeted capability development </a:t>
            </a:r>
            <a: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capture specific opportunities. Industry experts evaluate promising technologies that may disrupt the existing system. Tailor innovation to promising technologies and explicitly try to capture them.</a:t>
            </a:r>
            <a:b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b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514350" indent="-514350">
              <a:lnSpc>
                <a:spcPct val="150000"/>
              </a:lnSpc>
              <a:buFont typeface="+mj-lt"/>
              <a:buAutoNum type="arabicParenR"/>
            </a:pPr>
            <a:r>
              <a:rPr lang="en-NL" sz="1400" b="1" dirty="0">
                <a:latin typeface="Open Sans" panose="020B0606030504020204" pitchFamily="34" charset="0"/>
                <a:ea typeface="Open Sans" panose="020B0606030504020204" pitchFamily="34" charset="0"/>
                <a:cs typeface="Open Sans" panose="020B0606030504020204" pitchFamily="34" charset="0"/>
              </a:rPr>
              <a:t>Market variety:</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active in a diverse range of countries and a diverse range of market segments insulates against disruptions to specific markets. Political uncertainty or technological favoritism may cause markets to disappear or stagnate. </a:t>
            </a:r>
          </a:p>
        </p:txBody>
      </p:sp>
    </p:spTree>
    <p:extLst>
      <p:ext uri="{BB962C8B-B14F-4D97-AF65-F5344CB8AC3E}">
        <p14:creationId xmlns:p14="http://schemas.microsoft.com/office/powerpoint/2010/main" val="3969766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4162567" y="818984"/>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Methods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811351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1544400"/>
            <a:ext cx="3201366" cy="3387497"/>
          </a:xfrm>
        </p:spPr>
        <p:txBody>
          <a:bodyPr anchor="b">
            <a:normAutofit fontScale="90000"/>
          </a:bodyPr>
          <a:lstStyle/>
          <a:p>
            <a:pPr>
              <a:lnSpc>
                <a:spcPct val="150000"/>
              </a:lnSpc>
            </a:pPr>
            <a:r>
              <a:rPr lang="en-NL" sz="4000" dirty="0">
                <a:solidFill>
                  <a:srgbClr val="FFFFFF"/>
                </a:solidFill>
              </a:rPr>
              <a:t>Data</a:t>
            </a:r>
            <a:br>
              <a:rPr lang="en-NL" sz="4000" dirty="0">
                <a:solidFill>
                  <a:srgbClr val="FFFFFF"/>
                </a:solidFill>
              </a:rPr>
            </a:br>
            <a:br>
              <a:rPr lang="en-NL" sz="4000" dirty="0">
                <a:solidFill>
                  <a:srgbClr val="FFFFFF"/>
                </a:solidFill>
              </a:rPr>
            </a:br>
            <a:r>
              <a:rPr lang="en-NL" sz="2200" i="1" dirty="0">
                <a:solidFill>
                  <a:srgbClr val="FFFFFF"/>
                </a:solidFill>
              </a:rPr>
              <a:t>To opperationalize our three types of variety, we actuate a number of different data sources</a:t>
            </a:r>
          </a:p>
        </p:txBody>
      </p:sp>
      <p:sp>
        <p:nvSpPr>
          <p:cNvPr id="3" name="Content Placeholder 2">
            <a:extLst>
              <a:ext uri="{FF2B5EF4-FFF2-40B4-BE49-F238E27FC236}">
                <a16:creationId xmlns:a16="http://schemas.microsoft.com/office/drawing/2014/main" id="{69B74BD2-1390-3541-8347-D631732C124D}"/>
              </a:ext>
            </a:extLst>
          </p:cNvPr>
          <p:cNvSpPr>
            <a:spLocks noGrp="1"/>
          </p:cNvSpPr>
          <p:nvPr>
            <p:ph idx="1"/>
          </p:nvPr>
        </p:nvSpPr>
        <p:spPr>
          <a:xfrm>
            <a:off x="5356912" y="29813"/>
            <a:ext cx="4979784" cy="6837724"/>
          </a:xfrm>
        </p:spPr>
        <p:txBody>
          <a:bodyPr anchor="ctr">
            <a:noAutofit/>
          </a:bodyPr>
          <a:lstStyle/>
          <a:p>
            <a:pPr>
              <a:lnSpc>
                <a:spcPct val="150000"/>
              </a:lnSpc>
            </a:pPr>
            <a:r>
              <a:rPr lang="en-NL" sz="1400" dirty="0"/>
              <a:t>RVO R&amp;D project database (149 projects since 2010)</a:t>
            </a:r>
          </a:p>
          <a:p>
            <a:pPr>
              <a:lnSpc>
                <a:spcPct val="150000"/>
              </a:lnSpc>
            </a:pPr>
            <a:r>
              <a:rPr lang="en-NL" sz="1400" dirty="0"/>
              <a:t>34 interviews with Dutch offshore renewable energy stakeholders</a:t>
            </a:r>
          </a:p>
          <a:p>
            <a:pPr lvl="1">
              <a:lnSpc>
                <a:spcPct val="150000"/>
              </a:lnSpc>
            </a:pPr>
            <a:r>
              <a:rPr lang="en-NL" sz="1400" dirty="0"/>
              <a:t>Incumbents</a:t>
            </a:r>
          </a:p>
          <a:p>
            <a:pPr lvl="1">
              <a:lnSpc>
                <a:spcPct val="150000"/>
              </a:lnSpc>
            </a:pPr>
            <a:r>
              <a:rPr lang="en-NL" sz="1400" dirty="0"/>
              <a:t>Established SMEs</a:t>
            </a:r>
          </a:p>
          <a:p>
            <a:pPr lvl="1">
              <a:lnSpc>
                <a:spcPct val="150000"/>
              </a:lnSpc>
            </a:pPr>
            <a:r>
              <a:rPr lang="en-NL" sz="1400" dirty="0"/>
              <a:t>Young companies/startups</a:t>
            </a:r>
          </a:p>
          <a:p>
            <a:pPr lvl="1">
              <a:lnSpc>
                <a:spcPct val="150000"/>
              </a:lnSpc>
            </a:pPr>
            <a:r>
              <a:rPr lang="en-NL" sz="1400" dirty="0"/>
              <a:t>Networking orgs., incubators, accellerators, etc.</a:t>
            </a:r>
          </a:p>
          <a:p>
            <a:pPr lvl="1">
              <a:lnSpc>
                <a:spcPct val="150000"/>
              </a:lnSpc>
            </a:pPr>
            <a:r>
              <a:rPr lang="en-NL" sz="1400" dirty="0"/>
              <a:t>Government</a:t>
            </a:r>
          </a:p>
          <a:p>
            <a:pPr>
              <a:lnSpc>
                <a:spcPct val="150000"/>
              </a:lnSpc>
            </a:pPr>
            <a:r>
              <a:rPr lang="en-NL" sz="1400" dirty="0"/>
              <a:t>4C Offshore Wind database (April 2019)</a:t>
            </a:r>
          </a:p>
          <a:p>
            <a:pPr>
              <a:lnSpc>
                <a:spcPct val="150000"/>
              </a:lnSpc>
            </a:pPr>
            <a:r>
              <a:rPr lang="en-NL" sz="1400" dirty="0"/>
              <a:t>Industry reports (4C, IEA, NORWEP, DNV GL, IRENA, Dutch reports, etc.) </a:t>
            </a:r>
          </a:p>
          <a:p>
            <a:pPr>
              <a:lnSpc>
                <a:spcPct val="150000"/>
              </a:lnSpc>
            </a:pPr>
            <a:r>
              <a:rPr lang="en-NL" sz="1400" dirty="0"/>
              <a:t>Industry news (4C, Offshore Wind, etc.)</a:t>
            </a:r>
          </a:p>
        </p:txBody>
      </p:sp>
    </p:spTree>
    <p:extLst>
      <p:ext uri="{BB962C8B-B14F-4D97-AF65-F5344CB8AC3E}">
        <p14:creationId xmlns:p14="http://schemas.microsoft.com/office/powerpoint/2010/main" val="12110964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fontScale="90000"/>
          </a:bodyPr>
          <a:lstStyle/>
          <a:p>
            <a:pPr algn="ctr"/>
            <a:r>
              <a:rPr lang="en-US" sz="4000" dirty="0">
                <a:solidFill>
                  <a:srgbClr val="FFFFFF"/>
                </a:solidFill>
              </a:rPr>
              <a:t>Step 1 – coding innovation activities: Sustaining versus disruptive innovation</a:t>
            </a:r>
            <a:endParaRPr lang="en-NL" sz="4000" dirty="0">
              <a:solidFill>
                <a:srgbClr val="FFFFFF"/>
              </a:solidFill>
            </a:endParaRPr>
          </a:p>
        </p:txBody>
      </p:sp>
      <p:sp>
        <p:nvSpPr>
          <p:cNvPr id="3" name="TextBox 2">
            <a:extLst>
              <a:ext uri="{FF2B5EF4-FFF2-40B4-BE49-F238E27FC236}">
                <a16:creationId xmlns:a16="http://schemas.microsoft.com/office/drawing/2014/main" id="{B24DBD2D-9D51-0B43-9D6C-CE03EB3EA0F6}"/>
              </a:ext>
            </a:extLst>
          </p:cNvPr>
          <p:cNvSpPr txBox="1"/>
          <p:nvPr/>
        </p:nvSpPr>
        <p:spPr>
          <a:xfrm>
            <a:off x="257696" y="6596390"/>
            <a:ext cx="3063727" cy="261610"/>
          </a:xfrm>
          <a:prstGeom prst="rect">
            <a:avLst/>
          </a:prstGeom>
          <a:noFill/>
        </p:spPr>
        <p:txBody>
          <a:bodyPr wrap="square" rtlCol="0">
            <a:spAutoFit/>
          </a:bodyPr>
          <a:lstStyle/>
          <a:p>
            <a:r>
              <a:rPr lang="en-NL" sz="1100">
                <a:latin typeface="Open Sans Light" panose="020B0306030504020204" pitchFamily="34" charset="0"/>
                <a:ea typeface="Open Sans Light" panose="020B0306030504020204" pitchFamily="34" charset="0"/>
                <a:cs typeface="Open Sans Light" panose="020B0306030504020204" pitchFamily="34" charset="0"/>
              </a:rPr>
              <a:t>Christensen (1997); Utterback (1994)</a:t>
            </a:r>
          </a:p>
        </p:txBody>
      </p:sp>
      <p:graphicFrame>
        <p:nvGraphicFramePr>
          <p:cNvPr id="14" name="Table 4">
            <a:extLst>
              <a:ext uri="{FF2B5EF4-FFF2-40B4-BE49-F238E27FC236}">
                <a16:creationId xmlns:a16="http://schemas.microsoft.com/office/drawing/2014/main" id="{1E286915-D77C-DA4C-A857-F4C1A1269A73}"/>
              </a:ext>
            </a:extLst>
          </p:cNvPr>
          <p:cNvGraphicFramePr>
            <a:graphicFrameLocks noGrp="1"/>
          </p:cNvGraphicFramePr>
          <p:nvPr>
            <p:ph idx="1"/>
            <p:extLst>
              <p:ext uri="{D42A27DB-BD31-4B8C-83A1-F6EECF244321}">
                <p14:modId xmlns:p14="http://schemas.microsoft.com/office/powerpoint/2010/main" val="989307463"/>
              </p:ext>
            </p:extLst>
          </p:nvPr>
        </p:nvGraphicFramePr>
        <p:xfrm>
          <a:off x="257696" y="2837187"/>
          <a:ext cx="11595097" cy="3764280"/>
        </p:xfrm>
        <a:graphic>
          <a:graphicData uri="http://schemas.openxmlformats.org/drawingml/2006/table">
            <a:tbl>
              <a:tblPr firstRow="1" bandRow="1">
                <a:tableStyleId>{5C22544A-7EE6-4342-B048-85BDC9FD1C3A}</a:tableStyleId>
              </a:tblPr>
              <a:tblGrid>
                <a:gridCol w="1328473">
                  <a:extLst>
                    <a:ext uri="{9D8B030D-6E8A-4147-A177-3AD203B41FA5}">
                      <a16:colId xmlns:a16="http://schemas.microsoft.com/office/drawing/2014/main" val="2828442768"/>
                    </a:ext>
                  </a:extLst>
                </a:gridCol>
                <a:gridCol w="2880728">
                  <a:extLst>
                    <a:ext uri="{9D8B030D-6E8A-4147-A177-3AD203B41FA5}">
                      <a16:colId xmlns:a16="http://schemas.microsoft.com/office/drawing/2014/main" val="124020416"/>
                    </a:ext>
                  </a:extLst>
                </a:gridCol>
                <a:gridCol w="1355834">
                  <a:extLst>
                    <a:ext uri="{9D8B030D-6E8A-4147-A177-3AD203B41FA5}">
                      <a16:colId xmlns:a16="http://schemas.microsoft.com/office/drawing/2014/main" val="4162340680"/>
                    </a:ext>
                  </a:extLst>
                </a:gridCol>
                <a:gridCol w="1600108">
                  <a:extLst>
                    <a:ext uri="{9D8B030D-6E8A-4147-A177-3AD203B41FA5}">
                      <a16:colId xmlns:a16="http://schemas.microsoft.com/office/drawing/2014/main" val="640460674"/>
                    </a:ext>
                  </a:extLst>
                </a:gridCol>
                <a:gridCol w="1090540">
                  <a:extLst>
                    <a:ext uri="{9D8B030D-6E8A-4147-A177-3AD203B41FA5}">
                      <a16:colId xmlns:a16="http://schemas.microsoft.com/office/drawing/2014/main" val="3556950937"/>
                    </a:ext>
                  </a:extLst>
                </a:gridCol>
                <a:gridCol w="1318647">
                  <a:extLst>
                    <a:ext uri="{9D8B030D-6E8A-4147-A177-3AD203B41FA5}">
                      <a16:colId xmlns:a16="http://schemas.microsoft.com/office/drawing/2014/main" val="517493270"/>
                    </a:ext>
                  </a:extLst>
                </a:gridCol>
                <a:gridCol w="2020767">
                  <a:extLst>
                    <a:ext uri="{9D8B030D-6E8A-4147-A177-3AD203B41FA5}">
                      <a16:colId xmlns:a16="http://schemas.microsoft.com/office/drawing/2014/main" val="669675247"/>
                    </a:ext>
                  </a:extLst>
                </a:gridCol>
              </a:tblGrid>
              <a:tr h="370840">
                <a:tc>
                  <a:txBody>
                    <a:bodyPr/>
                    <a:lstStyle/>
                    <a:p>
                      <a:pPr algn="ctr"/>
                      <a:endParaRPr lang="en-NL" sz="1400">
                        <a:latin typeface="Open Sans" panose="020B0606030504020204" pitchFamily="34" charset="0"/>
                        <a:ea typeface="Open Sans" panose="020B0606030504020204" pitchFamily="34" charset="0"/>
                        <a:cs typeface="Open Sans" panose="020B0606030504020204" pitchFamily="34" charset="0"/>
                      </a:endParaRPr>
                    </a:p>
                  </a:txBody>
                  <a:tcPr anchor="ctr"/>
                </a:tc>
                <a:tc>
                  <a:txBody>
                    <a:bodyPr/>
                    <a:lstStyle/>
                    <a:p>
                      <a:pPr algn="ctr"/>
                      <a:r>
                        <a:rPr lang="en-NL" sz="1400">
                          <a:latin typeface="Open Sans" panose="020B0606030504020204" pitchFamily="34" charset="0"/>
                          <a:ea typeface="Open Sans" panose="020B0606030504020204" pitchFamily="34" charset="0"/>
                          <a:cs typeface="Open Sans" panose="020B0606030504020204" pitchFamily="34" charset="0"/>
                        </a:rPr>
                        <a:t>What</a:t>
                      </a:r>
                    </a:p>
                  </a:txBody>
                  <a:tcPr anchor="ctr"/>
                </a:tc>
                <a:tc>
                  <a:txBody>
                    <a:bodyPr/>
                    <a:lstStyle/>
                    <a:p>
                      <a:pPr algn="ctr"/>
                      <a:r>
                        <a:rPr lang="en-NL" sz="1400">
                          <a:latin typeface="Open Sans" panose="020B0606030504020204" pitchFamily="34" charset="0"/>
                          <a:ea typeface="Open Sans" panose="020B0606030504020204" pitchFamily="34" charset="0"/>
                          <a:cs typeface="Open Sans" panose="020B0606030504020204" pitchFamily="34" charset="0"/>
                        </a:rPr>
                        <a:t>Key actors</a:t>
                      </a:r>
                    </a:p>
                  </a:txBody>
                  <a:tcPr anchor="ctr"/>
                </a:tc>
                <a:tc>
                  <a:txBody>
                    <a:bodyPr/>
                    <a:lstStyle/>
                    <a:p>
                      <a:pPr algn="ctr"/>
                      <a:r>
                        <a:rPr lang="en-NL" sz="1400" dirty="0">
                          <a:latin typeface="Open Sans" panose="020B0606030504020204" pitchFamily="34" charset="0"/>
                          <a:ea typeface="Open Sans" panose="020B0606030504020204" pitchFamily="34" charset="0"/>
                          <a:cs typeface="Open Sans" panose="020B0606030504020204" pitchFamily="34" charset="0"/>
                        </a:rPr>
                        <a:t>Ability of actors to adapt</a:t>
                      </a:r>
                    </a:p>
                  </a:txBody>
                  <a:tcPr anchor="ctr"/>
                </a:tc>
                <a:tc>
                  <a:txBody>
                    <a:bodyPr/>
                    <a:lstStyle/>
                    <a:p>
                      <a:pPr algn="ctr"/>
                      <a:r>
                        <a:rPr lang="en-NL" sz="1400">
                          <a:latin typeface="Open Sans" panose="020B0606030504020204" pitchFamily="34" charset="0"/>
                          <a:ea typeface="Open Sans" panose="020B0606030504020204" pitchFamily="34" charset="0"/>
                          <a:cs typeface="Open Sans" panose="020B0606030504020204" pitchFamily="34" charset="0"/>
                        </a:rPr>
                        <a:t>Threat to</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a:latin typeface="Open Sans" panose="020B0606030504020204" pitchFamily="34" charset="0"/>
                          <a:ea typeface="Open Sans" panose="020B0606030504020204" pitchFamily="34" charset="0"/>
                          <a:cs typeface="Open Sans" panose="020B0606030504020204" pitchFamily="34" charset="0"/>
                        </a:rPr>
                        <a:t>Opportunity for</a:t>
                      </a:r>
                    </a:p>
                  </a:txBody>
                  <a:tcPr anchor="ctr"/>
                </a:tc>
                <a:tc>
                  <a:txBody>
                    <a:bodyPr/>
                    <a:lstStyle/>
                    <a:p>
                      <a:pPr algn="ctr"/>
                      <a:r>
                        <a:rPr lang="en-NL" sz="1400">
                          <a:latin typeface="Open Sans" panose="020B0606030504020204" pitchFamily="34" charset="0"/>
                          <a:ea typeface="Open Sans" panose="020B0606030504020204" pitchFamily="34" charset="0"/>
                          <a:cs typeface="Open Sans" panose="020B0606030504020204" pitchFamily="34" charset="0"/>
                        </a:rPr>
                        <a:t>Examples</a:t>
                      </a:r>
                    </a:p>
                  </a:txBody>
                  <a:tcPr anchor="ctr"/>
                </a:tc>
                <a:extLst>
                  <a:ext uri="{0D108BD9-81ED-4DB2-BD59-A6C34878D82A}">
                    <a16:rowId xmlns:a16="http://schemas.microsoft.com/office/drawing/2014/main" val="2973569903"/>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1" i="0">
                          <a:latin typeface="Open Sans" panose="020B0606030504020204" pitchFamily="34" charset="0"/>
                          <a:ea typeface="Open Sans" panose="020B0606030504020204" pitchFamily="34" charset="0"/>
                          <a:cs typeface="Open Sans" panose="020B0606030504020204" pitchFamily="34" charset="0"/>
                        </a:rPr>
                        <a:t>Sustaining incremental innovation</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Improves current design &amp; production through small steps to strengthen t</a:t>
                      </a: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300" b="0" i="0">
                          <a:latin typeface="Open Sans Light" panose="020B0306030504020204" pitchFamily="34" charset="0"/>
                          <a:ea typeface="Open Sans Light" panose="020B0306030504020204" pitchFamily="34" charset="0"/>
                          <a:cs typeface="Open Sans Light" panose="020B0306030504020204" pitchFamily="34" charset="0"/>
                        </a:rPr>
                        <a:t> performance from what was previously available</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Incumbents; established SMEs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High</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Disruptive startups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Incumbents; established SMEs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Bigger monopiles; longer turbine blades; optimized windfarm layout</a:t>
                      </a:r>
                    </a:p>
                  </a:txBody>
                  <a:tcPr anchor="ctr"/>
                </a:tc>
                <a:extLst>
                  <a:ext uri="{0D108BD9-81ED-4DB2-BD59-A6C34878D82A}">
                    <a16:rowId xmlns:a16="http://schemas.microsoft.com/office/drawing/2014/main" val="337978462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1" i="0">
                          <a:latin typeface="Open Sans" panose="020B0606030504020204" pitchFamily="34" charset="0"/>
                          <a:ea typeface="Open Sans" panose="020B0606030504020204" pitchFamily="34" charset="0"/>
                          <a:cs typeface="Open Sans" panose="020B0606030504020204" pitchFamily="34" charset="0"/>
                        </a:rPr>
                        <a:t>Sustaining radical innovation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Major ‘leapfrog-beyond-the-competition’ changes that still improve the current system and paradigm</a:t>
                      </a:r>
                      <a:endParaRPr lang="en-NL" sz="1300" b="0" i="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300" b="0" i="0">
                          <a:latin typeface="Open Sans Light" panose="020B0306030504020204" pitchFamily="34" charset="0"/>
                          <a:ea typeface="Open Sans Light" panose="020B0306030504020204" pitchFamily="34" charset="0"/>
                          <a:cs typeface="Open Sans Light" panose="020B0306030504020204" pitchFamily="34" charset="0"/>
                        </a:rPr>
                        <a:t>Incumbents; startups that fit dominant design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300" b="0" i="0">
                          <a:latin typeface="Open Sans Light" panose="020B0306030504020204" pitchFamily="34" charset="0"/>
                          <a:ea typeface="Open Sans Light" panose="020B0306030504020204" pitchFamily="34" charset="0"/>
                          <a:cs typeface="Open Sans Light" panose="020B0306030504020204" pitchFamily="34" charset="0"/>
                        </a:rPr>
                        <a:t>Medium</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300" b="0" i="0">
                          <a:latin typeface="Open Sans Light" panose="020B0306030504020204" pitchFamily="34" charset="0"/>
                          <a:ea typeface="Open Sans Light" panose="020B0306030504020204" pitchFamily="34" charset="0"/>
                          <a:cs typeface="Open Sans Light" panose="020B0306030504020204" pitchFamily="34" charset="0"/>
                        </a:rPr>
                        <a:t>Disruptive startups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Incumbents; supportive startups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Slip-joint (replaces transition piece); hydrogen powered vessels; quieter monopile hammers</a:t>
                      </a:r>
                      <a:endParaRPr lang="en-NL" sz="1300" b="0" i="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1298640250"/>
                  </a:ext>
                </a:extLst>
              </a:tr>
              <a:tr h="3708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1" i="0">
                          <a:latin typeface="Open Sans" panose="020B0606030504020204" pitchFamily="34" charset="0"/>
                          <a:ea typeface="Open Sans" panose="020B0606030504020204" pitchFamily="34" charset="0"/>
                          <a:cs typeface="Open Sans" panose="020B0606030504020204" pitchFamily="34" charset="0"/>
                        </a:rPr>
                        <a:t>Disruptive innovation</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Disrupts and redefines technologies by introducing products and services that currently have a lower price-quality performance. It is a paradigm shift and may lead to industry shake-out</a:t>
                      </a:r>
                      <a:endParaRPr lang="en-NL" sz="1300" b="0" i="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Startups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Low</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300" b="0" i="0">
                          <a:latin typeface="Open Sans Light" panose="020B0306030504020204" pitchFamily="34" charset="0"/>
                          <a:ea typeface="Open Sans Light" panose="020B0306030504020204" pitchFamily="34" charset="0"/>
                          <a:cs typeface="Open Sans Light" panose="020B0306030504020204" pitchFamily="34" charset="0"/>
                        </a:rPr>
                        <a:t>Incumbents</a:t>
                      </a:r>
                    </a:p>
                  </a:txBody>
                  <a:tcPr anchor="ctr"/>
                </a:tc>
                <a:tc>
                  <a:txBody>
                    <a:bodyPr/>
                    <a:lstStyle/>
                    <a:p>
                      <a:pPr algn="ctr"/>
                      <a:r>
                        <a:rPr lang="en-NL" sz="1300" b="0" i="0">
                          <a:latin typeface="Open Sans Light" panose="020B0306030504020204" pitchFamily="34" charset="0"/>
                          <a:ea typeface="Open Sans Light" panose="020B0306030504020204" pitchFamily="34" charset="0"/>
                          <a:cs typeface="Open Sans Light" panose="020B0306030504020204" pitchFamily="34" charset="0"/>
                        </a:rPr>
                        <a:t>Startups</a:t>
                      </a:r>
                    </a:p>
                  </a:txBody>
                  <a:tcPr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300" b="0" i="0" dirty="0">
                          <a:latin typeface="Open Sans Light" panose="020B0306030504020204" pitchFamily="34" charset="0"/>
                          <a:ea typeface="Open Sans Light" panose="020B0306030504020204" pitchFamily="34" charset="0"/>
                          <a:cs typeface="Open Sans Light" panose="020B0306030504020204" pitchFamily="34" charset="0"/>
                        </a:rPr>
                        <a:t>Floating foundations; disruptive turbine designs; blue energy; float-and-sink foundations</a:t>
                      </a:r>
                      <a:endParaRPr lang="en-NL" sz="1300" b="0" i="0" dirty="0">
                        <a:latin typeface="Open Sans Light" panose="020B0306030504020204" pitchFamily="34" charset="0"/>
                        <a:ea typeface="Open Sans Light" panose="020B0306030504020204" pitchFamily="34" charset="0"/>
                        <a:cs typeface="Open Sans Light" panose="020B0306030504020204" pitchFamily="34" charset="0"/>
                      </a:endParaRPr>
                    </a:p>
                  </a:txBody>
                  <a:tcPr anchor="ctr"/>
                </a:tc>
                <a:extLst>
                  <a:ext uri="{0D108BD9-81ED-4DB2-BD59-A6C34878D82A}">
                    <a16:rowId xmlns:a16="http://schemas.microsoft.com/office/drawing/2014/main" val="422419779"/>
                  </a:ext>
                </a:extLst>
              </a:tr>
            </a:tbl>
          </a:graphicData>
        </a:graphic>
      </p:graphicFrame>
      <p:sp>
        <p:nvSpPr>
          <p:cNvPr id="16" name="TextBox 15">
            <a:extLst>
              <a:ext uri="{FF2B5EF4-FFF2-40B4-BE49-F238E27FC236}">
                <a16:creationId xmlns:a16="http://schemas.microsoft.com/office/drawing/2014/main" id="{3841A2F6-0880-8B40-9986-7A671AA42C98}"/>
              </a:ext>
            </a:extLst>
          </p:cNvPr>
          <p:cNvSpPr txBox="1"/>
          <p:nvPr/>
        </p:nvSpPr>
        <p:spPr>
          <a:xfrm>
            <a:off x="257701" y="1740256"/>
            <a:ext cx="11934299" cy="954107"/>
          </a:xfrm>
          <a:prstGeom prst="rect">
            <a:avLst/>
          </a:prstGeom>
          <a:noFill/>
        </p:spPr>
        <p:txBody>
          <a:bodyPr wrap="square" rtlCol="0">
            <a:spAutoFit/>
          </a:bodyPr>
          <a:lstStyle/>
          <a:p>
            <a:r>
              <a:rPr lang="en-NL" sz="1400" dirty="0">
                <a:latin typeface="Open Sans Light" panose="020B0306030504020204" pitchFamily="34" charset="0"/>
                <a:ea typeface="Open Sans Light" panose="020B0306030504020204" pitchFamily="34" charset="0"/>
                <a:cs typeface="Open Sans Light" panose="020B0306030504020204" pitchFamily="34" charset="0"/>
              </a:rPr>
              <a:t>To determine whether the offshore renewable energy sector is resilient, the first step is to understand what types of activities are taking place. Innovation activities are broken into </a:t>
            </a:r>
            <a:r>
              <a:rPr lang="en-NL" sz="1400" b="1" dirty="0">
                <a:latin typeface="Open Sans" panose="020B0606030504020204" pitchFamily="34" charset="0"/>
                <a:ea typeface="Open Sans" panose="020B0606030504020204" pitchFamily="34" charset="0"/>
                <a:cs typeface="Open Sans" panose="020B0606030504020204" pitchFamily="34" charset="0"/>
              </a:rPr>
              <a:t>sustaining incremental, sustaining radical </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and</a:t>
            </a:r>
            <a:r>
              <a:rPr lang="en-NL" sz="1400" b="1" dirty="0">
                <a:latin typeface="Open Sans" panose="020B0606030504020204" pitchFamily="34" charset="0"/>
                <a:ea typeface="Open Sans" panose="020B0606030504020204" pitchFamily="34" charset="0"/>
                <a:cs typeface="Open Sans" panose="020B0606030504020204" pitchFamily="34" charset="0"/>
              </a:rPr>
              <a:t> disruptive innovation.</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Both incremental and radical innovations are better versions of the existing system. Disruptive innovations initially perform worse than the dominant design, but have the potential to perform better following a process of trial-and-error and cost reduction.</a:t>
            </a:r>
          </a:p>
        </p:txBody>
      </p:sp>
    </p:spTree>
    <p:extLst>
      <p:ext uri="{BB962C8B-B14F-4D97-AF65-F5344CB8AC3E}">
        <p14:creationId xmlns:p14="http://schemas.microsoft.com/office/powerpoint/2010/main" val="373574355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US" sz="3600" dirty="0">
                <a:solidFill>
                  <a:srgbClr val="FFFFFF"/>
                </a:solidFill>
              </a:rPr>
              <a:t>Step 2 – categorizing innovation activities</a:t>
            </a:r>
            <a:endParaRPr lang="en-NL" sz="3600" dirty="0">
              <a:solidFill>
                <a:srgbClr val="FFFFFF"/>
              </a:solidFill>
            </a:endParaRPr>
          </a:p>
        </p:txBody>
      </p:sp>
      <p:grpSp>
        <p:nvGrpSpPr>
          <p:cNvPr id="20" name="Group 19">
            <a:extLst>
              <a:ext uri="{FF2B5EF4-FFF2-40B4-BE49-F238E27FC236}">
                <a16:creationId xmlns:a16="http://schemas.microsoft.com/office/drawing/2014/main" id="{F709CD07-0349-EB49-82DB-BEAE8FC09E73}"/>
              </a:ext>
            </a:extLst>
          </p:cNvPr>
          <p:cNvGrpSpPr/>
          <p:nvPr/>
        </p:nvGrpSpPr>
        <p:grpSpPr>
          <a:xfrm>
            <a:off x="4506262" y="2156423"/>
            <a:ext cx="7177738" cy="1001813"/>
            <a:chOff x="330896" y="2447505"/>
            <a:chExt cx="5871788" cy="919617"/>
          </a:xfrm>
        </p:grpSpPr>
        <p:sp>
          <p:nvSpPr>
            <p:cNvPr id="21" name="Left Brace 20">
              <a:extLst>
                <a:ext uri="{FF2B5EF4-FFF2-40B4-BE49-F238E27FC236}">
                  <a16:creationId xmlns:a16="http://schemas.microsoft.com/office/drawing/2014/main" id="{DEF6EC68-BA25-AE41-85B0-60C85BBD7D7E}"/>
                </a:ext>
              </a:extLst>
            </p:cNvPr>
            <p:cNvSpPr/>
            <p:nvPr/>
          </p:nvSpPr>
          <p:spPr>
            <a:xfrm rot="5400000">
              <a:off x="1091764" y="2209438"/>
              <a:ext cx="396815" cy="19185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400"/>
            </a:p>
          </p:txBody>
        </p:sp>
        <p:sp>
          <p:nvSpPr>
            <p:cNvPr id="22" name="Left Brace 21">
              <a:extLst>
                <a:ext uri="{FF2B5EF4-FFF2-40B4-BE49-F238E27FC236}">
                  <a16:creationId xmlns:a16="http://schemas.microsoft.com/office/drawing/2014/main" id="{0E7E9F11-1444-1F44-90ED-9CD4CF3A13DD}"/>
                </a:ext>
              </a:extLst>
            </p:cNvPr>
            <p:cNvSpPr/>
            <p:nvPr/>
          </p:nvSpPr>
          <p:spPr>
            <a:xfrm rot="5400000">
              <a:off x="5045000" y="2194333"/>
              <a:ext cx="396815" cy="1918552"/>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400"/>
            </a:p>
          </p:txBody>
        </p:sp>
        <p:sp>
          <p:nvSpPr>
            <p:cNvPr id="23" name="Left Brace 22">
              <a:extLst>
                <a:ext uri="{FF2B5EF4-FFF2-40B4-BE49-F238E27FC236}">
                  <a16:creationId xmlns:a16="http://schemas.microsoft.com/office/drawing/2014/main" id="{424865FE-E33A-EC45-A969-DBD0CD31354A}"/>
                </a:ext>
              </a:extLst>
            </p:cNvPr>
            <p:cNvSpPr/>
            <p:nvPr/>
          </p:nvSpPr>
          <p:spPr>
            <a:xfrm rot="5400000">
              <a:off x="3068382" y="2151372"/>
              <a:ext cx="396815" cy="2034685"/>
            </a:xfrm>
            <a:prstGeom prst="leftBrace">
              <a:avLst/>
            </a:prstGeom>
          </p:spPr>
          <p:style>
            <a:lnRef idx="2">
              <a:schemeClr val="accent1"/>
            </a:lnRef>
            <a:fillRef idx="0">
              <a:schemeClr val="accent1"/>
            </a:fillRef>
            <a:effectRef idx="1">
              <a:schemeClr val="accent1"/>
            </a:effectRef>
            <a:fontRef idx="minor">
              <a:schemeClr val="tx1"/>
            </a:fontRef>
          </p:style>
          <p:txBody>
            <a:bodyPr rtlCol="0" anchor="ctr"/>
            <a:lstStyle/>
            <a:p>
              <a:pPr algn="ctr"/>
              <a:endParaRPr lang="en-NL" sz="1400"/>
            </a:p>
          </p:txBody>
        </p:sp>
        <p:sp>
          <p:nvSpPr>
            <p:cNvPr id="24" name="TextBox 23">
              <a:extLst>
                <a:ext uri="{FF2B5EF4-FFF2-40B4-BE49-F238E27FC236}">
                  <a16:creationId xmlns:a16="http://schemas.microsoft.com/office/drawing/2014/main" id="{B00F2981-2A05-0A40-A5B2-717341058287}"/>
                </a:ext>
              </a:extLst>
            </p:cNvPr>
            <p:cNvSpPr txBox="1"/>
            <p:nvPr/>
          </p:nvSpPr>
          <p:spPr>
            <a:xfrm>
              <a:off x="692084" y="2468610"/>
              <a:ext cx="1146896" cy="480291"/>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Group 1: ‘discovery’</a:t>
              </a:r>
            </a:p>
          </p:txBody>
        </p:sp>
        <p:sp>
          <p:nvSpPr>
            <p:cNvPr id="25" name="TextBox 24">
              <a:extLst>
                <a:ext uri="{FF2B5EF4-FFF2-40B4-BE49-F238E27FC236}">
                  <a16:creationId xmlns:a16="http://schemas.microsoft.com/office/drawing/2014/main" id="{EA2CF261-C518-B04E-8C37-FD44CA6E7932}"/>
                </a:ext>
              </a:extLst>
            </p:cNvPr>
            <p:cNvSpPr txBox="1"/>
            <p:nvPr/>
          </p:nvSpPr>
          <p:spPr>
            <a:xfrm>
              <a:off x="2518725" y="2456458"/>
              <a:ext cx="1456365" cy="492443"/>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Group 2: ‘development’</a:t>
              </a:r>
            </a:p>
          </p:txBody>
        </p:sp>
        <p:sp>
          <p:nvSpPr>
            <p:cNvPr id="26" name="TextBox 25">
              <a:extLst>
                <a:ext uri="{FF2B5EF4-FFF2-40B4-BE49-F238E27FC236}">
                  <a16:creationId xmlns:a16="http://schemas.microsoft.com/office/drawing/2014/main" id="{0D715047-C76E-634E-967B-A0DBD4AC9158}"/>
                </a:ext>
              </a:extLst>
            </p:cNvPr>
            <p:cNvSpPr txBox="1"/>
            <p:nvPr/>
          </p:nvSpPr>
          <p:spPr>
            <a:xfrm>
              <a:off x="4382975" y="2447505"/>
              <a:ext cx="1741224" cy="480291"/>
            </a:xfrm>
            <a:prstGeom prst="rect">
              <a:avLst/>
            </a:prstGeom>
            <a:noFill/>
          </p:spPr>
          <p:txBody>
            <a:bodyPr wrap="square" rtlCol="0">
              <a:spAutoFit/>
            </a:bodyPr>
            <a:lstStyle/>
            <a:p>
              <a:pPr algn="ctr"/>
              <a:r>
                <a:rPr lang="en-NL" sz="1400">
                  <a:latin typeface="Open Sans Light" panose="020B0306030504020204" pitchFamily="34" charset="0"/>
                  <a:ea typeface="Open Sans Light" panose="020B0306030504020204" pitchFamily="34" charset="0"/>
                  <a:cs typeface="Open Sans Light" panose="020B0306030504020204" pitchFamily="34" charset="0"/>
                </a:rPr>
                <a:t>Group 3: ‘demonstration’</a:t>
              </a:r>
            </a:p>
          </p:txBody>
        </p:sp>
      </p:grpSp>
      <p:pic>
        <p:nvPicPr>
          <p:cNvPr id="12" name="Picture 11" descr="Timeline&#10;&#10;Description automatically generated">
            <a:extLst>
              <a:ext uri="{FF2B5EF4-FFF2-40B4-BE49-F238E27FC236}">
                <a16:creationId xmlns:a16="http://schemas.microsoft.com/office/drawing/2014/main" id="{796881C3-CECE-5342-B013-6FB3393D1D03}"/>
              </a:ext>
            </a:extLst>
          </p:cNvPr>
          <p:cNvPicPr>
            <a:picLocks noChangeAspect="1"/>
          </p:cNvPicPr>
          <p:nvPr/>
        </p:nvPicPr>
        <p:blipFill>
          <a:blip r:embed="rId2"/>
          <a:stretch>
            <a:fillRect/>
          </a:stretch>
        </p:blipFill>
        <p:spPr>
          <a:xfrm>
            <a:off x="4079246" y="3306841"/>
            <a:ext cx="8112750" cy="2903092"/>
          </a:xfrm>
          <a:prstGeom prst="rect">
            <a:avLst/>
          </a:prstGeom>
        </p:spPr>
      </p:pic>
      <p:graphicFrame>
        <p:nvGraphicFramePr>
          <p:cNvPr id="28" name="TextBox 2">
            <a:extLst>
              <a:ext uri="{FF2B5EF4-FFF2-40B4-BE49-F238E27FC236}">
                <a16:creationId xmlns:a16="http://schemas.microsoft.com/office/drawing/2014/main" id="{C1B0AD67-31C6-704B-A5B9-4D15B3CA94C2}"/>
              </a:ext>
            </a:extLst>
          </p:cNvPr>
          <p:cNvGraphicFramePr/>
          <p:nvPr>
            <p:extLst>
              <p:ext uri="{D42A27DB-BD31-4B8C-83A1-F6EECF244321}">
                <p14:modId xmlns:p14="http://schemas.microsoft.com/office/powerpoint/2010/main" val="1743457300"/>
              </p:ext>
            </p:extLst>
          </p:nvPr>
        </p:nvGraphicFramePr>
        <p:xfrm>
          <a:off x="308408" y="1739348"/>
          <a:ext cx="3962423" cy="49955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9" name="TextBox 18">
            <a:extLst>
              <a:ext uri="{FF2B5EF4-FFF2-40B4-BE49-F238E27FC236}">
                <a16:creationId xmlns:a16="http://schemas.microsoft.com/office/drawing/2014/main" id="{68138D4D-DD4B-BF4F-9FC8-1CECE0531D9E}"/>
              </a:ext>
            </a:extLst>
          </p:cNvPr>
          <p:cNvSpPr txBox="1"/>
          <p:nvPr/>
        </p:nvSpPr>
        <p:spPr>
          <a:xfrm>
            <a:off x="4270831" y="6086100"/>
            <a:ext cx="1538746" cy="246221"/>
          </a:xfrm>
          <a:prstGeom prst="rect">
            <a:avLst/>
          </a:prstGeom>
          <a:noFill/>
        </p:spPr>
        <p:txBody>
          <a:bodyPr wrap="square" rtlCol="0">
            <a:spAutoFit/>
          </a:bodyPr>
          <a:lstStyle/>
          <a:p>
            <a:r>
              <a:rPr lang="en-NL" sz="1000" dirty="0">
                <a:latin typeface="Open Sans Light" panose="020B0306030504020204" pitchFamily="34" charset="0"/>
                <a:ea typeface="Open Sans Light" panose="020B0306030504020204" pitchFamily="34" charset="0"/>
                <a:cs typeface="Open Sans Light" panose="020B0306030504020204" pitchFamily="34" charset="0"/>
              </a:rPr>
              <a:t>TKI Wind op Zee (2019)</a:t>
            </a:r>
          </a:p>
        </p:txBody>
      </p:sp>
    </p:spTree>
    <p:extLst>
      <p:ext uri="{BB962C8B-B14F-4D97-AF65-F5344CB8AC3E}">
        <p14:creationId xmlns:p14="http://schemas.microsoft.com/office/powerpoint/2010/main" val="38353147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48022" y="278535"/>
            <a:ext cx="9895951" cy="1033669"/>
          </a:xfrm>
        </p:spPr>
        <p:txBody>
          <a:bodyPr>
            <a:normAutofit/>
          </a:bodyPr>
          <a:lstStyle/>
          <a:p>
            <a:pPr algn="ctr"/>
            <a:r>
              <a:rPr lang="en-NL" sz="3600">
                <a:solidFill>
                  <a:srgbClr val="FFFFFF"/>
                </a:solidFill>
              </a:rPr>
              <a:t>Step 3 – assessing blind variety</a:t>
            </a:r>
          </a:p>
        </p:txBody>
      </p:sp>
      <p:graphicFrame>
        <p:nvGraphicFramePr>
          <p:cNvPr id="4" name="Diagram 3">
            <a:extLst>
              <a:ext uri="{FF2B5EF4-FFF2-40B4-BE49-F238E27FC236}">
                <a16:creationId xmlns:a16="http://schemas.microsoft.com/office/drawing/2014/main" id="{33FB9FC0-D1A8-E940-A0B7-771A58452EF9}"/>
              </a:ext>
            </a:extLst>
          </p:cNvPr>
          <p:cNvGraphicFramePr/>
          <p:nvPr>
            <p:extLst>
              <p:ext uri="{D42A27DB-BD31-4B8C-83A1-F6EECF244321}">
                <p14:modId xmlns:p14="http://schemas.microsoft.com/office/powerpoint/2010/main" val="3663112821"/>
              </p:ext>
            </p:extLst>
          </p:nvPr>
        </p:nvGraphicFramePr>
        <p:xfrm>
          <a:off x="2523744" y="1663270"/>
          <a:ext cx="9290304" cy="50667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Rectangle 2">
            <a:extLst>
              <a:ext uri="{FF2B5EF4-FFF2-40B4-BE49-F238E27FC236}">
                <a16:creationId xmlns:a16="http://schemas.microsoft.com/office/drawing/2014/main" id="{15F27496-512D-094E-AB87-584D97D5FDE8}"/>
              </a:ext>
            </a:extLst>
          </p:cNvPr>
          <p:cNvSpPr/>
          <p:nvPr/>
        </p:nvSpPr>
        <p:spPr>
          <a:xfrm>
            <a:off x="377952" y="3429000"/>
            <a:ext cx="2450592" cy="264322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150000"/>
              </a:lnSpc>
            </a:pPr>
            <a:r>
              <a:rPr lang="en-NL"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Blind variety relates to creating a wider range of innovation activities without preselecting projects or pathways. There should be a well-balanced portfolio of sustaining and disruptive blind innovation</a:t>
            </a:r>
            <a:endPar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4908194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45BF681-7198-174C-87B4-C376B5509600}"/>
              </a:ext>
            </a:extLst>
          </p:cNvPr>
          <p:cNvSpPr>
            <a:spLocks noGrp="1"/>
          </p:cNvSpPr>
          <p:nvPr>
            <p:ph type="title"/>
          </p:nvPr>
        </p:nvSpPr>
        <p:spPr>
          <a:xfrm>
            <a:off x="342000" y="2570400"/>
            <a:ext cx="3201366" cy="1695626"/>
          </a:xfrm>
          <a:prstGeom prst="rect">
            <a:avLst/>
          </a:prstGeom>
        </p:spPr>
        <p:txBody>
          <a:bodyPr vert="horz" lIns="91440" tIns="45720" rIns="91440" bIns="45720" rtlCol="0" anchor="b">
            <a:normAutofit/>
          </a:bodyPr>
          <a:lstStyle/>
          <a:p>
            <a:pPr lvl="0">
              <a:lnSpc>
                <a:spcPct val="150000"/>
              </a:lnSpc>
              <a:spcBef>
                <a:spcPts val="0"/>
              </a:spcBef>
              <a:spcAft>
                <a:spcPts val="600"/>
              </a:spcAft>
            </a:pPr>
            <a:r>
              <a:rPr lang="en-US" sz="3600" kern="1200" dirty="0">
                <a:solidFill>
                  <a:srgbClr val="FFFFFF"/>
                </a:solidFill>
                <a:effectLst/>
              </a:rPr>
              <a:t>Table of contents</a:t>
            </a:r>
            <a:endParaRPr lang="en-US" sz="3600" i="1" kern="1200" dirty="0">
              <a:solidFill>
                <a:schemeClr val="bg1"/>
              </a:solidFill>
              <a:effectLst/>
            </a:endParaRPr>
          </a:p>
        </p:txBody>
      </p:sp>
      <p:sp>
        <p:nvSpPr>
          <p:cNvPr id="12" name="Content Placeholder 2">
            <a:extLst>
              <a:ext uri="{FF2B5EF4-FFF2-40B4-BE49-F238E27FC236}">
                <a16:creationId xmlns:a16="http://schemas.microsoft.com/office/drawing/2014/main" id="{96FCF745-F497-744D-98CE-A66CAB85350C}"/>
              </a:ext>
            </a:extLst>
          </p:cNvPr>
          <p:cNvSpPr>
            <a:spLocks noGrp="1"/>
          </p:cNvSpPr>
          <p:nvPr>
            <p:ph idx="1"/>
          </p:nvPr>
        </p:nvSpPr>
        <p:spPr>
          <a:xfrm>
            <a:off x="5001217" y="279079"/>
            <a:ext cx="6224335" cy="6320118"/>
          </a:xfrm>
        </p:spPr>
        <p:txBody>
          <a:bodyPr anchor="ctr">
            <a:noAutofit/>
          </a:bodyPr>
          <a:lstStyle/>
          <a:p>
            <a:pPr marL="342900" indent="-342900">
              <a:buFont typeface="+mj-lt"/>
              <a:buAutoNum type="arabicParenR"/>
            </a:pPr>
            <a:r>
              <a:rPr lang="en-NL" sz="1600" dirty="0">
                <a:hlinkClick r:id="rId3" action="ppaction://hlinksldjump"/>
              </a:rPr>
              <a:t>Introduction and background</a:t>
            </a:r>
            <a:endParaRPr lang="en-NL" sz="1600" dirty="0"/>
          </a:p>
          <a:p>
            <a:pPr marL="342900" indent="-342900">
              <a:buFont typeface="+mj-lt"/>
              <a:buAutoNum type="arabicParenR"/>
            </a:pPr>
            <a:r>
              <a:rPr lang="en-NL" sz="1600" dirty="0">
                <a:hlinkClick r:id="rId4" action="ppaction://hlinksldjump"/>
              </a:rPr>
              <a:t>Offshore renewable energy</a:t>
            </a:r>
            <a:endParaRPr lang="en-NL" sz="1600" dirty="0"/>
          </a:p>
          <a:p>
            <a:pPr marL="342900" indent="-342900">
              <a:buFont typeface="+mj-lt"/>
              <a:buAutoNum type="arabicParenR"/>
            </a:pPr>
            <a:r>
              <a:rPr lang="en-NL" sz="1600" dirty="0">
                <a:hlinkClick r:id="rId5" action="ppaction://hlinksldjump"/>
              </a:rPr>
              <a:t>Disruption</a:t>
            </a:r>
            <a:endParaRPr lang="en-NL" sz="1600" dirty="0"/>
          </a:p>
          <a:p>
            <a:pPr marL="342900" indent="-342900">
              <a:buFont typeface="+mj-lt"/>
              <a:buAutoNum type="arabicParenR"/>
            </a:pPr>
            <a:r>
              <a:rPr lang="en-NL" sz="1600" dirty="0">
                <a:hlinkClick r:id="rId6" action="ppaction://hlinksldjump"/>
              </a:rPr>
              <a:t>Variety and resiliency</a:t>
            </a:r>
            <a:endParaRPr lang="en-NL" sz="1600" dirty="0"/>
          </a:p>
          <a:p>
            <a:pPr marL="342900" indent="-342900">
              <a:buFont typeface="+mj-lt"/>
              <a:buAutoNum type="arabicParenR"/>
            </a:pPr>
            <a:r>
              <a:rPr lang="en-NL" sz="1600" dirty="0">
                <a:hlinkClick r:id="rId7" action="ppaction://hlinksldjump"/>
              </a:rPr>
              <a:t>Methods</a:t>
            </a:r>
            <a:endParaRPr lang="en-NL" sz="1600" dirty="0"/>
          </a:p>
          <a:p>
            <a:pPr marL="342900" indent="-342900">
              <a:buFont typeface="+mj-lt"/>
              <a:buAutoNum type="arabicParenR"/>
            </a:pPr>
            <a:r>
              <a:rPr lang="en-NL" sz="1600" dirty="0">
                <a:hlinkClick r:id="rId8" action="ppaction://hlinksldjump"/>
              </a:rPr>
              <a:t>Results</a:t>
            </a:r>
            <a:endParaRPr lang="en-NL" sz="1600" dirty="0"/>
          </a:p>
          <a:p>
            <a:pPr marL="800100" lvl="1" indent="-342900">
              <a:buFont typeface="+mj-lt"/>
              <a:buAutoNum type="arabicParenR"/>
            </a:pPr>
            <a:r>
              <a:rPr lang="en-NL" sz="1600" dirty="0">
                <a:hlinkClick r:id="rId9" action="ppaction://hlinksldjump"/>
              </a:rPr>
              <a:t>Blind variety</a:t>
            </a:r>
            <a:endParaRPr lang="en-NL" sz="1600" dirty="0"/>
          </a:p>
          <a:p>
            <a:pPr marL="800100" lvl="1" indent="-342900">
              <a:buFont typeface="+mj-lt"/>
              <a:buAutoNum type="arabicParenR"/>
            </a:pPr>
            <a:r>
              <a:rPr lang="en-NL" sz="1600" dirty="0">
                <a:hlinkClick r:id="rId10" action="ppaction://hlinksldjump"/>
              </a:rPr>
              <a:t>Targeted variety</a:t>
            </a:r>
            <a:endParaRPr lang="en-NL" sz="1600" dirty="0"/>
          </a:p>
          <a:p>
            <a:pPr marL="800100" lvl="1" indent="-342900">
              <a:buFont typeface="+mj-lt"/>
              <a:buAutoNum type="arabicParenR"/>
            </a:pPr>
            <a:r>
              <a:rPr lang="en-NL" sz="1600" dirty="0">
                <a:hlinkClick r:id="rId11" action="ppaction://hlinksldjump"/>
              </a:rPr>
              <a:t>Market variety</a:t>
            </a:r>
            <a:endParaRPr lang="en-NL" sz="1600" dirty="0"/>
          </a:p>
          <a:p>
            <a:pPr marL="342900" indent="-342900">
              <a:buFont typeface="+mj-lt"/>
              <a:buAutoNum type="arabicParenR"/>
            </a:pPr>
            <a:r>
              <a:rPr lang="en-NL" sz="1600" dirty="0">
                <a:hlinkClick r:id="rId12" action="ppaction://hlinksldjump"/>
              </a:rPr>
              <a:t>Summary of results</a:t>
            </a:r>
            <a:endParaRPr lang="en-NL" sz="1600" dirty="0"/>
          </a:p>
          <a:p>
            <a:pPr marL="342900" indent="-342900">
              <a:buFont typeface="+mj-lt"/>
              <a:buAutoNum type="arabicParenR"/>
            </a:pPr>
            <a:r>
              <a:rPr lang="en-NL" sz="1600" dirty="0">
                <a:hlinkClick r:id="rId13" action="ppaction://hlinksldjump"/>
              </a:rPr>
              <a:t>Threats, missed opportunities and resilience</a:t>
            </a:r>
            <a:endParaRPr lang="en-NL" sz="1600" dirty="0"/>
          </a:p>
          <a:p>
            <a:pPr marL="342900" indent="-342900">
              <a:buFont typeface="+mj-lt"/>
              <a:buAutoNum type="arabicParenR"/>
            </a:pPr>
            <a:r>
              <a:rPr lang="en-NL" sz="1600" dirty="0">
                <a:hlinkClick r:id="rId14" action="ppaction://hlinksldjump"/>
              </a:rPr>
              <a:t>Recap: strengths</a:t>
            </a:r>
            <a:endParaRPr lang="en-NL" sz="1600" dirty="0"/>
          </a:p>
          <a:p>
            <a:pPr marL="342900" indent="-342900">
              <a:buFont typeface="+mj-lt"/>
              <a:buAutoNum type="arabicParenR"/>
            </a:pPr>
            <a:r>
              <a:rPr lang="en-NL" sz="1600" dirty="0">
                <a:hlinkClick r:id="rId15" action="ppaction://hlinksldjump"/>
              </a:rPr>
              <a:t>Recap: weaknesses</a:t>
            </a:r>
            <a:endParaRPr lang="en-NL" sz="1600" dirty="0"/>
          </a:p>
          <a:p>
            <a:pPr marL="342900" indent="-342900">
              <a:buFont typeface="+mj-lt"/>
              <a:buAutoNum type="arabicParenR"/>
            </a:pPr>
            <a:r>
              <a:rPr lang="en-NL" sz="1600" dirty="0">
                <a:hlinkClick r:id="rId16" action="ppaction://hlinksldjump"/>
              </a:rPr>
              <a:t>6 broad recommendations</a:t>
            </a:r>
            <a:endParaRPr lang="en-NL" sz="1600" dirty="0"/>
          </a:p>
          <a:p>
            <a:pPr marL="342900" indent="-342900">
              <a:buFont typeface="+mj-lt"/>
              <a:buAutoNum type="arabicParenR"/>
            </a:pPr>
            <a:r>
              <a:rPr lang="en-NL" sz="1600" dirty="0">
                <a:hlinkClick r:id="rId17" action="ppaction://hlinksldjump"/>
              </a:rPr>
              <a:t>A 6-step plan</a:t>
            </a:r>
            <a:endParaRPr lang="en-NL" sz="1600" dirty="0"/>
          </a:p>
          <a:p>
            <a:pPr marL="342900" indent="-342900">
              <a:buFont typeface="+mj-lt"/>
              <a:buAutoNum type="arabicParenR"/>
            </a:pPr>
            <a:r>
              <a:rPr lang="en-NL" sz="1600" dirty="0">
                <a:hlinkClick r:id="rId18" action="ppaction://hlinksldjump"/>
              </a:rPr>
              <a:t>Conclusion</a:t>
            </a:r>
            <a:endParaRPr lang="en-NL" sz="1600" dirty="0"/>
          </a:p>
          <a:p>
            <a:pPr marL="342900" indent="-342900">
              <a:buFont typeface="+mj-lt"/>
              <a:buAutoNum type="arabicParenR"/>
            </a:pPr>
            <a:r>
              <a:rPr lang="en-NL" sz="1600" dirty="0">
                <a:hlinkClick r:id="rId19" action="ppaction://hlinksldjump"/>
              </a:rPr>
              <a:t>References</a:t>
            </a:r>
            <a:endParaRPr lang="en-NL" sz="1600" dirty="0"/>
          </a:p>
          <a:p>
            <a:pPr marL="342900" indent="-342900">
              <a:buFont typeface="+mj-lt"/>
              <a:buAutoNum type="arabicParenR"/>
            </a:pPr>
            <a:r>
              <a:rPr lang="en-NL" sz="1600" dirty="0">
                <a:hlinkClick r:id="rId20" action="ppaction://hlinksldjump"/>
              </a:rPr>
              <a:t>Appendices</a:t>
            </a:r>
            <a:endParaRPr lang="en-NL" sz="1600" dirty="0"/>
          </a:p>
        </p:txBody>
      </p:sp>
    </p:spTree>
    <p:extLst>
      <p:ext uri="{BB962C8B-B14F-4D97-AF65-F5344CB8AC3E}">
        <p14:creationId xmlns:p14="http://schemas.microsoft.com/office/powerpoint/2010/main" val="5605378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48022" y="276864"/>
            <a:ext cx="9895951" cy="1033669"/>
          </a:xfrm>
        </p:spPr>
        <p:txBody>
          <a:bodyPr>
            <a:normAutofit/>
          </a:bodyPr>
          <a:lstStyle/>
          <a:p>
            <a:pPr algn="ctr"/>
            <a:r>
              <a:rPr lang="en-NL" sz="3600">
                <a:solidFill>
                  <a:srgbClr val="FFFFFF"/>
                </a:solidFill>
              </a:rPr>
              <a:t>Step 4 – assessing targeted variety</a:t>
            </a:r>
          </a:p>
        </p:txBody>
      </p:sp>
      <p:graphicFrame>
        <p:nvGraphicFramePr>
          <p:cNvPr id="5" name="Content Placeholder 4">
            <a:extLst>
              <a:ext uri="{FF2B5EF4-FFF2-40B4-BE49-F238E27FC236}">
                <a16:creationId xmlns:a16="http://schemas.microsoft.com/office/drawing/2014/main" id="{1430BD7E-B6E5-FD41-8C2C-1CBC3C003B24}"/>
              </a:ext>
            </a:extLst>
          </p:cNvPr>
          <p:cNvGraphicFramePr>
            <a:graphicFrameLocks noGrp="1"/>
          </p:cNvGraphicFramePr>
          <p:nvPr>
            <p:ph idx="1"/>
            <p:extLst>
              <p:ext uri="{D42A27DB-BD31-4B8C-83A1-F6EECF244321}">
                <p14:modId xmlns:p14="http://schemas.microsoft.com/office/powerpoint/2010/main" val="1200850287"/>
              </p:ext>
            </p:extLst>
          </p:nvPr>
        </p:nvGraphicFramePr>
        <p:xfrm>
          <a:off x="3603053" y="1634524"/>
          <a:ext cx="8069439" cy="5186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Rectangle 3">
            <a:extLst>
              <a:ext uri="{FF2B5EF4-FFF2-40B4-BE49-F238E27FC236}">
                <a16:creationId xmlns:a16="http://schemas.microsoft.com/office/drawing/2014/main" id="{06C64F04-EBA3-2A41-8A63-2B111A000FB0}"/>
              </a:ext>
            </a:extLst>
          </p:cNvPr>
          <p:cNvSpPr/>
          <p:nvPr/>
        </p:nvSpPr>
        <p:spPr>
          <a:xfrm>
            <a:off x="367509" y="2528795"/>
            <a:ext cx="2955621" cy="361272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solidFill>
              <a:schemeClr val="accent1">
                <a:shade val="50000"/>
              </a:schemeClr>
            </a:solidFill>
          </a:ln>
        </p:spPr>
        <p:style>
          <a:lnRef idx="0">
            <a:scrgbClr r="0" g="0" b="0"/>
          </a:lnRef>
          <a:fillRef idx="0">
            <a:scrgbClr r="0" g="0" b="0"/>
          </a:fillRef>
          <a:effectRef idx="0">
            <a:scrgbClr r="0" g="0" b="0"/>
          </a:effectRef>
          <a:fontRef idx="minor">
            <a:schemeClr val="lt1"/>
          </a:fontRef>
        </p:style>
        <p:txBody>
          <a:bodyPr wrap="square">
            <a:spAutoFit/>
          </a:bodyPr>
          <a:lstStyle/>
          <a:p>
            <a:pPr>
              <a:lnSpc>
                <a:spcPct val="150000"/>
              </a:lnSpc>
            </a:pPr>
            <a:r>
              <a:rPr lang="en-NL" sz="1400">
                <a:latin typeface="Open Sans Light" panose="020B0306030504020204" pitchFamily="34" charset="0"/>
                <a:ea typeface="Open Sans Light" panose="020B0306030504020204" pitchFamily="34" charset="0"/>
                <a:cs typeface="Open Sans Light" panose="020B0306030504020204" pitchFamily="34" charset="0"/>
              </a:rPr>
              <a:t>Targeted variety focuses on specific technological trajectories. The emphasis is on the focus of R&amp;D projects and whether they align with these trajectories and with the existing competencies from the industry. Hence, we can determine whether we target threating or non-threatening disruptions or complementary additions</a:t>
            </a:r>
          </a:p>
        </p:txBody>
      </p:sp>
    </p:spTree>
    <p:extLst>
      <p:ext uri="{BB962C8B-B14F-4D97-AF65-F5344CB8AC3E}">
        <p14:creationId xmlns:p14="http://schemas.microsoft.com/office/powerpoint/2010/main" val="168493490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48022" y="278535"/>
            <a:ext cx="9895951" cy="1033669"/>
          </a:xfrm>
        </p:spPr>
        <p:txBody>
          <a:bodyPr>
            <a:normAutofit/>
          </a:bodyPr>
          <a:lstStyle/>
          <a:p>
            <a:pPr algn="ctr"/>
            <a:r>
              <a:rPr lang="en-US" sz="3600" dirty="0">
                <a:solidFill>
                  <a:srgbClr val="FFFFFF"/>
                </a:solidFill>
              </a:rPr>
              <a:t>Step 5 – assessing market variety</a:t>
            </a:r>
            <a:endParaRPr lang="en-NL" sz="3600">
              <a:solidFill>
                <a:srgbClr val="FFFFFF"/>
              </a:solidFill>
            </a:endParaRPr>
          </a:p>
        </p:txBody>
      </p:sp>
      <p:graphicFrame>
        <p:nvGraphicFramePr>
          <p:cNvPr id="3" name="Content Placeholder 2">
            <a:extLst>
              <a:ext uri="{FF2B5EF4-FFF2-40B4-BE49-F238E27FC236}">
                <a16:creationId xmlns:a16="http://schemas.microsoft.com/office/drawing/2014/main" id="{2584BD9E-2087-1746-B99C-CD3631D2EED6}"/>
              </a:ext>
            </a:extLst>
          </p:cNvPr>
          <p:cNvGraphicFramePr>
            <a:graphicFrameLocks noGrp="1"/>
          </p:cNvGraphicFramePr>
          <p:nvPr>
            <p:ph idx="1"/>
            <p:extLst>
              <p:ext uri="{D42A27DB-BD31-4B8C-83A1-F6EECF244321}">
                <p14:modId xmlns:p14="http://schemas.microsoft.com/office/powerpoint/2010/main" val="3657956493"/>
              </p:ext>
            </p:extLst>
          </p:nvPr>
        </p:nvGraphicFramePr>
        <p:xfrm>
          <a:off x="3438144" y="1711528"/>
          <a:ext cx="7915656" cy="50323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a:extLst>
              <a:ext uri="{FF2B5EF4-FFF2-40B4-BE49-F238E27FC236}">
                <a16:creationId xmlns:a16="http://schemas.microsoft.com/office/drawing/2014/main" id="{46B98C04-59C5-9541-985A-5267FB8B6206}"/>
              </a:ext>
            </a:extLst>
          </p:cNvPr>
          <p:cNvSpPr/>
          <p:nvPr/>
        </p:nvSpPr>
        <p:spPr>
          <a:xfrm>
            <a:off x="319911" y="3308077"/>
            <a:ext cx="2798323" cy="264322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Market variety is dependent on a balanced distribution of market penetration in existing domestic and foreign markets as well as successfully entering emerging markets. It is also about the diversity of the industry and industrial segments</a:t>
            </a:r>
          </a:p>
        </p:txBody>
      </p:sp>
    </p:spTree>
    <p:extLst>
      <p:ext uri="{BB962C8B-B14F-4D97-AF65-F5344CB8AC3E}">
        <p14:creationId xmlns:p14="http://schemas.microsoft.com/office/powerpoint/2010/main" val="366141011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738650" y="778545"/>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Results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619107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4162567" y="818984"/>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Blind variety</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605554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013550" y="287674"/>
            <a:ext cx="9895951" cy="1033669"/>
          </a:xfrm>
        </p:spPr>
        <p:txBody>
          <a:bodyPr>
            <a:normAutofit/>
          </a:bodyPr>
          <a:lstStyle/>
          <a:p>
            <a:pPr algn="ctr"/>
            <a:r>
              <a:rPr lang="en-US" sz="4000" dirty="0">
                <a:solidFill>
                  <a:srgbClr val="FFFFFF"/>
                </a:solidFill>
              </a:rPr>
              <a:t>Sustaining versus disruptive innovation</a:t>
            </a:r>
            <a:endParaRPr lang="en-NL" sz="4000">
              <a:solidFill>
                <a:srgbClr val="FFFFFF"/>
              </a:solidFill>
            </a:endParaRPr>
          </a:p>
        </p:txBody>
      </p:sp>
      <p:graphicFrame>
        <p:nvGraphicFramePr>
          <p:cNvPr id="12" name="Chart 11">
            <a:extLst>
              <a:ext uri="{FF2B5EF4-FFF2-40B4-BE49-F238E27FC236}">
                <a16:creationId xmlns:a16="http://schemas.microsoft.com/office/drawing/2014/main" id="{038B346A-AAB6-B847-8A1A-AC0424CE2901}"/>
              </a:ext>
            </a:extLst>
          </p:cNvPr>
          <p:cNvGraphicFramePr>
            <a:graphicFrameLocks/>
          </p:cNvGraphicFramePr>
          <p:nvPr>
            <p:extLst>
              <p:ext uri="{D42A27DB-BD31-4B8C-83A1-F6EECF244321}">
                <p14:modId xmlns:p14="http://schemas.microsoft.com/office/powerpoint/2010/main" val="72830819"/>
              </p:ext>
            </p:extLst>
          </p:nvPr>
        </p:nvGraphicFramePr>
        <p:xfrm>
          <a:off x="6230475" y="2427611"/>
          <a:ext cx="5782274" cy="4112617"/>
        </p:xfrm>
        <a:graphic>
          <a:graphicData uri="http://schemas.openxmlformats.org/drawingml/2006/chart">
            <c:chart xmlns:c="http://schemas.openxmlformats.org/drawingml/2006/chart" xmlns:r="http://schemas.openxmlformats.org/officeDocument/2006/relationships" r:id="rId2"/>
          </a:graphicData>
        </a:graphic>
      </p:graphicFrame>
      <p:sp>
        <p:nvSpPr>
          <p:cNvPr id="14" name="TextBox 13">
            <a:extLst>
              <a:ext uri="{FF2B5EF4-FFF2-40B4-BE49-F238E27FC236}">
                <a16:creationId xmlns:a16="http://schemas.microsoft.com/office/drawing/2014/main" id="{5BC61D09-0B2F-184D-867F-20D39A11B952}"/>
              </a:ext>
            </a:extLst>
          </p:cNvPr>
          <p:cNvSpPr txBox="1"/>
          <p:nvPr/>
        </p:nvSpPr>
        <p:spPr>
          <a:xfrm>
            <a:off x="2695391" y="1750911"/>
            <a:ext cx="6801214" cy="523220"/>
          </a:xfrm>
          <a:prstGeom prst="rect">
            <a:avLst/>
          </a:prstGeom>
          <a:noFill/>
        </p:spPr>
        <p:txBody>
          <a:bodyPr wrap="square" rtlCol="0">
            <a:spAutoFit/>
          </a:bodyPr>
          <a:lstStyle/>
          <a:p>
            <a:pPr algn="ctr"/>
            <a:r>
              <a:rPr lang="en-NL" sz="1400" dirty="0">
                <a:latin typeface="Open Sans Light" panose="020B0306030504020204" pitchFamily="34" charset="0"/>
                <a:ea typeface="Open Sans Light" panose="020B0306030504020204" pitchFamily="34" charset="0"/>
                <a:cs typeface="Open Sans Light" panose="020B0306030504020204" pitchFamily="34" charset="0"/>
              </a:rPr>
              <a:t>Sustaining innovations receive 5-6 times more government support than disruptive innovations, both in funding and number of awarded projects</a:t>
            </a:r>
          </a:p>
        </p:txBody>
      </p:sp>
      <p:graphicFrame>
        <p:nvGraphicFramePr>
          <p:cNvPr id="18" name="Chart 17">
            <a:extLst>
              <a:ext uri="{FF2B5EF4-FFF2-40B4-BE49-F238E27FC236}">
                <a16:creationId xmlns:a16="http://schemas.microsoft.com/office/drawing/2014/main" id="{A8694F83-EF6B-EA49-BB75-108D96D88C70}"/>
              </a:ext>
            </a:extLst>
          </p:cNvPr>
          <p:cNvGraphicFramePr>
            <a:graphicFrameLocks/>
          </p:cNvGraphicFramePr>
          <p:nvPr>
            <p:extLst>
              <p:ext uri="{D42A27DB-BD31-4B8C-83A1-F6EECF244321}">
                <p14:modId xmlns:p14="http://schemas.microsoft.com/office/powerpoint/2010/main" val="3857410478"/>
              </p:ext>
            </p:extLst>
          </p:nvPr>
        </p:nvGraphicFramePr>
        <p:xfrm>
          <a:off x="179926" y="2427612"/>
          <a:ext cx="5781600" cy="411261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074397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013550" y="287674"/>
            <a:ext cx="9895951" cy="1033669"/>
          </a:xfrm>
        </p:spPr>
        <p:txBody>
          <a:bodyPr>
            <a:normAutofit fontScale="90000"/>
          </a:bodyPr>
          <a:lstStyle/>
          <a:p>
            <a:pPr algn="ctr"/>
            <a:r>
              <a:rPr lang="en-US" sz="4000" dirty="0">
                <a:solidFill>
                  <a:srgbClr val="FFFFFF"/>
                </a:solidFill>
              </a:rPr>
              <a:t>How is current government sponsored R&amp;D funded and where does it go?</a:t>
            </a:r>
            <a:endParaRPr lang="en-NL" sz="4000">
              <a:solidFill>
                <a:srgbClr val="FFFFFF"/>
              </a:solidFill>
            </a:endParaRPr>
          </a:p>
        </p:txBody>
      </p:sp>
      <p:pic>
        <p:nvPicPr>
          <p:cNvPr id="16" name="Content Placeholder 4" descr="Table&#10;&#10;Description automatically generated">
            <a:extLst>
              <a:ext uri="{FF2B5EF4-FFF2-40B4-BE49-F238E27FC236}">
                <a16:creationId xmlns:a16="http://schemas.microsoft.com/office/drawing/2014/main" id="{35B0AF8A-5A64-CD4B-9C55-ADFDE5E3ADF5}"/>
              </a:ext>
            </a:extLst>
          </p:cNvPr>
          <p:cNvPicPr>
            <a:picLocks noGrp="1" noChangeAspect="1"/>
          </p:cNvPicPr>
          <p:nvPr>
            <p:ph idx="1"/>
          </p:nvPr>
        </p:nvPicPr>
        <p:blipFill>
          <a:blip r:embed="rId2"/>
          <a:stretch>
            <a:fillRect/>
          </a:stretch>
        </p:blipFill>
        <p:spPr>
          <a:xfrm>
            <a:off x="6279715" y="2462800"/>
            <a:ext cx="5735232" cy="4022647"/>
          </a:xfrm>
        </p:spPr>
      </p:pic>
      <p:sp>
        <p:nvSpPr>
          <p:cNvPr id="19" name="TextBox 18">
            <a:extLst>
              <a:ext uri="{FF2B5EF4-FFF2-40B4-BE49-F238E27FC236}">
                <a16:creationId xmlns:a16="http://schemas.microsoft.com/office/drawing/2014/main" id="{79275990-37B7-7944-AE7A-3631AF94BE6B}"/>
              </a:ext>
            </a:extLst>
          </p:cNvPr>
          <p:cNvSpPr txBox="1"/>
          <p:nvPr/>
        </p:nvSpPr>
        <p:spPr>
          <a:xfrm>
            <a:off x="6279715" y="6406805"/>
            <a:ext cx="1651000" cy="246221"/>
          </a:xfrm>
          <a:prstGeom prst="rect">
            <a:avLst/>
          </a:prstGeom>
          <a:noFill/>
        </p:spPr>
        <p:txBody>
          <a:bodyPr wrap="square" rtlCol="0">
            <a:spAutoFit/>
          </a:bodyPr>
          <a:lstStyle/>
          <a:p>
            <a:r>
              <a:rPr lang="en-NL" sz="1000" dirty="0">
                <a:latin typeface="Open Sans Light" panose="020B0306030504020204" pitchFamily="34" charset="0"/>
                <a:ea typeface="Open Sans Light" panose="020B0306030504020204" pitchFamily="34" charset="0"/>
                <a:cs typeface="Open Sans Light" panose="020B0306030504020204" pitchFamily="34" charset="0"/>
              </a:rPr>
              <a:t>TKI Wind op Zee (2020)</a:t>
            </a:r>
          </a:p>
        </p:txBody>
      </p:sp>
      <p:sp>
        <p:nvSpPr>
          <p:cNvPr id="20" name="Rectangle 19">
            <a:extLst>
              <a:ext uri="{FF2B5EF4-FFF2-40B4-BE49-F238E27FC236}">
                <a16:creationId xmlns:a16="http://schemas.microsoft.com/office/drawing/2014/main" id="{D235F8F3-148D-204F-AAAA-81A6048459AA}"/>
              </a:ext>
            </a:extLst>
          </p:cNvPr>
          <p:cNvSpPr/>
          <p:nvPr/>
        </p:nvSpPr>
        <p:spPr>
          <a:xfrm>
            <a:off x="6456764" y="1660784"/>
            <a:ext cx="5304782" cy="738664"/>
          </a:xfrm>
          <a:prstGeom prst="rect">
            <a:avLst/>
          </a:prstGeom>
        </p:spPr>
        <p:txBody>
          <a:bodyPr wrap="square">
            <a:spAutoFit/>
          </a:bodyPr>
          <a:lstStyle/>
          <a:p>
            <a:pPr algn="ct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“Borssele V [offshore wind demonstration zone]… It’s not really an innovation site. It’s ridiculous. This Borssele V was a complete fiasco” (Dutch disruptive startup)</a:t>
            </a:r>
          </a:p>
        </p:txBody>
      </p:sp>
      <p:sp>
        <p:nvSpPr>
          <p:cNvPr id="21" name="Rectangle 20">
            <a:extLst>
              <a:ext uri="{FF2B5EF4-FFF2-40B4-BE49-F238E27FC236}">
                <a16:creationId xmlns:a16="http://schemas.microsoft.com/office/drawing/2014/main" id="{969F1CC9-D0CA-C74F-96A9-9AB067AE76E5}"/>
              </a:ext>
            </a:extLst>
          </p:cNvPr>
          <p:cNvSpPr/>
          <p:nvPr/>
        </p:nvSpPr>
        <p:spPr>
          <a:xfrm>
            <a:off x="177053" y="1657929"/>
            <a:ext cx="5849257" cy="954107"/>
          </a:xfrm>
          <a:prstGeom prst="rect">
            <a:avLst/>
          </a:prstGeom>
        </p:spPr>
        <p:txBody>
          <a:bodyPr wrap="square">
            <a:spAutoFit/>
          </a:bodyPr>
          <a:lstStyle/>
          <a:p>
            <a:pPr algn="ct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“We don’t want to spend too much time on getting subsidies, because it’s quite an effort to get one. And if you have one you need money from other sources anyway. So...We’re not too fond of subsidies” (Dutch disruptive startup)</a:t>
            </a:r>
          </a:p>
        </p:txBody>
      </p:sp>
      <p:sp>
        <p:nvSpPr>
          <p:cNvPr id="22" name="Content Placeholder 3">
            <a:extLst>
              <a:ext uri="{FF2B5EF4-FFF2-40B4-BE49-F238E27FC236}">
                <a16:creationId xmlns:a16="http://schemas.microsoft.com/office/drawing/2014/main" id="{58B77786-4A5B-7F44-8DD9-E08FBABBB097}"/>
              </a:ext>
            </a:extLst>
          </p:cNvPr>
          <p:cNvSpPr txBox="1">
            <a:spLocks/>
          </p:cNvSpPr>
          <p:nvPr/>
        </p:nvSpPr>
        <p:spPr>
          <a:xfrm>
            <a:off x="430455" y="2679222"/>
            <a:ext cx="5304782" cy="3997441"/>
          </a:xfrm>
          <a:prstGeom prst="rect">
            <a:avLst/>
          </a:prstGeom>
        </p:spPr>
        <p:style>
          <a:lnRef idx="0">
            <a:schemeClr val="accent1"/>
          </a:lnRef>
          <a:fillRef idx="3">
            <a:schemeClr val="accent1"/>
          </a:fillRef>
          <a:effectRef idx="3">
            <a:schemeClr val="accent1"/>
          </a:effectRef>
          <a:fontRef idx="minor">
            <a:schemeClr val="lt1"/>
          </a:fontRef>
        </p:style>
        <p:txBody>
          <a:bodyPr vert="horz" wrap="square" lIns="91440" tIns="45720" rIns="91440" bIns="45720" rtlCol="0">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285750" indent="-2857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There is support for high-TRL demonstration projects (HER/RER+ and DEI+ schemes). </a:t>
            </a:r>
          </a:p>
          <a:p>
            <a:pPr marL="285750" indent="-2857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subsidy rules require significant </a:t>
            </a:r>
            <a:r>
              <a:rPr lang="en-NL" sz="1400" b="1" dirty="0">
                <a:latin typeface="Open Sans" panose="020B0606030504020204" pitchFamily="34" charset="0"/>
                <a:ea typeface="Open Sans" panose="020B0606030504020204" pitchFamily="34" charset="0"/>
                <a:cs typeface="Open Sans" panose="020B0606030504020204" pitchFamily="34" charset="0"/>
              </a:rPr>
              <a:t>in-kind funding</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from the private sector (often ~50%) to access these subsidy instruments (RVO 2019)</a:t>
            </a:r>
          </a:p>
          <a:p>
            <a:pPr marL="285750" indent="-2857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It is extremely difficult to receive support from the private sector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if the innovation may put the private sector out of business</a:t>
            </a:r>
          </a:p>
          <a:p>
            <a:pPr marL="285750" indent="-2857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Borselle V demonstration zone</a:t>
            </a:r>
            <a:r>
              <a:rPr lang="en-NL" sz="1400" b="1" dirty="0">
                <a:latin typeface="Open Sans" panose="020B0606030504020204" pitchFamily="34" charset="0"/>
                <a:ea typeface="Open Sans" panose="020B0606030504020204" pitchFamily="34" charset="0"/>
                <a:cs typeface="Open Sans" panose="020B0606030504020204" pitchFamily="34" charset="0"/>
              </a:rPr>
              <a:t> only has sustaining innovations</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(monopile foundations, slip-joint, regular turbine, improved scour protection)</a:t>
            </a:r>
          </a:p>
        </p:txBody>
      </p:sp>
    </p:spTree>
    <p:extLst>
      <p:ext uri="{BB962C8B-B14F-4D97-AF65-F5344CB8AC3E}">
        <p14:creationId xmlns:p14="http://schemas.microsoft.com/office/powerpoint/2010/main" val="3205879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48FD92-4137-114B-8492-09E9DCFD180E}"/>
              </a:ext>
            </a:extLst>
          </p:cNvPr>
          <p:cNvSpPr>
            <a:spLocks noGrp="1"/>
          </p:cNvSpPr>
          <p:nvPr>
            <p:ph type="title"/>
          </p:nvPr>
        </p:nvSpPr>
        <p:spPr>
          <a:xfrm>
            <a:off x="342000" y="1774800"/>
            <a:ext cx="3637446" cy="3331027"/>
          </a:xfrm>
        </p:spPr>
        <p:txBody>
          <a:bodyPr anchor="b">
            <a:normAutofit/>
          </a:bodyPr>
          <a:lstStyle/>
          <a:p>
            <a:pPr>
              <a:lnSpc>
                <a:spcPct val="100000"/>
              </a:lnSpc>
            </a:pPr>
            <a:r>
              <a:rPr lang="en-NL" sz="3600">
                <a:solidFill>
                  <a:schemeClr val="bg1"/>
                </a:solidFill>
              </a:rPr>
              <a:t>Key blind variety takeaways</a:t>
            </a:r>
            <a:br>
              <a:rPr lang="en-US" sz="3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br>
            <a:br>
              <a:rPr lang="en-US" sz="4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br>
            <a:endParaRPr lang="en-US" sz="4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14" name="Content Placeholder 2">
            <a:extLst>
              <a:ext uri="{FF2B5EF4-FFF2-40B4-BE49-F238E27FC236}">
                <a16:creationId xmlns:a16="http://schemas.microsoft.com/office/drawing/2014/main" id="{A99C237F-0E0A-D246-B969-978E3B5AF349}"/>
              </a:ext>
            </a:extLst>
          </p:cNvPr>
          <p:cNvGraphicFramePr>
            <a:graphicFrameLocks noGrp="1"/>
          </p:cNvGraphicFramePr>
          <p:nvPr>
            <p:ph idx="1"/>
            <p:extLst>
              <p:ext uri="{D42A27DB-BD31-4B8C-83A1-F6EECF244321}">
                <p14:modId xmlns:p14="http://schemas.microsoft.com/office/powerpoint/2010/main" val="3942783397"/>
              </p:ext>
            </p:extLst>
          </p:nvPr>
        </p:nvGraphicFramePr>
        <p:xfrm>
          <a:off x="4929428" y="226192"/>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77966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970743" y="1009768"/>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Targeted variety</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917534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48022" y="278535"/>
            <a:ext cx="9895951" cy="1033669"/>
          </a:xfrm>
        </p:spPr>
        <p:txBody>
          <a:bodyPr>
            <a:normAutofit/>
          </a:bodyPr>
          <a:lstStyle/>
          <a:p>
            <a:pPr algn="ctr"/>
            <a:r>
              <a:rPr lang="en-US" sz="3600" dirty="0">
                <a:solidFill>
                  <a:srgbClr val="FFFFFF"/>
                </a:solidFill>
              </a:rPr>
              <a:t>Potentially disruptive technologies</a:t>
            </a:r>
            <a:endParaRPr lang="en-NL" sz="3600" dirty="0">
              <a:solidFill>
                <a:srgbClr val="FFFFFF"/>
              </a:solidFill>
            </a:endParaRPr>
          </a:p>
        </p:txBody>
      </p:sp>
      <p:graphicFrame>
        <p:nvGraphicFramePr>
          <p:cNvPr id="18" name="Diagram 17">
            <a:extLst>
              <a:ext uri="{FF2B5EF4-FFF2-40B4-BE49-F238E27FC236}">
                <a16:creationId xmlns:a16="http://schemas.microsoft.com/office/drawing/2014/main" id="{F51CC6E6-917C-D140-B74A-B887D229367B}"/>
              </a:ext>
            </a:extLst>
          </p:cNvPr>
          <p:cNvGraphicFramePr/>
          <p:nvPr>
            <p:extLst>
              <p:ext uri="{D42A27DB-BD31-4B8C-83A1-F6EECF244321}">
                <p14:modId xmlns:p14="http://schemas.microsoft.com/office/powerpoint/2010/main" val="1541069773"/>
              </p:ext>
            </p:extLst>
          </p:nvPr>
        </p:nvGraphicFramePr>
        <p:xfrm>
          <a:off x="3322883" y="1654609"/>
          <a:ext cx="8473440" cy="513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3" name="Rectangle 22">
            <a:extLst>
              <a:ext uri="{FF2B5EF4-FFF2-40B4-BE49-F238E27FC236}">
                <a16:creationId xmlns:a16="http://schemas.microsoft.com/office/drawing/2014/main" id="{51D46368-6FB4-AC44-BCB3-56EA1F4343B3}"/>
              </a:ext>
            </a:extLst>
          </p:cNvPr>
          <p:cNvSpPr/>
          <p:nvPr/>
        </p:nvSpPr>
        <p:spPr>
          <a:xfrm>
            <a:off x="272515" y="2414664"/>
            <a:ext cx="2777854" cy="3853363"/>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lvl="0">
              <a:lnSpc>
                <a:spcPct val="150000"/>
              </a:lnSpc>
            </a:pPr>
            <a:r>
              <a:rPr lang="en-NL"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Industry analyses of disruptive offshore renewable energy are commonly broken down into wind turbines, offshore wind foundations, </a:t>
            </a: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i</a:t>
            </a:r>
            <a:r>
              <a:rPr lang="en-NL"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nstallations, floating offshore wind and other maritime renewable energies technologies. The examples here are just some examples of disruptive innovations per category</a:t>
            </a:r>
            <a:r>
              <a:rPr lang="en-NL"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 (DNV GL 2020; Irena 2016; NORWEP 2019)</a:t>
            </a:r>
            <a:endParaRPr lang="en-US" sz="10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58827344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Sustaining innovations</a:t>
            </a:r>
          </a:p>
        </p:txBody>
      </p:sp>
      <p:sp>
        <p:nvSpPr>
          <p:cNvPr id="10" name="Title 1">
            <a:extLst>
              <a:ext uri="{FF2B5EF4-FFF2-40B4-BE49-F238E27FC236}">
                <a16:creationId xmlns:a16="http://schemas.microsoft.com/office/drawing/2014/main" id="{42E40AB3-720E-204C-A152-984F90064B30}"/>
              </a:ext>
            </a:extLst>
          </p:cNvPr>
          <p:cNvSpPr txBox="1">
            <a:spLocks/>
          </p:cNvSpPr>
          <p:nvPr/>
        </p:nvSpPr>
        <p:spPr>
          <a:xfrm>
            <a:off x="818795" y="1701221"/>
            <a:ext cx="4858203" cy="36717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4400" b="0" i="0" kern="1200">
                <a:solidFill>
                  <a:schemeClr val="tx1"/>
                </a:solidFill>
                <a:latin typeface="Open Sans Light" panose="020B0306030504020204" pitchFamily="34" charset="0"/>
                <a:ea typeface="Open Sans Light" panose="020B0306030504020204" pitchFamily="34" charset="0"/>
                <a:cs typeface="Open Sans Light" panose="020B0306030504020204" pitchFamily="34" charset="0"/>
              </a:defRPr>
            </a:lvl1pPr>
          </a:lstStyle>
          <a:p>
            <a:pPr algn="ctr">
              <a:lnSpc>
                <a:spcPct val="150000"/>
              </a:lnSpc>
            </a:pPr>
            <a:endParaRPr lang="en-US" sz="1400" dirty="0"/>
          </a:p>
        </p:txBody>
      </p:sp>
      <p:sp>
        <p:nvSpPr>
          <p:cNvPr id="3" name="Rectangle 2">
            <a:extLst>
              <a:ext uri="{FF2B5EF4-FFF2-40B4-BE49-F238E27FC236}">
                <a16:creationId xmlns:a16="http://schemas.microsoft.com/office/drawing/2014/main" id="{2CBFC7FE-D319-D841-ADE8-70A58852DBBC}"/>
              </a:ext>
            </a:extLst>
          </p:cNvPr>
          <p:cNvSpPr/>
          <p:nvPr/>
        </p:nvSpPr>
        <p:spPr>
          <a:xfrm>
            <a:off x="8052376" y="1829469"/>
            <a:ext cx="3924300" cy="4489883"/>
          </a:xfrm>
          <a:prstGeom prst="rect">
            <a:avLst/>
          </a:prstGeom>
        </p:spPr>
        <p:txBody>
          <a:bodyPr wrap="square">
            <a:spAutoFit/>
          </a:bodyPr>
          <a:lstStyle/>
          <a:p>
            <a:pPr marL="142875" indent="-155575">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Most sustaining innovations go into wind turbines, installations, O&amp;M, design &amp; planning, technology coupling and noise mitigation</a:t>
            </a:r>
          </a:p>
          <a:p>
            <a:pPr marL="142875" indent="-155575">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Example: the government awarded 5.8 million Euros for two monopile installation projects in 2021</a:t>
            </a:r>
            <a:r>
              <a:rPr lang="en-NL" sz="10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Buljan</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2021; </a:t>
            </a:r>
            <a:r>
              <a:rPr lang="en-US" sz="1000" dirty="0" err="1">
                <a:latin typeface="Open Sans Light" panose="020B0306030504020204" pitchFamily="34" charset="0"/>
                <a:ea typeface="Open Sans Light" panose="020B0306030504020204" pitchFamily="34" charset="0"/>
                <a:cs typeface="Open Sans Light" panose="020B0306030504020204" pitchFamily="34" charset="0"/>
              </a:rPr>
              <a:t>Skopljak</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2021</a:t>
            </a:r>
            <a:r>
              <a:rPr lang="en-NL" sz="10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a:t>
            </a:r>
          </a:p>
          <a:p>
            <a:pPr marL="142875" indent="-155575">
              <a:lnSpc>
                <a:spcPct val="150000"/>
              </a:lnSpc>
              <a:spcAft>
                <a:spcPts val="600"/>
              </a:spcAft>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Example: the industry is investing in ‘TP-less’ monopile to turbine tower connections: major sustaining innovation</a:t>
            </a:r>
            <a:r>
              <a:rPr lang="en-NL" sz="10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(Durakovic 2021)</a:t>
            </a:r>
          </a:p>
          <a:p>
            <a:pPr marL="142875" indent="-155575">
              <a:lnSpc>
                <a:spcPct val="150000"/>
              </a:lnSpc>
              <a:spcAft>
                <a:spcPts val="600"/>
              </a:spcAft>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Less sustaining innovation is focused on cables, ecology, towers and decommissioning</a:t>
            </a:r>
          </a:p>
        </p:txBody>
      </p:sp>
      <p:graphicFrame>
        <p:nvGraphicFramePr>
          <p:cNvPr id="22" name="Chart 21">
            <a:extLst>
              <a:ext uri="{FF2B5EF4-FFF2-40B4-BE49-F238E27FC236}">
                <a16:creationId xmlns:a16="http://schemas.microsoft.com/office/drawing/2014/main" id="{C7AB243A-3557-A844-A4E3-FCB962A18892}"/>
              </a:ext>
            </a:extLst>
          </p:cNvPr>
          <p:cNvGraphicFramePr>
            <a:graphicFrameLocks/>
          </p:cNvGraphicFramePr>
          <p:nvPr>
            <p:extLst>
              <p:ext uri="{D42A27DB-BD31-4B8C-83A1-F6EECF244321}">
                <p14:modId xmlns:p14="http://schemas.microsoft.com/office/powerpoint/2010/main" val="1187346275"/>
              </p:ext>
            </p:extLst>
          </p:nvPr>
        </p:nvGraphicFramePr>
        <p:xfrm>
          <a:off x="277053" y="1829469"/>
          <a:ext cx="756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576050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4162567" y="818984"/>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Introduction</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2385009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Disruptive innovations</a:t>
            </a:r>
          </a:p>
        </p:txBody>
      </p:sp>
      <p:sp>
        <p:nvSpPr>
          <p:cNvPr id="19" name="TextBox 18">
            <a:extLst>
              <a:ext uri="{FF2B5EF4-FFF2-40B4-BE49-F238E27FC236}">
                <a16:creationId xmlns:a16="http://schemas.microsoft.com/office/drawing/2014/main" id="{CC9983DE-F00F-AC49-B74F-AF01387AEE12}"/>
              </a:ext>
            </a:extLst>
          </p:cNvPr>
          <p:cNvSpPr txBox="1"/>
          <p:nvPr/>
        </p:nvSpPr>
        <p:spPr>
          <a:xfrm>
            <a:off x="7870681" y="1674083"/>
            <a:ext cx="4321319" cy="4582216"/>
          </a:xfrm>
          <a:prstGeom prst="rect">
            <a:avLst/>
          </a:prstGeom>
          <a:noFill/>
        </p:spPr>
        <p:txBody>
          <a:bodyPr wrap="square" rtlCol="0">
            <a:spAutoFit/>
          </a:bodyPr>
          <a:lstStyle/>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Most disruptive innovation goes into radical wind turbines</a:t>
            </a:r>
          </a:p>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Significant disruptive innovation for installations</a:t>
            </a:r>
          </a:p>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However, most disruptive installation R&amp;D only focuses on dynamic positioning/motion compensation</a:t>
            </a:r>
          </a:p>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If motion compensation succeeds at disrupting the industry, it could be captured domestically</a:t>
            </a:r>
          </a:p>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If other disruptive installation methods are more successful, there is a big risk to the Dutch installation industry</a:t>
            </a:r>
          </a:p>
          <a:p>
            <a:pPr marL="142875" indent="-142875">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There are four disruptive foundation projects, however, the two demonstration projects occurred in the UK &amp; Denmark</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graphicFrame>
        <p:nvGraphicFramePr>
          <p:cNvPr id="21" name="Chart 20">
            <a:extLst>
              <a:ext uri="{FF2B5EF4-FFF2-40B4-BE49-F238E27FC236}">
                <a16:creationId xmlns:a16="http://schemas.microsoft.com/office/drawing/2014/main" id="{60DC2C52-3DBB-5440-B99D-7A589F01F43E}"/>
              </a:ext>
            </a:extLst>
          </p:cNvPr>
          <p:cNvGraphicFramePr>
            <a:graphicFrameLocks/>
          </p:cNvGraphicFramePr>
          <p:nvPr>
            <p:extLst>
              <p:ext uri="{D42A27DB-BD31-4B8C-83A1-F6EECF244321}">
                <p14:modId xmlns:p14="http://schemas.microsoft.com/office/powerpoint/2010/main" val="2465774589"/>
              </p:ext>
            </p:extLst>
          </p:nvPr>
        </p:nvGraphicFramePr>
        <p:xfrm>
          <a:off x="277650" y="1828800"/>
          <a:ext cx="7560000" cy="46800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686294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48FD92-4137-114B-8492-09E9DCFD180E}"/>
              </a:ext>
            </a:extLst>
          </p:cNvPr>
          <p:cNvSpPr>
            <a:spLocks noGrp="1"/>
          </p:cNvSpPr>
          <p:nvPr>
            <p:ph type="title"/>
          </p:nvPr>
        </p:nvSpPr>
        <p:spPr>
          <a:xfrm>
            <a:off x="263527" y="657008"/>
            <a:ext cx="3637446" cy="1480930"/>
          </a:xfrm>
        </p:spPr>
        <p:txBody>
          <a:bodyPr anchor="b">
            <a:normAutofit/>
          </a:bodyPr>
          <a:lstStyle/>
          <a:p>
            <a:pPr>
              <a:lnSpc>
                <a:spcPct val="100000"/>
              </a:lnSpc>
            </a:pPr>
            <a:r>
              <a:rPr lang="en-US" sz="3600" dirty="0">
                <a:solidFill>
                  <a:schemeClr val="bg1"/>
                </a:solidFill>
              </a:rPr>
              <a:t>Attention to targeted variety</a:t>
            </a:r>
            <a:br>
              <a:rPr lang="en-US" sz="3600" dirty="0">
                <a:solidFill>
                  <a:schemeClr val="bg1"/>
                </a:solidFill>
              </a:rPr>
            </a:br>
            <a:endParaRPr lang="en-US" sz="1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5" name="Rectangle 4">
            <a:extLst>
              <a:ext uri="{FF2B5EF4-FFF2-40B4-BE49-F238E27FC236}">
                <a16:creationId xmlns:a16="http://schemas.microsoft.com/office/drawing/2014/main" id="{9D1EBEB4-8DFB-884B-8D34-C076F31DA950}"/>
              </a:ext>
            </a:extLst>
          </p:cNvPr>
          <p:cNvSpPr/>
          <p:nvPr/>
        </p:nvSpPr>
        <p:spPr>
          <a:xfrm>
            <a:off x="378086" y="2495536"/>
            <a:ext cx="3281643" cy="3612720"/>
          </a:xfrm>
          <a:prstGeom prst="rect">
            <a:avLst/>
          </a:prstGeom>
        </p:spPr>
        <p:txBody>
          <a:bodyPr wrap="square">
            <a:spAutoFit/>
          </a:bodyPr>
          <a:lstStyle/>
          <a:p>
            <a:pPr marL="182563" indent="-182563">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Most R&amp;D goes into sustaining innovations, such as improving the monopile, as explained by a radical foundation startup</a:t>
            </a:r>
          </a:p>
          <a:p>
            <a:pPr marL="182563" indent="-182563">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Maritime renewable energy companies struggle to get support and funding from the Netherlands because there is no explicit program line or government agenda</a:t>
            </a:r>
          </a:p>
          <a:p>
            <a:pPr marL="182563" indent="-182563">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Most of their subsidies come from European funds</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6" name="Rectangle 15">
            <a:extLst>
              <a:ext uri="{FF2B5EF4-FFF2-40B4-BE49-F238E27FC236}">
                <a16:creationId xmlns:a16="http://schemas.microsoft.com/office/drawing/2014/main" id="{96ADD8CB-0EA1-A34B-9E30-8035F233401B}"/>
              </a:ext>
            </a:extLst>
          </p:cNvPr>
          <p:cNvSpPr/>
          <p:nvPr/>
        </p:nvSpPr>
        <p:spPr>
          <a:xfrm>
            <a:off x="8715778" y="4818986"/>
            <a:ext cx="3132351" cy="1027397"/>
          </a:xfrm>
          <a:prstGeom prst="rect">
            <a:avLst/>
          </a:prstGeom>
        </p:spPr>
        <p:txBody>
          <a:bodyPr wrap="square">
            <a:spAutoFit/>
          </a:bodyPr>
          <a:lstStyle/>
          <a:p>
            <a:pPr>
              <a:lnSpc>
                <a:spcPct val="150000"/>
              </a:lnSpc>
            </a:pPr>
            <a:r>
              <a:rPr lang="en-NL" sz="1400" i="1">
                <a:latin typeface="Open Sans Light" panose="020B0306030504020204" pitchFamily="34" charset="0"/>
                <a:ea typeface="Open Sans Light" panose="020B0306030504020204" pitchFamily="34" charset="0"/>
                <a:cs typeface="Open Sans Light" panose="020B0306030504020204" pitchFamily="34" charset="0"/>
              </a:rPr>
              <a:t>”Maritime renewable energy is just not on the government agenda” (Maritime renewable energy startup)</a:t>
            </a:r>
          </a:p>
        </p:txBody>
      </p:sp>
      <p:sp>
        <p:nvSpPr>
          <p:cNvPr id="18" name="Rectangle 17">
            <a:extLst>
              <a:ext uri="{FF2B5EF4-FFF2-40B4-BE49-F238E27FC236}">
                <a16:creationId xmlns:a16="http://schemas.microsoft.com/office/drawing/2014/main" id="{32C7811A-510A-B54B-B0FB-A58F99B860AA}"/>
              </a:ext>
            </a:extLst>
          </p:cNvPr>
          <p:cNvSpPr/>
          <p:nvPr/>
        </p:nvSpPr>
        <p:spPr>
          <a:xfrm>
            <a:off x="4481983" y="1935665"/>
            <a:ext cx="4037839" cy="3289555"/>
          </a:xfrm>
          <a:prstGeom prst="rect">
            <a:avLst/>
          </a:prstGeom>
        </p:spPr>
        <p:txBody>
          <a:bodyPr wrap="square">
            <a:spAutoFit/>
          </a:bodyPr>
          <a:lstStyle/>
          <a:p>
            <a:pPr>
              <a:lnSpc>
                <a:spcPct val="150000"/>
              </a:lnSpc>
            </a:pPr>
            <a:r>
              <a:rPr lang="en-NL" sz="1400" i="1">
                <a:latin typeface="Open Sans Light" panose="020B0306030504020204" pitchFamily="34" charset="0"/>
                <a:ea typeface="Open Sans Light" panose="020B0306030504020204" pitchFamily="34" charset="0"/>
                <a:cs typeface="Open Sans Light" panose="020B0306030504020204" pitchFamily="34" charset="0"/>
              </a:rPr>
              <a:t>“[They] decided a thousand years ago to become a niche monopolist in the monopile offshore wind farm business. So they’re not interested in a product like [ours]. They’re only interested in a type of foundation which involves their vessels. They will actively try to keep everybody out. Even though they’re big and they can afford it, they stick to their own R&amp;D, which is incremental in order to stick to that market” (Disruptive startup)</a:t>
            </a:r>
          </a:p>
        </p:txBody>
      </p:sp>
      <p:sp>
        <p:nvSpPr>
          <p:cNvPr id="20" name="TextBox 19">
            <a:extLst>
              <a:ext uri="{FF2B5EF4-FFF2-40B4-BE49-F238E27FC236}">
                <a16:creationId xmlns:a16="http://schemas.microsoft.com/office/drawing/2014/main" id="{F7C0FC42-1538-8448-873C-4EA97FC0B219}"/>
              </a:ext>
            </a:extLst>
          </p:cNvPr>
          <p:cNvSpPr txBox="1"/>
          <p:nvPr/>
        </p:nvSpPr>
        <p:spPr>
          <a:xfrm>
            <a:off x="8715778" y="787375"/>
            <a:ext cx="2905760" cy="1350563"/>
          </a:xfrm>
          <a:prstGeom prst="rect">
            <a:avLst/>
          </a:prstGeom>
          <a:noFill/>
        </p:spPr>
        <p:txBody>
          <a:bodyPr wrap="square" rtlCol="0">
            <a:spAutoFit/>
          </a:bodyPr>
          <a:lstStyle/>
          <a:p>
            <a:pPr>
              <a:lnSpc>
                <a:spcPct val="150000"/>
              </a:lnSpc>
            </a:pP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“At this moment, we get very few subsidies from the Netherlands” (Maritime renewable energy startup)</a:t>
            </a:r>
            <a:endParaRPr lang="en-NL" sz="1400" i="1">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11589298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Attention to potentially disruptive technologies</a:t>
            </a:r>
          </a:p>
        </p:txBody>
      </p:sp>
      <p:graphicFrame>
        <p:nvGraphicFramePr>
          <p:cNvPr id="10" name="Diagram 9">
            <a:extLst>
              <a:ext uri="{FF2B5EF4-FFF2-40B4-BE49-F238E27FC236}">
                <a16:creationId xmlns:a16="http://schemas.microsoft.com/office/drawing/2014/main" id="{58F186C5-7013-5147-AC6F-13E6F6842657}"/>
              </a:ext>
            </a:extLst>
          </p:cNvPr>
          <p:cNvGraphicFramePr/>
          <p:nvPr>
            <p:extLst>
              <p:ext uri="{D42A27DB-BD31-4B8C-83A1-F6EECF244321}">
                <p14:modId xmlns:p14="http://schemas.microsoft.com/office/powerpoint/2010/main" val="1455075172"/>
              </p:ext>
            </p:extLst>
          </p:nvPr>
        </p:nvGraphicFramePr>
        <p:xfrm>
          <a:off x="3951056" y="1383437"/>
          <a:ext cx="8088769" cy="513283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extBox 11">
            <a:extLst>
              <a:ext uri="{FF2B5EF4-FFF2-40B4-BE49-F238E27FC236}">
                <a16:creationId xmlns:a16="http://schemas.microsoft.com/office/drawing/2014/main" id="{6D8D436C-AC2C-1243-A570-A652D452F234}"/>
              </a:ext>
            </a:extLst>
          </p:cNvPr>
          <p:cNvSpPr txBox="1"/>
          <p:nvPr/>
        </p:nvSpPr>
        <p:spPr>
          <a:xfrm>
            <a:off x="4329114" y="5346717"/>
            <a:ext cx="4260028" cy="1169551"/>
          </a:xfrm>
          <a:prstGeom prst="rect">
            <a:avLst/>
          </a:prstGeom>
          <a:solidFill>
            <a:schemeClr val="accent1"/>
          </a:solidFill>
          <a:ln>
            <a:solidFill>
              <a:schemeClr val="tx1"/>
            </a:solidFill>
          </a:ln>
        </p:spPr>
        <p:txBody>
          <a:bodyPr wrap="square" rtlCol="0">
            <a:spAutoFit/>
          </a:bodyPr>
          <a:lstStyle/>
          <a:p>
            <a:r>
              <a:rPr lang="en-NL" sz="1400">
                <a:solidFill>
                  <a:srgbClr val="92D050"/>
                </a:solidFill>
                <a:latin typeface="Open Sans Light" panose="020B0306030504020204" pitchFamily="34" charset="0"/>
                <a:ea typeface="Open Sans Light" panose="020B0306030504020204" pitchFamily="34" charset="0"/>
                <a:cs typeface="Open Sans Light" panose="020B0306030504020204" pitchFamily="34" charset="0"/>
              </a:rPr>
              <a:t>Green = innovation receives significant attention</a:t>
            </a:r>
          </a:p>
          <a:p>
            <a:r>
              <a:rPr lang="en-NL" sz="1400">
                <a:solidFill>
                  <a:srgbClr val="FFFF00"/>
                </a:solidFill>
                <a:latin typeface="Open Sans Light" panose="020B0306030504020204" pitchFamily="34" charset="0"/>
                <a:ea typeface="Open Sans Light" panose="020B0306030504020204" pitchFamily="34" charset="0"/>
                <a:cs typeface="Open Sans Light" panose="020B0306030504020204" pitchFamily="34" charset="0"/>
              </a:rPr>
              <a:t>Yellow = innovation receives medium attention</a:t>
            </a:r>
          </a:p>
          <a:p>
            <a:r>
              <a:rPr lang="en-NL" sz="1400">
                <a:solidFill>
                  <a:srgbClr val="FFC000"/>
                </a:solidFill>
                <a:latin typeface="Open Sans Light" panose="020B0306030504020204" pitchFamily="34" charset="0"/>
                <a:ea typeface="Open Sans Light" panose="020B0306030504020204" pitchFamily="34" charset="0"/>
                <a:cs typeface="Open Sans Light" panose="020B0306030504020204" pitchFamily="34" charset="0"/>
              </a:rPr>
              <a:t>Orange = innovation receives medium-low attention</a:t>
            </a:r>
          </a:p>
          <a:p>
            <a:r>
              <a:rPr lang="en-NL" sz="140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Red = innovation receives very little attention</a:t>
            </a:r>
          </a:p>
        </p:txBody>
      </p:sp>
      <p:sp>
        <p:nvSpPr>
          <p:cNvPr id="14" name="Rectangle 13">
            <a:extLst>
              <a:ext uri="{FF2B5EF4-FFF2-40B4-BE49-F238E27FC236}">
                <a16:creationId xmlns:a16="http://schemas.microsoft.com/office/drawing/2014/main" id="{68464E2D-7CB9-724A-9BFF-E1817A431EC3}"/>
              </a:ext>
            </a:extLst>
          </p:cNvPr>
          <p:cNvSpPr/>
          <p:nvPr/>
        </p:nvSpPr>
        <p:spPr>
          <a:xfrm>
            <a:off x="152175" y="1825003"/>
            <a:ext cx="3569208" cy="490538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a:spAutoFit/>
          </a:bodyPr>
          <a:lstStyle/>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government gives tremendous attention to radical wind turbines. This is a sector that it does not currently participate in</a:t>
            </a:r>
          </a:p>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Disruptive motion-compensated installations receive attention</a:t>
            </a:r>
          </a:p>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Disruptive fixed-bottom foundations receive some, but not a lot, of attention</a:t>
            </a:r>
          </a:p>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They may also disrupt installation techniques </a:t>
            </a:r>
          </a:p>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Alternative maritime technologies receive some support, but most funding comes from the EU</a:t>
            </a:r>
          </a:p>
          <a:p>
            <a:pPr marL="142875" lvl="0" indent="-142875">
              <a:lnSpc>
                <a:spcPct val="150000"/>
              </a:lnSpc>
              <a:buFont typeface="Arial" panose="020B0604020202020204" pitchFamily="34" charset="0"/>
              <a:buChar char="•"/>
            </a:pPr>
            <a:r>
              <a:rPr lang="en-US" sz="1400" dirty="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Floating wind receives almost no attention</a:t>
            </a:r>
          </a:p>
        </p:txBody>
      </p:sp>
    </p:spTree>
    <p:extLst>
      <p:ext uri="{BB962C8B-B14F-4D97-AF65-F5344CB8AC3E}">
        <p14:creationId xmlns:p14="http://schemas.microsoft.com/office/powerpoint/2010/main" val="3073892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Analysis of targeted variety</a:t>
            </a:r>
          </a:p>
        </p:txBody>
      </p:sp>
      <p:sp>
        <p:nvSpPr>
          <p:cNvPr id="10" name="Content Placeholder 2">
            <a:extLst>
              <a:ext uri="{FF2B5EF4-FFF2-40B4-BE49-F238E27FC236}">
                <a16:creationId xmlns:a16="http://schemas.microsoft.com/office/drawing/2014/main" id="{110B6A45-6609-714B-BF38-8D452B939273}"/>
              </a:ext>
            </a:extLst>
          </p:cNvPr>
          <p:cNvSpPr>
            <a:spLocks noGrp="1"/>
          </p:cNvSpPr>
          <p:nvPr>
            <p:ph sz="half" idx="1"/>
          </p:nvPr>
        </p:nvSpPr>
        <p:spPr>
          <a:xfrm>
            <a:off x="219" y="1597432"/>
            <a:ext cx="6040582" cy="5260568"/>
          </a:xfr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a:noAutofit/>
          </a:bodyPr>
          <a:lstStyle/>
          <a:p>
            <a:pPr marL="0" indent="0" algn="ctr">
              <a:lnSpc>
                <a:spcPct val="160000"/>
              </a:lnSpc>
              <a:spcAft>
                <a:spcPts val="600"/>
              </a:spcAft>
              <a:buNone/>
            </a:pPr>
            <a:r>
              <a:rPr lang="en-US" sz="1400" b="1" dirty="0">
                <a:latin typeface="Open Sans" panose="020B0606030504020204" pitchFamily="34" charset="0"/>
                <a:ea typeface="Open Sans" panose="020B0606030504020204" pitchFamily="34" charset="0"/>
                <a:cs typeface="Open Sans" panose="020B0606030504020204" pitchFamily="34" charset="0"/>
              </a:rPr>
              <a:t>Disruptive targeted variety</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Wind turbines: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biggest disruptive targeted innovation focus</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Disruptive fixed-bottom foundations: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the two high-TRL demonstration projects were developed by established companies (not startups) and tested in the UK and Denmark (not the Netherlands)</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Installations: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there is a strong focus on dynamic-positioning/motion compensated installations, removing the need for jack-up vessels</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Floating:</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almost no innovation focus on floating offshore wind</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Alternative maritime technologies: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there are several scattered projects and a few startups. However, there is no government strategy or agenda. A new agenda is expected by the end of 2021.</a:t>
            </a:r>
          </a:p>
        </p:txBody>
      </p:sp>
      <p:sp>
        <p:nvSpPr>
          <p:cNvPr id="12" name="Content Placeholder 3">
            <a:extLst>
              <a:ext uri="{FF2B5EF4-FFF2-40B4-BE49-F238E27FC236}">
                <a16:creationId xmlns:a16="http://schemas.microsoft.com/office/drawing/2014/main" id="{7555D908-1706-D447-AF7E-3B2CC640A4B9}"/>
              </a:ext>
            </a:extLst>
          </p:cNvPr>
          <p:cNvSpPr txBox="1">
            <a:spLocks/>
          </p:cNvSpPr>
          <p:nvPr/>
        </p:nvSpPr>
        <p:spPr>
          <a:xfrm>
            <a:off x="6151200" y="1590741"/>
            <a:ext cx="6040800" cy="5275272"/>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p:spPr>
        <p:style>
          <a:lnRef idx="0">
            <a:scrgbClr r="0" g="0" b="0"/>
          </a:lnRef>
          <a:fillRef idx="0">
            <a:scrgbClr r="0" g="0" b="0"/>
          </a:fillRef>
          <a:effectRef idx="0">
            <a:scrgbClr r="0" g="0" b="0"/>
          </a:effectRef>
          <a:fontRef idx="minor">
            <a:schemeClr val="lt1"/>
          </a:fontRef>
        </p:style>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lnSpc>
                <a:spcPct val="160000"/>
              </a:lnSpc>
              <a:spcAft>
                <a:spcPts val="600"/>
              </a:spcAft>
              <a:buFont typeface="Arial" panose="020B0604020202020204" pitchFamily="34" charset="0"/>
              <a:buNone/>
            </a:pPr>
            <a:r>
              <a:rPr lang="en-US" sz="1400" b="1" dirty="0">
                <a:latin typeface="Open Sans" panose="020B0606030504020204" pitchFamily="34" charset="0"/>
                <a:ea typeface="Open Sans" panose="020B0606030504020204" pitchFamily="34" charset="0"/>
                <a:cs typeface="Open Sans" panose="020B0606030504020204" pitchFamily="34" charset="0"/>
              </a:rPr>
              <a:t>Sustaining targeted variety</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Installations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and</a:t>
            </a:r>
            <a:r>
              <a:rPr lang="en-US" sz="1400" b="1" dirty="0">
                <a:latin typeface="Open Sans" panose="020B0606030504020204" pitchFamily="34" charset="0"/>
                <a:ea typeface="Open Sans" panose="020B0606030504020204" pitchFamily="34" charset="0"/>
                <a:cs typeface="Open Sans" panose="020B0606030504020204" pitchFamily="34" charset="0"/>
              </a:rPr>
              <a:t> O&amp;M</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receive massive R&amp;D support. They are directly linked to improving current offshore wind practices and tie into the ‘cost-reduction’ subsidy instrument program line</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Weather forecasting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and</a:t>
            </a:r>
            <a:r>
              <a:rPr lang="en-US" sz="1400" b="1" dirty="0">
                <a:latin typeface="Open Sans" panose="020B0606030504020204" pitchFamily="34" charset="0"/>
                <a:ea typeface="Open Sans" panose="020B0606030504020204" pitchFamily="34" charset="0"/>
                <a:cs typeface="Open Sans" panose="020B0606030504020204" pitchFamily="34" charset="0"/>
              </a:rPr>
              <a:t> design &amp; planning</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receive significant support and meet the program line criteria for ’optimization’</a:t>
            </a:r>
          </a:p>
          <a:p>
            <a:pPr marL="90488" indent="-103188">
              <a:lnSpc>
                <a:spcPct val="160000"/>
              </a:lnSpc>
              <a:spcAft>
                <a:spcPts val="600"/>
              </a:spcAft>
            </a:pPr>
            <a:r>
              <a:rPr lang="en-US" sz="1400" b="1" dirty="0">
                <a:latin typeface="Open Sans" panose="020B0606030504020204" pitchFamily="34" charset="0"/>
                <a:ea typeface="Open Sans" panose="020B0606030504020204" pitchFamily="34" charset="0"/>
                <a:cs typeface="Open Sans" panose="020B0606030504020204" pitchFamily="34" charset="0"/>
              </a:rPr>
              <a:t>Noise mitigation</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from quieter monopile hammers or alternative pile-driving techniques benefit from R&amp;D subsidies &amp; help the incumbent system reduce traditional noise mitigation costs </a:t>
            </a:r>
          </a:p>
          <a:p>
            <a:pPr marL="90488" indent="-103188">
              <a:lnSpc>
                <a:spcPct val="160000"/>
              </a:lnSpc>
              <a:spcAft>
                <a:spcPts val="600"/>
              </a:spcAft>
            </a:pPr>
            <a:r>
              <a:rPr lang="en-NL" sz="1400" b="1" dirty="0">
                <a:latin typeface="Open Sans" panose="020B0606030504020204" pitchFamily="34" charset="0"/>
                <a:ea typeface="Open Sans" panose="020B0606030504020204" pitchFamily="34" charset="0"/>
                <a:cs typeface="Open Sans" panose="020B0606030504020204" pitchFamily="34" charset="0"/>
                <a:sym typeface="Wingdings" pitchFamily="2" charset="2"/>
              </a:rPr>
              <a:t>Incumbents keep disruptors out</a:t>
            </a:r>
            <a:r>
              <a:rPr lang="en-NL"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by not providing in-kind funding &amp; lobbying the government to support their research agenda</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2163527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502000"/>
            <a:ext cx="3201366" cy="1854031"/>
          </a:xfrm>
        </p:spPr>
        <p:txBody>
          <a:bodyPr anchor="b">
            <a:normAutofit/>
          </a:bodyPr>
          <a:lstStyle/>
          <a:p>
            <a:pPr>
              <a:lnSpc>
                <a:spcPct val="100000"/>
              </a:lnSpc>
            </a:pPr>
            <a:r>
              <a:rPr lang="en-NL" sz="3600">
                <a:solidFill>
                  <a:schemeClr val="bg1"/>
                </a:solidFill>
              </a:rPr>
              <a:t>Key targeted variety takeaways</a:t>
            </a:r>
            <a:endParaRPr lang="en-NL" sz="3600" i="1">
              <a:solidFill>
                <a:srgbClr val="FFFFFF"/>
              </a:solidFill>
            </a:endParaRPr>
          </a:p>
        </p:txBody>
      </p:sp>
      <p:graphicFrame>
        <p:nvGraphicFramePr>
          <p:cNvPr id="13" name="Content Placeholder 2">
            <a:extLst>
              <a:ext uri="{FF2B5EF4-FFF2-40B4-BE49-F238E27FC236}">
                <a16:creationId xmlns:a16="http://schemas.microsoft.com/office/drawing/2014/main" id="{F50E7D82-1F8A-774C-A609-B35DE30BAB19}"/>
              </a:ext>
            </a:extLst>
          </p:cNvPr>
          <p:cNvGraphicFramePr>
            <a:graphicFrameLocks/>
          </p:cNvGraphicFramePr>
          <p:nvPr>
            <p:extLst>
              <p:ext uri="{D42A27DB-BD31-4B8C-83A1-F6EECF244321}">
                <p14:modId xmlns:p14="http://schemas.microsoft.com/office/powerpoint/2010/main" val="107912956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440792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502000"/>
            <a:ext cx="3201366" cy="1833756"/>
          </a:xfrm>
        </p:spPr>
        <p:txBody>
          <a:bodyPr anchor="b">
            <a:normAutofit/>
          </a:bodyPr>
          <a:lstStyle/>
          <a:p>
            <a:pPr>
              <a:lnSpc>
                <a:spcPct val="100000"/>
              </a:lnSpc>
            </a:pPr>
            <a:r>
              <a:rPr lang="en-NL" sz="3600">
                <a:solidFill>
                  <a:schemeClr val="bg1"/>
                </a:solidFill>
              </a:rPr>
              <a:t>Targeted variety weaknesses</a:t>
            </a:r>
            <a:endParaRPr lang="en-NL" sz="3600" i="1">
              <a:solidFill>
                <a:srgbClr val="FFFFFF"/>
              </a:solidFill>
            </a:endParaRPr>
          </a:p>
        </p:txBody>
      </p:sp>
      <p:graphicFrame>
        <p:nvGraphicFramePr>
          <p:cNvPr id="13" name="Content Placeholder 2">
            <a:extLst>
              <a:ext uri="{FF2B5EF4-FFF2-40B4-BE49-F238E27FC236}">
                <a16:creationId xmlns:a16="http://schemas.microsoft.com/office/drawing/2014/main" id="{EB79791D-5E31-FA4E-8252-E09B0F8784AB}"/>
              </a:ext>
            </a:extLst>
          </p:cNvPr>
          <p:cNvGraphicFramePr>
            <a:graphicFrameLocks/>
          </p:cNvGraphicFramePr>
          <p:nvPr>
            <p:extLst>
              <p:ext uri="{D42A27DB-BD31-4B8C-83A1-F6EECF244321}">
                <p14:modId xmlns:p14="http://schemas.microsoft.com/office/powerpoint/2010/main" val="2942803976"/>
              </p:ext>
            </p:extLst>
          </p:nvPr>
        </p:nvGraphicFramePr>
        <p:xfrm>
          <a:off x="4929428"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273928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751502" y="1009768"/>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Market variety</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66768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Offshore wind market capture</a:t>
            </a:r>
          </a:p>
        </p:txBody>
      </p:sp>
      <p:sp>
        <p:nvSpPr>
          <p:cNvPr id="14" name="Rectangle 13">
            <a:extLst>
              <a:ext uri="{FF2B5EF4-FFF2-40B4-BE49-F238E27FC236}">
                <a16:creationId xmlns:a16="http://schemas.microsoft.com/office/drawing/2014/main" id="{8FB1A390-E834-F146-B17B-F879300F8BC6}"/>
              </a:ext>
            </a:extLst>
          </p:cNvPr>
          <p:cNvSpPr/>
          <p:nvPr/>
        </p:nvSpPr>
        <p:spPr>
          <a:xfrm>
            <a:off x="4235105" y="6456354"/>
            <a:ext cx="6622775" cy="246221"/>
          </a:xfrm>
          <a:prstGeom prst="rect">
            <a:avLst/>
          </a:prstGeom>
        </p:spPr>
        <p:txBody>
          <a:bodyPr wrap="square">
            <a:spAutoFit/>
          </a:bodyPr>
          <a:lstStyle/>
          <a:p>
            <a:pPr lvl="0" algn="ctr"/>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N.B. Source: 4C Offshore Wind (2019). Data is based on number of contracts for all European offshore windfarms</a:t>
            </a:r>
          </a:p>
        </p:txBody>
      </p:sp>
      <p:sp>
        <p:nvSpPr>
          <p:cNvPr id="16" name="TextBox 15">
            <a:extLst>
              <a:ext uri="{FF2B5EF4-FFF2-40B4-BE49-F238E27FC236}">
                <a16:creationId xmlns:a16="http://schemas.microsoft.com/office/drawing/2014/main" id="{A2E2D4C3-3F19-9B4A-BFD7-4D7970D38BF9}"/>
              </a:ext>
            </a:extLst>
          </p:cNvPr>
          <p:cNvSpPr txBox="1"/>
          <p:nvPr/>
        </p:nvSpPr>
        <p:spPr>
          <a:xfrm>
            <a:off x="385074" y="2089074"/>
            <a:ext cx="3486489" cy="393588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285750" indent="-285750">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Netherlands has increased its participation on European offshore windfarms from 10% in 2000 to almost 16% in 2020</a:t>
            </a:r>
          </a:p>
          <a:p>
            <a:pPr marL="285750" indent="-285750">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For a small country by population, it participates very strongly in the offshore wind industry</a:t>
            </a:r>
          </a:p>
          <a:p>
            <a:pPr marL="285750" indent="-285750">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With over 100,000 jobs in Europe in 2020, and over 350,000 by 2030, the economic opportunity is tremendous</a:t>
            </a:r>
          </a:p>
          <a:p>
            <a:pPr marL="285750" indent="-285750">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h</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ere is more to gain, but there is also a lot to lose</a:t>
            </a:r>
          </a:p>
        </p:txBody>
      </p:sp>
      <p:graphicFrame>
        <p:nvGraphicFramePr>
          <p:cNvPr id="18" name="Content Placeholder 3">
            <a:extLst>
              <a:ext uri="{FF2B5EF4-FFF2-40B4-BE49-F238E27FC236}">
                <a16:creationId xmlns:a16="http://schemas.microsoft.com/office/drawing/2014/main" id="{09BD0A4C-8AA8-8749-82AA-FD8040B13E74}"/>
              </a:ext>
            </a:extLst>
          </p:cNvPr>
          <p:cNvGraphicFramePr>
            <a:graphicFrameLocks noGrp="1"/>
          </p:cNvGraphicFramePr>
          <p:nvPr>
            <p:ph idx="1"/>
            <p:extLst>
              <p:ext uri="{D42A27DB-BD31-4B8C-83A1-F6EECF244321}">
                <p14:modId xmlns:p14="http://schemas.microsoft.com/office/powerpoint/2010/main" val="2366247410"/>
              </p:ext>
            </p:extLst>
          </p:nvPr>
        </p:nvGraphicFramePr>
        <p:xfrm>
          <a:off x="4107007" y="1597432"/>
          <a:ext cx="7949158" cy="491917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10560167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Breakdown by major European markets</a:t>
            </a:r>
          </a:p>
        </p:txBody>
      </p:sp>
      <p:graphicFrame>
        <p:nvGraphicFramePr>
          <p:cNvPr id="16" name="Chart 15">
            <a:extLst>
              <a:ext uri="{FF2B5EF4-FFF2-40B4-BE49-F238E27FC236}">
                <a16:creationId xmlns:a16="http://schemas.microsoft.com/office/drawing/2014/main" id="{105BAAAD-1289-B44D-9004-5C95844C5730}"/>
              </a:ext>
            </a:extLst>
          </p:cNvPr>
          <p:cNvGraphicFramePr>
            <a:graphicFrameLocks/>
          </p:cNvGraphicFramePr>
          <p:nvPr>
            <p:extLst>
              <p:ext uri="{D42A27DB-BD31-4B8C-83A1-F6EECF244321}">
                <p14:modId xmlns:p14="http://schemas.microsoft.com/office/powerpoint/2010/main" val="579604421"/>
              </p:ext>
            </p:extLst>
          </p:nvPr>
        </p:nvGraphicFramePr>
        <p:xfrm>
          <a:off x="6216633" y="1739073"/>
          <a:ext cx="5855049" cy="3574800"/>
        </p:xfrm>
        <a:graphic>
          <a:graphicData uri="http://schemas.openxmlformats.org/drawingml/2006/chart">
            <c:chart xmlns:c="http://schemas.openxmlformats.org/drawingml/2006/chart" xmlns:r="http://schemas.openxmlformats.org/officeDocument/2006/relationships" r:id="rId2"/>
          </a:graphicData>
        </a:graphic>
      </p:graphicFrame>
      <p:sp>
        <p:nvSpPr>
          <p:cNvPr id="18" name="TextBox 17">
            <a:extLst>
              <a:ext uri="{FF2B5EF4-FFF2-40B4-BE49-F238E27FC236}">
                <a16:creationId xmlns:a16="http://schemas.microsoft.com/office/drawing/2014/main" id="{E619E15C-30F0-4A45-A64B-B45DC481CAE8}"/>
              </a:ext>
            </a:extLst>
          </p:cNvPr>
          <p:cNvSpPr txBox="1"/>
          <p:nvPr/>
        </p:nvSpPr>
        <p:spPr>
          <a:xfrm>
            <a:off x="406401" y="5403976"/>
            <a:ext cx="11379201" cy="1350563"/>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Dutch average about 16% market penetration in 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he</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6 main European markets. The highest penetration is at home, but also in the biggest offshore wind markets: the UK, Germany, Belgium and Denmark. As a share of total activity, most Dutch activity goes to the UK, followed by Germany and then the Netherlands. Recent news reports indicate that Dutch companies have successfully signed contracts in the USA, Vietnam, Taiwan, South Korea and Japan, amongst others.</a:t>
            </a:r>
          </a:p>
        </p:txBody>
      </p:sp>
      <p:graphicFrame>
        <p:nvGraphicFramePr>
          <p:cNvPr id="12" name="Chart 11">
            <a:extLst>
              <a:ext uri="{FF2B5EF4-FFF2-40B4-BE49-F238E27FC236}">
                <a16:creationId xmlns:a16="http://schemas.microsoft.com/office/drawing/2014/main" id="{E650E484-3170-804B-8E90-72413BE23ECC}"/>
              </a:ext>
            </a:extLst>
          </p:cNvPr>
          <p:cNvGraphicFramePr>
            <a:graphicFrameLocks/>
          </p:cNvGraphicFramePr>
          <p:nvPr>
            <p:extLst>
              <p:ext uri="{D42A27DB-BD31-4B8C-83A1-F6EECF244321}">
                <p14:modId xmlns:p14="http://schemas.microsoft.com/office/powerpoint/2010/main" val="2722909720"/>
              </p:ext>
            </p:extLst>
          </p:nvPr>
        </p:nvGraphicFramePr>
        <p:xfrm>
          <a:off x="120317" y="1739402"/>
          <a:ext cx="5855049" cy="357447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4138540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18834" y="283141"/>
            <a:ext cx="3497792" cy="6063471"/>
          </a:xfrm>
        </p:spPr>
        <p:txBody>
          <a:bodyPr anchor="b">
            <a:noAutofit/>
          </a:bodyPr>
          <a:lstStyle/>
          <a:p>
            <a:pPr marL="12700" indent="-12700">
              <a:lnSpc>
                <a:spcPct val="100000"/>
              </a:lnSpc>
            </a:pPr>
            <a:r>
              <a:rPr lang="en-NL" sz="3600" dirty="0">
                <a:solidFill>
                  <a:schemeClr val="bg1"/>
                </a:solidFill>
              </a:rPr>
              <a:t>Accessing new and existing markets</a:t>
            </a:r>
            <a:br>
              <a:rPr lang="en-NL" sz="1400" dirty="0">
                <a:solidFill>
                  <a:schemeClr val="bg1"/>
                </a:solidFill>
              </a:rPr>
            </a:br>
            <a:br>
              <a:rPr lang="en-NL" sz="1400" dirty="0">
                <a:solidFill>
                  <a:schemeClr val="bg1"/>
                </a:solidFill>
              </a:rPr>
            </a:br>
            <a:r>
              <a:rPr lang="en-NL" sz="1400" dirty="0">
                <a:solidFill>
                  <a:schemeClr val="bg1"/>
                </a:solidFill>
              </a:rPr>
              <a:t>There is a high share of Dutch activity on Dutch </a:t>
            </a:r>
            <a:r>
              <a:rPr lang="en-US" sz="1400" dirty="0">
                <a:solidFill>
                  <a:schemeClr val="bg1"/>
                </a:solidFill>
              </a:rPr>
              <a:t>and international wind farms</a:t>
            </a:r>
            <a:r>
              <a:rPr lang="en-NL" sz="1400" dirty="0">
                <a:solidFill>
                  <a:schemeClr val="bg1"/>
                </a:solidFill>
              </a:rPr>
              <a:t> </a:t>
            </a:r>
            <a:r>
              <a:rPr lang="en-NL" sz="1400" dirty="0">
                <a:solidFill>
                  <a:schemeClr val="bg1"/>
                </a:solidFill>
                <a:sym typeface="Wingdings" pitchFamily="2" charset="2"/>
              </a:rPr>
              <a:t> </a:t>
            </a:r>
            <a:r>
              <a:rPr lang="en-NL"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high degree of market resilience</a:t>
            </a:r>
            <a:r>
              <a:rPr lang="en-NL" sz="1400" dirty="0">
                <a:solidFill>
                  <a:schemeClr val="bg1"/>
                </a:solidFill>
              </a:rPr>
              <a:t> at t</a:t>
            </a:r>
            <a:r>
              <a:rPr lang="en-US" sz="1400" dirty="0">
                <a:solidFill>
                  <a:schemeClr val="bg1"/>
                </a:solidFill>
              </a:rPr>
              <a:t>he</a:t>
            </a:r>
            <a:r>
              <a:rPr lang="en-NL" sz="1400" dirty="0">
                <a:solidFill>
                  <a:schemeClr val="bg1"/>
                </a:solidFill>
              </a:rPr>
              <a:t> country level</a:t>
            </a:r>
            <a:br>
              <a:rPr lang="en-NL" sz="1400" dirty="0">
                <a:solidFill>
                  <a:schemeClr val="bg1"/>
                </a:solidFill>
              </a:rPr>
            </a:br>
            <a:br>
              <a:rPr lang="en-NL" sz="1400" dirty="0">
                <a:solidFill>
                  <a:schemeClr val="bg1"/>
                </a:solidFill>
              </a:rPr>
            </a:br>
            <a:r>
              <a:rPr lang="en-NL" sz="1400" dirty="0">
                <a:solidFill>
                  <a:schemeClr val="bg1"/>
                </a:solidFill>
              </a:rPr>
              <a:t>The Netherlands has </a:t>
            </a:r>
            <a:r>
              <a:rPr lang="en-NL"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won contracts</a:t>
            </a:r>
            <a:r>
              <a:rPr lang="en-NL" sz="1400" dirty="0">
                <a:solidFill>
                  <a:schemeClr val="bg1"/>
                </a:solidFill>
              </a:rPr>
              <a:t> in many emerging offshore wind markets, including the USA, Taiwan, Vietnam and Japan</a:t>
            </a:r>
            <a:br>
              <a:rPr lang="en-NL" sz="1400" dirty="0">
                <a:solidFill>
                  <a:schemeClr val="bg1"/>
                </a:solidFill>
              </a:rPr>
            </a:br>
            <a:br>
              <a:rPr lang="en-NL" sz="1400" dirty="0">
                <a:solidFill>
                  <a:schemeClr val="bg1"/>
                </a:solidFill>
              </a:rPr>
            </a:br>
            <a:r>
              <a:rPr lang="en-NL" sz="1400" dirty="0">
                <a:solidFill>
                  <a:schemeClr val="bg1"/>
                </a:solidFill>
              </a:rPr>
              <a:t>These concentrate on classic offshore wind technology in t</a:t>
            </a:r>
            <a:r>
              <a:rPr lang="en-US" sz="1400" dirty="0">
                <a:solidFill>
                  <a:schemeClr val="bg1"/>
                </a:solidFill>
              </a:rPr>
              <a:t>he</a:t>
            </a:r>
            <a:r>
              <a:rPr lang="en-NL" sz="1400" dirty="0">
                <a:solidFill>
                  <a:schemeClr val="bg1"/>
                </a:solidFill>
              </a:rPr>
              <a:t> sectors that the Netherlands already excels in</a:t>
            </a:r>
            <a:br>
              <a:rPr lang="en-NL" sz="1400" dirty="0">
                <a:solidFill>
                  <a:schemeClr val="bg1"/>
                </a:solidFill>
              </a:rPr>
            </a:br>
            <a:br>
              <a:rPr lang="en-NL" sz="1400" dirty="0">
                <a:solidFill>
                  <a:schemeClr val="bg1"/>
                </a:solidFill>
              </a:rPr>
            </a:br>
            <a:r>
              <a:rPr lang="en-NL" sz="1400" dirty="0">
                <a:solidFill>
                  <a:schemeClr val="bg1"/>
                </a:solidFill>
              </a:rPr>
              <a:t>Strong domestic roadmap for offshore wind that supports green growth</a:t>
            </a:r>
            <a:br>
              <a:rPr lang="en-NL" sz="1400" dirty="0">
                <a:solidFill>
                  <a:schemeClr val="bg1"/>
                </a:solidFill>
              </a:rPr>
            </a:br>
            <a:endParaRPr lang="en-NL" sz="1400" i="1" dirty="0">
              <a:solidFill>
                <a:schemeClr val="bg1"/>
              </a:solidFill>
            </a:endParaRPr>
          </a:p>
        </p:txBody>
      </p:sp>
      <p:sp>
        <p:nvSpPr>
          <p:cNvPr id="15" name="Rectangle 14">
            <a:extLst>
              <a:ext uri="{FF2B5EF4-FFF2-40B4-BE49-F238E27FC236}">
                <a16:creationId xmlns:a16="http://schemas.microsoft.com/office/drawing/2014/main" id="{7B4A2369-A492-BB4E-9B13-0CB08B571109}"/>
              </a:ext>
            </a:extLst>
          </p:cNvPr>
          <p:cNvSpPr/>
          <p:nvPr/>
        </p:nvSpPr>
        <p:spPr>
          <a:xfrm>
            <a:off x="5887912" y="2072871"/>
            <a:ext cx="6096000" cy="1996893"/>
          </a:xfrm>
          <a:prstGeom prst="rect">
            <a:avLst/>
          </a:prstGeom>
        </p:spPr>
        <p:txBody>
          <a:bodyPr>
            <a:spAutoFit/>
          </a:bodyPr>
          <a:lstStyle/>
          <a:p>
            <a:pPr>
              <a:lnSpc>
                <a:spcPct val="150000"/>
              </a:lnSpc>
              <a:spcAft>
                <a:spcPts val="600"/>
              </a:spcAft>
            </a:pPr>
            <a:r>
              <a:rPr lang="en-NL" sz="1400" i="1" dirty="0">
                <a:latin typeface="Open Sans Light" panose="020B0306030504020204" pitchFamily="34" charset="0"/>
                <a:ea typeface="Open Sans Light" panose="020B0306030504020204" pitchFamily="34" charset="0"/>
                <a:cs typeface="Open Sans Light" panose="020B0306030504020204" pitchFamily="34" charset="0"/>
              </a:rPr>
              <a:t>“Because in the end the US is looking to Europe, even in Taiwan they’re now looking to Europe saying, ‘Wow, they’re doing it cheap. We also want to do it cheap’. You cannot do everything, you also need to have the knowledge that we have built up here in Europe. You need to transfer it to either the US or Taiwan. Or else you will not be able to do it cost competitively” (Dutch incumbent)</a:t>
            </a:r>
          </a:p>
        </p:txBody>
      </p:sp>
      <p:sp>
        <p:nvSpPr>
          <p:cNvPr id="17" name="Rectangle 16">
            <a:extLst>
              <a:ext uri="{FF2B5EF4-FFF2-40B4-BE49-F238E27FC236}">
                <a16:creationId xmlns:a16="http://schemas.microsoft.com/office/drawing/2014/main" id="{3D8AC430-0D94-CD45-AC8A-4C7E60655FFE}"/>
              </a:ext>
            </a:extLst>
          </p:cNvPr>
          <p:cNvSpPr/>
          <p:nvPr/>
        </p:nvSpPr>
        <p:spPr>
          <a:xfrm>
            <a:off x="4572000" y="283141"/>
            <a:ext cx="6096000" cy="1350563"/>
          </a:xfrm>
          <a:prstGeom prst="rect">
            <a:avLst/>
          </a:prstGeom>
        </p:spPr>
        <p:txBody>
          <a:bodyPr>
            <a:spAutoFit/>
          </a:bodyPr>
          <a:lstStyle/>
          <a:p>
            <a:pPr>
              <a:lnSpc>
                <a:spcPct val="150000"/>
              </a:lnSpc>
              <a:spcAft>
                <a:spcPts val="600"/>
              </a:spcAft>
            </a:pP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“We need to also spread out of Europe. We need to go to South East Asia, there needs to be a proper scheme in the US without, for instance, the Jones’ Act. Trade barriers and stuff. All those things need to move in order to make sure that this will be a global business” (Dutch incumbent)</a:t>
            </a:r>
            <a:endParaRPr lang="en-NL" sz="1400" i="1">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19" name="Rectangle 18">
            <a:extLst>
              <a:ext uri="{FF2B5EF4-FFF2-40B4-BE49-F238E27FC236}">
                <a16:creationId xmlns:a16="http://schemas.microsoft.com/office/drawing/2014/main" id="{FA85DE9E-89DE-E44B-A53F-4F18A1B898A4}"/>
              </a:ext>
            </a:extLst>
          </p:cNvPr>
          <p:cNvSpPr/>
          <p:nvPr/>
        </p:nvSpPr>
        <p:spPr>
          <a:xfrm>
            <a:off x="4750228" y="4508932"/>
            <a:ext cx="6096000" cy="1996893"/>
          </a:xfrm>
          <a:prstGeom prst="rect">
            <a:avLst/>
          </a:prstGeom>
        </p:spPr>
        <p:txBody>
          <a:bodyPr>
            <a:spAutoFit/>
          </a:bodyPr>
          <a:lstStyle/>
          <a:p>
            <a:pPr>
              <a:lnSpc>
                <a:spcPct val="150000"/>
              </a:lnSpc>
              <a:spcAft>
                <a:spcPts val="600"/>
              </a:spcAft>
            </a:pPr>
            <a:r>
              <a:rPr lang="en-US" sz="1400" i="1" dirty="0">
                <a:latin typeface="Open Sans Light" panose="020B0306030504020204" pitchFamily="34" charset="0"/>
                <a:ea typeface="Open Sans Light" panose="020B0306030504020204" pitchFamily="34" charset="0"/>
                <a:cs typeface="Open Sans Light" panose="020B0306030504020204" pitchFamily="34" charset="0"/>
              </a:rPr>
              <a:t>“I think the policy they’ve now established, with every year around 1 GW of tendering, that’s beneficial for the Dutch companies in how to attract offshore wind and how to be one of the front countries. And…the Dutch government is being invited by other countries about giving insight into how they’ve done this policy setup and why it’s working” (Dutch incumbent)</a:t>
            </a:r>
          </a:p>
        </p:txBody>
      </p:sp>
    </p:spTree>
    <p:extLst>
      <p:ext uri="{BB962C8B-B14F-4D97-AF65-F5344CB8AC3E}">
        <p14:creationId xmlns:p14="http://schemas.microsoft.com/office/powerpoint/2010/main" val="3187291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US" sz="3600" dirty="0">
                <a:solidFill>
                  <a:srgbClr val="FFFFFF"/>
                </a:solidFill>
              </a:rPr>
              <a:t>5 missions for a carbon-neutral 2050</a:t>
            </a:r>
            <a:endParaRPr lang="en-NL" sz="3600" dirty="0">
              <a:solidFill>
                <a:srgbClr val="FFFFFF"/>
              </a:solidFill>
            </a:endParaRPr>
          </a:p>
        </p:txBody>
      </p:sp>
      <p:sp>
        <p:nvSpPr>
          <p:cNvPr id="12" name="TextBox 11">
            <a:extLst>
              <a:ext uri="{FF2B5EF4-FFF2-40B4-BE49-F238E27FC236}">
                <a16:creationId xmlns:a16="http://schemas.microsoft.com/office/drawing/2014/main" id="{7FDF6811-458B-744B-808B-E747CC09F7D0}"/>
              </a:ext>
            </a:extLst>
          </p:cNvPr>
          <p:cNvSpPr txBox="1"/>
          <p:nvPr/>
        </p:nvSpPr>
        <p:spPr>
          <a:xfrm>
            <a:off x="79514" y="1717039"/>
            <a:ext cx="6096000" cy="4813049"/>
          </a:xfrm>
          <a:prstGeom prst="rect">
            <a:avLst/>
          </a:prstGeom>
          <a:noFill/>
        </p:spPr>
        <p:txBody>
          <a:bodyPr wrap="square" rtlCol="0">
            <a:spAutoFit/>
          </a:bodyPr>
          <a:lstStyle/>
          <a:p>
            <a:pPr marL="285750" indent="-285750" algn="just">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Netherlands has elaborated 5 central missions to achieving a carbon-neutral society by 2050</a:t>
            </a:r>
          </a:p>
          <a:p>
            <a:pPr marL="285750" indent="-285750" algn="just">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Mission A is a fully decarbonized electricity sector</a:t>
            </a:r>
          </a:p>
          <a:p>
            <a:pPr marL="285750" indent="-285750" algn="just">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Mission A1 is the cornerstone of this program and requires a massive 38-72 GW diffusion of </a:t>
            </a:r>
            <a:r>
              <a:rPr lang="en-NL" sz="1400" u="sng" dirty="0">
                <a:latin typeface="Open Sans Light" panose="020B0306030504020204" pitchFamily="34" charset="0"/>
                <a:ea typeface="Open Sans Light" panose="020B0306030504020204" pitchFamily="34" charset="0"/>
                <a:cs typeface="Open Sans Light" panose="020B0306030504020204" pitchFamily="34" charset="0"/>
              </a:rPr>
              <a:t>offshore renewable energy</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by 2050</a:t>
            </a:r>
            <a:r>
              <a:rPr lang="en-NL" sz="1000" dirty="0">
                <a:latin typeface="Open Sans Light" panose="020B0306030504020204" pitchFamily="34" charset="0"/>
                <a:ea typeface="Open Sans Light" panose="020B0306030504020204" pitchFamily="34" charset="0"/>
                <a:cs typeface="Open Sans Light" panose="020B0306030504020204" pitchFamily="34" charset="0"/>
              </a:rPr>
              <a:t> (Northsea Energy Outlook)</a:t>
            </a:r>
          </a:p>
          <a:p>
            <a:pPr marL="285750" indent="-285750" algn="just">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mission is about rapid diffusion, cost reduction, system integration and upscaling, leading to certain technology choices </a:t>
            </a:r>
          </a:p>
          <a:p>
            <a:pPr marL="285750" indent="-285750" algn="just">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It does not focus on industrial development and growth </a:t>
            </a:r>
          </a:p>
          <a:p>
            <a:pPr marL="285750" indent="-285750" algn="just">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Survival of the Dutch industry is not automatic because disruption can occur outside of the Netherlands that affects the industry</a:t>
            </a:r>
          </a:p>
          <a:p>
            <a:pPr marL="285750" indent="-285750" algn="just">
              <a:lnSpc>
                <a:spcPct val="150000"/>
              </a:lnSpc>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For ex., what would happen if a different offshore wind foundation – such as gravity-based float-and-sink – or offshore renewable energy technology, like tidal energy, became the global standard? What would the effect be on the industry? Is the industry prepared? </a:t>
            </a:r>
          </a:p>
        </p:txBody>
      </p:sp>
      <p:pic>
        <p:nvPicPr>
          <p:cNvPr id="14" name="Picture 13">
            <a:extLst>
              <a:ext uri="{FF2B5EF4-FFF2-40B4-BE49-F238E27FC236}">
                <a16:creationId xmlns:a16="http://schemas.microsoft.com/office/drawing/2014/main" id="{7FC4AF0D-2E33-0444-85DD-BE5B567069E8}"/>
              </a:ext>
            </a:extLst>
          </p:cNvPr>
          <p:cNvPicPr>
            <a:picLocks noChangeAspect="1"/>
          </p:cNvPicPr>
          <p:nvPr/>
        </p:nvPicPr>
        <p:blipFill>
          <a:blip r:embed="rId2"/>
          <a:stretch>
            <a:fillRect/>
          </a:stretch>
        </p:blipFill>
        <p:spPr>
          <a:xfrm>
            <a:off x="6334521" y="1938804"/>
            <a:ext cx="5684610" cy="4096916"/>
          </a:xfrm>
          <a:prstGeom prst="rect">
            <a:avLst/>
          </a:prstGeom>
        </p:spPr>
      </p:pic>
      <p:sp>
        <p:nvSpPr>
          <p:cNvPr id="16" name="Rectangle 15">
            <a:extLst>
              <a:ext uri="{FF2B5EF4-FFF2-40B4-BE49-F238E27FC236}">
                <a16:creationId xmlns:a16="http://schemas.microsoft.com/office/drawing/2014/main" id="{CB81031B-9A69-DB43-9B5F-4E3A5D3EADEA}"/>
              </a:ext>
            </a:extLst>
          </p:cNvPr>
          <p:cNvSpPr/>
          <p:nvPr/>
        </p:nvSpPr>
        <p:spPr>
          <a:xfrm>
            <a:off x="6264027" y="6036644"/>
            <a:ext cx="2919730" cy="246221"/>
          </a:xfrm>
          <a:prstGeom prst="rect">
            <a:avLst/>
          </a:prstGeom>
        </p:spPr>
        <p:txBody>
          <a:bodyPr wrap="square">
            <a:spAutoFit/>
          </a:bodyPr>
          <a:lstStyle/>
          <a:p>
            <a:r>
              <a:rPr lang="en-US" sz="1000" dirty="0">
                <a:effectLst/>
                <a:latin typeface="Open Sans Light" panose="020B0306030504020204" pitchFamily="34" charset="0"/>
                <a:ea typeface="Open Sans Light" panose="020B0306030504020204" pitchFamily="34" charset="0"/>
                <a:cs typeface="Open Sans Light" panose="020B0306030504020204" pitchFamily="34" charset="0"/>
              </a:rPr>
              <a:t>Ministry of Economic Affairs and Climate (2019)</a:t>
            </a:r>
          </a:p>
        </p:txBody>
      </p:sp>
    </p:spTree>
    <p:extLst>
      <p:ext uri="{BB962C8B-B14F-4D97-AF65-F5344CB8AC3E}">
        <p14:creationId xmlns:p14="http://schemas.microsoft.com/office/powerpoint/2010/main" val="393172187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242800"/>
            <a:ext cx="3201366" cy="2354961"/>
          </a:xfrm>
        </p:spPr>
        <p:txBody>
          <a:bodyPr anchor="b">
            <a:normAutofit/>
          </a:bodyPr>
          <a:lstStyle/>
          <a:p>
            <a:pPr>
              <a:lnSpc>
                <a:spcPct val="100000"/>
              </a:lnSpc>
            </a:pPr>
            <a:r>
              <a:rPr lang="en-NL" sz="3600">
                <a:solidFill>
                  <a:schemeClr val="bg1"/>
                </a:solidFill>
              </a:rPr>
              <a:t>Key takeaways from country-wide market access</a:t>
            </a:r>
            <a:endParaRPr lang="en-NL" sz="3600" i="1">
              <a:solidFill>
                <a:srgbClr val="FFFFFF"/>
              </a:solidFill>
            </a:endParaRPr>
          </a:p>
        </p:txBody>
      </p:sp>
      <p:graphicFrame>
        <p:nvGraphicFramePr>
          <p:cNvPr id="11" name="Content Placeholder 2">
            <a:extLst>
              <a:ext uri="{FF2B5EF4-FFF2-40B4-BE49-F238E27FC236}">
                <a16:creationId xmlns:a16="http://schemas.microsoft.com/office/drawing/2014/main" id="{AD0F1D73-8DBB-9A42-9AA0-3103BE3D1EF5}"/>
              </a:ext>
            </a:extLst>
          </p:cNvPr>
          <p:cNvGraphicFramePr>
            <a:graphicFrameLocks noGrp="1"/>
          </p:cNvGraphicFramePr>
          <p:nvPr>
            <p:ph idx="1"/>
            <p:extLst>
              <p:ext uri="{D42A27DB-BD31-4B8C-83A1-F6EECF244321}">
                <p14:modId xmlns:p14="http://schemas.microsoft.com/office/powerpoint/2010/main" val="2982568322"/>
              </p:ext>
            </p:extLst>
          </p:nvPr>
        </p:nvGraphicFramePr>
        <p:xfrm>
          <a:off x="4905054"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56596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Market penetration for offshore wind by sector</a:t>
            </a:r>
          </a:p>
        </p:txBody>
      </p:sp>
      <p:sp>
        <p:nvSpPr>
          <p:cNvPr id="12" name="Rectangle 11">
            <a:extLst>
              <a:ext uri="{FF2B5EF4-FFF2-40B4-BE49-F238E27FC236}">
                <a16:creationId xmlns:a16="http://schemas.microsoft.com/office/drawing/2014/main" id="{17CF9B5A-FA6D-8946-87E0-5046F566F931}"/>
              </a:ext>
            </a:extLst>
          </p:cNvPr>
          <p:cNvSpPr/>
          <p:nvPr/>
        </p:nvSpPr>
        <p:spPr>
          <a:xfrm>
            <a:off x="0" y="6579465"/>
            <a:ext cx="7959811" cy="246221"/>
          </a:xfrm>
          <a:prstGeom prst="rect">
            <a:avLst/>
          </a:prstGeom>
        </p:spPr>
        <p:txBody>
          <a:bodyPr wrap="square">
            <a:spAutoFit/>
          </a:bodyPr>
          <a:lstStyle/>
          <a:p>
            <a:pPr lvl="0"/>
            <a:r>
              <a:rPr lang="en-US" sz="1000" dirty="0">
                <a:solidFill>
                  <a:prstClr val="black"/>
                </a:solidFill>
                <a:latin typeface="Open Sans Light" panose="020B0306030504020204" pitchFamily="34" charset="0"/>
                <a:ea typeface="Open Sans Light" panose="020B0306030504020204" pitchFamily="34" charset="0"/>
                <a:cs typeface="Open Sans Light" panose="020B0306030504020204" pitchFamily="34" charset="0"/>
              </a:rPr>
              <a:t>Source: 4C Offshore Wind (2019). Data is based on number of contracts for all European offshore windfarms</a:t>
            </a:r>
          </a:p>
        </p:txBody>
      </p:sp>
      <p:sp>
        <p:nvSpPr>
          <p:cNvPr id="19" name="TextBox 18">
            <a:extLst>
              <a:ext uri="{FF2B5EF4-FFF2-40B4-BE49-F238E27FC236}">
                <a16:creationId xmlns:a16="http://schemas.microsoft.com/office/drawing/2014/main" id="{00708D2F-AD32-FF48-8BD1-B104B66F436F}"/>
              </a:ext>
            </a:extLst>
          </p:cNvPr>
          <p:cNvSpPr txBox="1"/>
          <p:nvPr/>
        </p:nvSpPr>
        <p:spPr>
          <a:xfrm>
            <a:off x="8115299" y="2017900"/>
            <a:ext cx="3797300" cy="425905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nSpc>
                <a:spcPct val="150000"/>
              </a:lnSpc>
            </a:pPr>
            <a:r>
              <a:rPr lang="en-NL" sz="1400">
                <a:solidFill>
                  <a:schemeClr val="bg1"/>
                </a:solidFill>
                <a:latin typeface="Open Sans Light" panose="020B0306030504020204" pitchFamily="34" charset="0"/>
                <a:ea typeface="Open Sans Light" panose="020B0306030504020204" pitchFamily="34" charset="0"/>
                <a:cs typeface="Open Sans Light" panose="020B0306030504020204" pitchFamily="34" charset="0"/>
              </a:rPr>
              <a:t>The chart shows that the Dutch have very </a:t>
            </a:r>
            <a:r>
              <a:rPr lang="en-NL" sz="1400" b="1">
                <a:solidFill>
                  <a:schemeClr val="bg1"/>
                </a:solidFill>
                <a:latin typeface="Open Sans" panose="020B0606030504020204" pitchFamily="34" charset="0"/>
                <a:ea typeface="Open Sans" panose="020B0606030504020204" pitchFamily="34" charset="0"/>
                <a:cs typeface="Open Sans" panose="020B0606030504020204" pitchFamily="34" charset="0"/>
              </a:rPr>
              <a:t>high pene</a:t>
            </a:r>
            <a:r>
              <a:rPr lang="en-NL" sz="1400" b="1">
                <a:latin typeface="Open Sans" panose="020B0606030504020204" pitchFamily="34" charset="0"/>
                <a:ea typeface="Open Sans" panose="020B0606030504020204" pitchFamily="34" charset="0"/>
                <a:cs typeface="Open Sans" panose="020B0606030504020204" pitchFamily="34" charset="0"/>
              </a:rPr>
              <a:t>tration (&gt;25%) </a:t>
            </a:r>
            <a:r>
              <a:rPr lang="en-NL" sz="1400">
                <a:latin typeface="Open Sans Light" panose="020B0306030504020204" pitchFamily="34" charset="0"/>
                <a:ea typeface="Open Sans Light" panose="020B0306030504020204" pitchFamily="34" charset="0"/>
                <a:cs typeface="Open Sans Light" panose="020B0306030504020204" pitchFamily="34" charset="0"/>
              </a:rPr>
              <a:t>in installations, vessels – heavy lift, foundations, transition-pieces, ports,  EPCI and manufacturing diverse components (other)</a:t>
            </a:r>
          </a:p>
          <a:p>
            <a:pPr>
              <a:lnSpc>
                <a:spcPct val="150000"/>
              </a:lnSpc>
            </a:pPr>
            <a:endParaRPr lang="en-NL" sz="14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en-NL" sz="1400">
                <a:latin typeface="Open Sans Light" panose="020B0306030504020204" pitchFamily="34" charset="0"/>
                <a:ea typeface="Open Sans Light" panose="020B0306030504020204" pitchFamily="34" charset="0"/>
                <a:cs typeface="Open Sans Light" panose="020B0306030504020204" pitchFamily="34" charset="0"/>
              </a:rPr>
              <a:t>There is </a:t>
            </a:r>
            <a:r>
              <a:rPr lang="en-NL" sz="1400" b="1">
                <a:latin typeface="Open Sans" panose="020B0606030504020204" pitchFamily="34" charset="0"/>
                <a:ea typeface="Open Sans" panose="020B0606030504020204" pitchFamily="34" charset="0"/>
                <a:cs typeface="Open Sans" panose="020B0606030504020204" pitchFamily="34" charset="0"/>
              </a:rPr>
              <a:t>medium penetration (10-25%) </a:t>
            </a:r>
            <a:r>
              <a:rPr lang="en-NL" sz="1400" b="1">
                <a:latin typeface="Open Sans Light" panose="020B0306030504020204" pitchFamily="34" charset="0"/>
                <a:ea typeface="Open Sans Light" panose="020B0306030504020204" pitchFamily="34" charset="0"/>
                <a:cs typeface="Open Sans Light" panose="020B0306030504020204" pitchFamily="34" charset="0"/>
              </a:rPr>
              <a:t>in </a:t>
            </a:r>
            <a:r>
              <a:rPr lang="en-NL" sz="1400">
                <a:latin typeface="Open Sans Light" panose="020B0306030504020204" pitchFamily="34" charset="0"/>
                <a:ea typeface="Open Sans Light" panose="020B0306030504020204" pitchFamily="34" charset="0"/>
                <a:cs typeface="Open Sans Light" panose="020B0306030504020204" pitchFamily="34" charset="0"/>
              </a:rPr>
              <a:t>substations, vessels – smaller, design, suppliers and other activities</a:t>
            </a:r>
          </a:p>
          <a:p>
            <a:pPr>
              <a:lnSpc>
                <a:spcPct val="150000"/>
              </a:lnSpc>
            </a:pPr>
            <a:endParaRPr lang="en-NL" sz="1400">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en-NL" sz="1400">
                <a:latin typeface="Open Sans Light" panose="020B0306030504020204" pitchFamily="34" charset="0"/>
                <a:ea typeface="Open Sans Light" panose="020B0306030504020204" pitchFamily="34" charset="0"/>
                <a:cs typeface="Open Sans Light" panose="020B0306030504020204" pitchFamily="34" charset="0"/>
              </a:rPr>
              <a:t>There is very </a:t>
            </a:r>
            <a:r>
              <a:rPr lang="en-NL" sz="1400" b="1">
                <a:latin typeface="Open Sans" panose="020B0606030504020204" pitchFamily="34" charset="0"/>
                <a:ea typeface="Open Sans" panose="020B0606030504020204" pitchFamily="34" charset="0"/>
                <a:cs typeface="Open Sans" panose="020B0606030504020204" pitchFamily="34" charset="0"/>
              </a:rPr>
              <a:t>minimal penetration</a:t>
            </a:r>
            <a:r>
              <a:rPr lang="en-NL" sz="1400">
                <a:latin typeface="Open Sans Light" panose="020B0306030504020204" pitchFamily="34" charset="0"/>
                <a:ea typeface="Open Sans Light" panose="020B0306030504020204" pitchFamily="34" charset="0"/>
                <a:cs typeface="Open Sans Light" panose="020B0306030504020204" pitchFamily="34" charset="0"/>
              </a:rPr>
              <a:t> </a:t>
            </a:r>
            <a:r>
              <a:rPr lang="en-NL" sz="1400" b="1">
                <a:latin typeface="Open Sans" panose="020B0606030504020204" pitchFamily="34" charset="0"/>
                <a:ea typeface="Open Sans" panose="020B0606030504020204" pitchFamily="34" charset="0"/>
                <a:cs typeface="Open Sans" panose="020B0606030504020204" pitchFamily="34" charset="0"/>
              </a:rPr>
              <a:t>(&lt;10%)</a:t>
            </a:r>
            <a:r>
              <a:rPr lang="en-NL" sz="1400">
                <a:latin typeface="Open Sans Light" panose="020B0306030504020204" pitchFamily="34" charset="0"/>
                <a:ea typeface="Open Sans Light" panose="020B0306030504020204" pitchFamily="34" charset="0"/>
                <a:cs typeface="Open Sans Light" panose="020B0306030504020204" pitchFamily="34" charset="0"/>
              </a:rPr>
              <a:t> in wind turbines, cables, developer, consultancy and ownership</a:t>
            </a:r>
          </a:p>
        </p:txBody>
      </p:sp>
      <p:graphicFrame>
        <p:nvGraphicFramePr>
          <p:cNvPr id="21" name="Chart 20">
            <a:extLst>
              <a:ext uri="{FF2B5EF4-FFF2-40B4-BE49-F238E27FC236}">
                <a16:creationId xmlns:a16="http://schemas.microsoft.com/office/drawing/2014/main" id="{5FDC9688-E5A4-A54F-A5BB-68657DD2C0BD}"/>
              </a:ext>
            </a:extLst>
          </p:cNvPr>
          <p:cNvGraphicFramePr>
            <a:graphicFrameLocks/>
          </p:cNvGraphicFramePr>
          <p:nvPr>
            <p:extLst>
              <p:ext uri="{D42A27DB-BD31-4B8C-83A1-F6EECF244321}">
                <p14:modId xmlns:p14="http://schemas.microsoft.com/office/powerpoint/2010/main" val="948051707"/>
              </p:ext>
            </p:extLst>
          </p:nvPr>
        </p:nvGraphicFramePr>
        <p:xfrm>
          <a:off x="199051" y="2154501"/>
          <a:ext cx="7636847" cy="398585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id="{5DC138F4-72C7-4B4E-89FE-6D312EDE69F7}"/>
              </a:ext>
            </a:extLst>
          </p:cNvPr>
          <p:cNvSpPr/>
          <p:nvPr/>
        </p:nvSpPr>
        <p:spPr>
          <a:xfrm>
            <a:off x="1652083" y="1751318"/>
            <a:ext cx="4730782" cy="307777"/>
          </a:xfrm>
          <a:prstGeom prst="rect">
            <a:avLst/>
          </a:prstGeom>
        </p:spPr>
        <p:txBody>
          <a:bodyPr wrap="none">
            <a:spAutoFit/>
          </a:bodyPr>
          <a:lstStyle/>
          <a:p>
            <a:pPr algn="ctr">
              <a:defRPr sz="1400" b="0" i="0" u="none" strike="noStrike" kern="1200" spc="0" baseline="0">
                <a:solidFill>
                  <a:prstClr val="black">
                    <a:lumMod val="65000"/>
                    <a:lumOff val="35000"/>
                  </a:prstClr>
                </a:solidFill>
                <a:latin typeface="+mn-lt"/>
                <a:ea typeface="+mn-ea"/>
                <a:cs typeface="+mn-cs"/>
              </a:defRPr>
            </a:pPr>
            <a:r>
              <a:rPr lang="en-US" dirty="0">
                <a:latin typeface="Open Sans Light" panose="020B0306030504020204" pitchFamily="34" charset="0"/>
                <a:ea typeface="Open Sans Light" panose="020B0306030504020204" pitchFamily="34" charset="0"/>
                <a:cs typeface="Open Sans Light" panose="020B0306030504020204" pitchFamily="34" charset="0"/>
              </a:rPr>
              <a:t>Dutch market penetration in Europe by stakeholder type</a:t>
            </a:r>
          </a:p>
        </p:txBody>
      </p:sp>
      <p:sp>
        <p:nvSpPr>
          <p:cNvPr id="4" name="TextBox 3">
            <a:extLst>
              <a:ext uri="{FF2B5EF4-FFF2-40B4-BE49-F238E27FC236}">
                <a16:creationId xmlns:a16="http://schemas.microsoft.com/office/drawing/2014/main" id="{2C07C1E6-0D13-0742-B8C6-857A49E9E48F}"/>
              </a:ext>
            </a:extLst>
          </p:cNvPr>
          <p:cNvSpPr txBox="1"/>
          <p:nvPr/>
        </p:nvSpPr>
        <p:spPr>
          <a:xfrm>
            <a:off x="199051" y="6147041"/>
            <a:ext cx="5036989" cy="400110"/>
          </a:xfrm>
          <a:prstGeom prst="rect">
            <a:avLst/>
          </a:prstGeom>
          <a:noFill/>
        </p:spPr>
        <p:txBody>
          <a:bodyPr wrap="square" rtlCol="0">
            <a:spAutoFit/>
          </a:bodyPr>
          <a:lstStyle/>
          <a:p>
            <a:r>
              <a:rPr lang="en-NL" sz="1000" dirty="0">
                <a:latin typeface="Open Sans Light" panose="020B0306030504020204" pitchFamily="34" charset="0"/>
                <a:ea typeface="Open Sans Light" panose="020B0306030504020204" pitchFamily="34" charset="0"/>
                <a:cs typeface="Open Sans Light" panose="020B0306030504020204" pitchFamily="34" charset="0"/>
              </a:rPr>
              <a:t>N.b: ‘vessels heavy lift’ includes vessels for turbine, TP, foundation, cable and substation installation; ‘vessels – smaller’ includes vessels for personnel, O&amp;M, etc.</a:t>
            </a:r>
          </a:p>
        </p:txBody>
      </p:sp>
      <p:cxnSp>
        <p:nvCxnSpPr>
          <p:cNvPr id="6" name="Straight Connector 5">
            <a:extLst>
              <a:ext uri="{FF2B5EF4-FFF2-40B4-BE49-F238E27FC236}">
                <a16:creationId xmlns:a16="http://schemas.microsoft.com/office/drawing/2014/main" id="{D581A81E-5F4A-0A4E-B6DD-538D19C70786}"/>
              </a:ext>
            </a:extLst>
          </p:cNvPr>
          <p:cNvCxnSpPr>
            <a:cxnSpLocks/>
          </p:cNvCxnSpPr>
          <p:nvPr/>
        </p:nvCxnSpPr>
        <p:spPr>
          <a:xfrm>
            <a:off x="990600" y="3429000"/>
            <a:ext cx="6629400" cy="0"/>
          </a:xfrm>
          <a:prstGeom prst="line">
            <a:avLst/>
          </a:prstGeom>
          <a:ln w="31750">
            <a:solidFill>
              <a:srgbClr val="FF0000"/>
            </a:solidFill>
            <a:prstDash val="dash"/>
          </a:ln>
        </p:spPr>
        <p:style>
          <a:lnRef idx="3">
            <a:schemeClr val="dk1"/>
          </a:lnRef>
          <a:fillRef idx="0">
            <a:schemeClr val="dk1"/>
          </a:fillRef>
          <a:effectRef idx="2">
            <a:schemeClr val="dk1"/>
          </a:effectRef>
          <a:fontRef idx="minor">
            <a:schemeClr val="tx1"/>
          </a:fontRef>
        </p:style>
      </p:cxnSp>
      <p:cxnSp>
        <p:nvCxnSpPr>
          <p:cNvPr id="16" name="Straight Connector 15">
            <a:extLst>
              <a:ext uri="{FF2B5EF4-FFF2-40B4-BE49-F238E27FC236}">
                <a16:creationId xmlns:a16="http://schemas.microsoft.com/office/drawing/2014/main" id="{2431E961-DEE2-5742-87E1-7153E0884E3B}"/>
              </a:ext>
            </a:extLst>
          </p:cNvPr>
          <p:cNvCxnSpPr>
            <a:cxnSpLocks/>
          </p:cNvCxnSpPr>
          <p:nvPr/>
        </p:nvCxnSpPr>
        <p:spPr>
          <a:xfrm flipV="1">
            <a:off x="990600" y="4033125"/>
            <a:ext cx="6629400" cy="1"/>
          </a:xfrm>
          <a:prstGeom prst="line">
            <a:avLst/>
          </a:prstGeom>
          <a:ln w="31750">
            <a:solidFill>
              <a:srgbClr val="FF0000"/>
            </a:solidFill>
            <a:prstDash val="dash"/>
          </a:ln>
        </p:spPr>
        <p:style>
          <a:lnRef idx="3">
            <a:schemeClr val="dk1"/>
          </a:lnRef>
          <a:fillRef idx="0">
            <a:schemeClr val="dk1"/>
          </a:fillRef>
          <a:effectRef idx="2">
            <a:schemeClr val="dk1"/>
          </a:effectRef>
          <a:fontRef idx="minor">
            <a:schemeClr val="tx1"/>
          </a:fontRef>
        </p:style>
      </p:cxnSp>
      <p:sp>
        <p:nvSpPr>
          <p:cNvPr id="27" name="TextBox 26">
            <a:extLst>
              <a:ext uri="{FF2B5EF4-FFF2-40B4-BE49-F238E27FC236}">
                <a16:creationId xmlns:a16="http://schemas.microsoft.com/office/drawing/2014/main" id="{F20BE79D-3594-F441-905B-5AA1A6C2C7B1}"/>
              </a:ext>
            </a:extLst>
          </p:cNvPr>
          <p:cNvSpPr txBox="1"/>
          <p:nvPr/>
        </p:nvSpPr>
        <p:spPr>
          <a:xfrm>
            <a:off x="1652083" y="2768432"/>
            <a:ext cx="1264765" cy="400110"/>
          </a:xfrm>
          <a:prstGeom prst="rect">
            <a:avLst/>
          </a:prstGeom>
          <a:noFill/>
        </p:spPr>
        <p:txBody>
          <a:bodyPr wrap="square" rtlCol="0">
            <a:spAutoFit/>
          </a:bodyPr>
          <a:lstStyle/>
          <a:p>
            <a:pPr algn="ctr"/>
            <a:r>
              <a:rPr lang="en-NL" sz="1000" dirty="0">
                <a:latin typeface="Open Sans Light" panose="020B0306030504020204" pitchFamily="34" charset="0"/>
                <a:ea typeface="Open Sans Light" panose="020B0306030504020204" pitchFamily="34" charset="0"/>
                <a:cs typeface="Open Sans Light" panose="020B0306030504020204" pitchFamily="34" charset="0"/>
              </a:rPr>
              <a:t>High penetration (&gt;25%)</a:t>
            </a:r>
          </a:p>
        </p:txBody>
      </p:sp>
      <p:sp>
        <p:nvSpPr>
          <p:cNvPr id="28" name="TextBox 27">
            <a:extLst>
              <a:ext uri="{FF2B5EF4-FFF2-40B4-BE49-F238E27FC236}">
                <a16:creationId xmlns:a16="http://schemas.microsoft.com/office/drawing/2014/main" id="{0D5B2D3A-82DA-114D-AB29-04419556B81C}"/>
              </a:ext>
            </a:extLst>
          </p:cNvPr>
          <p:cNvSpPr txBox="1"/>
          <p:nvPr/>
        </p:nvSpPr>
        <p:spPr>
          <a:xfrm>
            <a:off x="6578598" y="4033125"/>
            <a:ext cx="1264765" cy="400110"/>
          </a:xfrm>
          <a:prstGeom prst="rect">
            <a:avLst/>
          </a:prstGeom>
          <a:noFill/>
        </p:spPr>
        <p:txBody>
          <a:bodyPr wrap="square" rtlCol="0">
            <a:spAutoFit/>
          </a:bodyPr>
          <a:lstStyle/>
          <a:p>
            <a:pPr algn="ctr"/>
            <a:r>
              <a:rPr lang="en-NL" sz="1000" dirty="0">
                <a:latin typeface="Open Sans Light" panose="020B0306030504020204" pitchFamily="34" charset="0"/>
                <a:ea typeface="Open Sans Light" panose="020B0306030504020204" pitchFamily="34" charset="0"/>
                <a:cs typeface="Open Sans Light" panose="020B0306030504020204" pitchFamily="34" charset="0"/>
              </a:rPr>
              <a:t>Low penetration (&lt;10%)</a:t>
            </a:r>
          </a:p>
        </p:txBody>
      </p:sp>
      <p:sp>
        <p:nvSpPr>
          <p:cNvPr id="29" name="TextBox 28">
            <a:extLst>
              <a:ext uri="{FF2B5EF4-FFF2-40B4-BE49-F238E27FC236}">
                <a16:creationId xmlns:a16="http://schemas.microsoft.com/office/drawing/2014/main" id="{389FE208-8015-6A43-8769-626BAAB29695}"/>
              </a:ext>
            </a:extLst>
          </p:cNvPr>
          <p:cNvSpPr txBox="1"/>
          <p:nvPr/>
        </p:nvSpPr>
        <p:spPr>
          <a:xfrm>
            <a:off x="3335406" y="3521045"/>
            <a:ext cx="1364135" cy="400110"/>
          </a:xfrm>
          <a:prstGeom prst="rect">
            <a:avLst/>
          </a:prstGeom>
          <a:noFill/>
        </p:spPr>
        <p:txBody>
          <a:bodyPr wrap="square" rtlCol="0">
            <a:spAutoFit/>
          </a:bodyPr>
          <a:lstStyle/>
          <a:p>
            <a:pPr algn="ctr"/>
            <a:r>
              <a:rPr lang="en-NL" sz="1000" dirty="0">
                <a:latin typeface="Open Sans Light" panose="020B0306030504020204" pitchFamily="34" charset="0"/>
                <a:ea typeface="Open Sans Light" panose="020B0306030504020204" pitchFamily="34" charset="0"/>
                <a:cs typeface="Open Sans Light" panose="020B0306030504020204" pitchFamily="34" charset="0"/>
              </a:rPr>
              <a:t>Medium penetration (10-25%)</a:t>
            </a:r>
          </a:p>
        </p:txBody>
      </p:sp>
    </p:spTree>
    <p:extLst>
      <p:ext uri="{BB962C8B-B14F-4D97-AF65-F5344CB8AC3E}">
        <p14:creationId xmlns:p14="http://schemas.microsoft.com/office/powerpoint/2010/main" val="111172859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Diversity of Dutch expertise in offshore wind</a:t>
            </a:r>
          </a:p>
        </p:txBody>
      </p:sp>
      <p:sp>
        <p:nvSpPr>
          <p:cNvPr id="12" name="TextBox 11">
            <a:extLst>
              <a:ext uri="{FF2B5EF4-FFF2-40B4-BE49-F238E27FC236}">
                <a16:creationId xmlns:a16="http://schemas.microsoft.com/office/drawing/2014/main" id="{75769F62-8529-4243-BD3F-2202791A75B7}"/>
              </a:ext>
            </a:extLst>
          </p:cNvPr>
          <p:cNvSpPr txBox="1"/>
          <p:nvPr/>
        </p:nvSpPr>
        <p:spPr>
          <a:xfrm>
            <a:off x="152400" y="6611779"/>
            <a:ext cx="12039600" cy="246221"/>
          </a:xfrm>
          <a:prstGeom prst="rect">
            <a:avLst/>
          </a:prstGeom>
          <a:noFill/>
        </p:spPr>
        <p:txBody>
          <a:bodyPr wrap="square" rtlCol="0">
            <a:spAutoFit/>
          </a:bodyPr>
          <a:lstStyle/>
          <a:p>
            <a:r>
              <a:rPr lang="en-US" sz="1000" dirty="0">
                <a:latin typeface="Open Sans Light" panose="020B0306030504020204" pitchFamily="34" charset="0"/>
                <a:ea typeface="Open Sans Light" panose="020B0306030504020204" pitchFamily="34" charset="0"/>
                <a:cs typeface="Open Sans Light" panose="020B0306030504020204" pitchFamily="34" charset="0"/>
              </a:rPr>
              <a:t>N.B. Source: 4C Offshore Wind (2019). Data is based on number of contracts (not monetary value) for fully commissioned, partial-generation and under construction European offshore windfarms</a:t>
            </a:r>
          </a:p>
        </p:txBody>
      </p:sp>
      <p:sp>
        <p:nvSpPr>
          <p:cNvPr id="19" name="TextBox 18">
            <a:extLst>
              <a:ext uri="{FF2B5EF4-FFF2-40B4-BE49-F238E27FC236}">
                <a16:creationId xmlns:a16="http://schemas.microsoft.com/office/drawing/2014/main" id="{B65DC633-E661-E348-BC71-A77FF611A0DC}"/>
              </a:ext>
            </a:extLst>
          </p:cNvPr>
          <p:cNvSpPr txBox="1"/>
          <p:nvPr/>
        </p:nvSpPr>
        <p:spPr>
          <a:xfrm>
            <a:off x="8028958" y="1946128"/>
            <a:ext cx="3963851" cy="458221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marL="179388" indent="-17938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Dutch offshore wind industry is mostly composed of </a:t>
            </a:r>
            <a:r>
              <a:rPr lang="en-NL" sz="1400" b="1" dirty="0">
                <a:latin typeface="Open Sans" panose="020B0606030504020204" pitchFamily="34" charset="0"/>
                <a:ea typeface="Open Sans" panose="020B0606030504020204" pitchFamily="34" charset="0"/>
                <a:cs typeface="Open Sans" panose="020B0606030504020204" pitchFamily="34" charset="0"/>
              </a:rPr>
              <a:t>installations</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(&gt;17%) and heavy lift and smaller </a:t>
            </a:r>
            <a:r>
              <a:rPr lang="en-NL" sz="1400" b="1" dirty="0">
                <a:latin typeface="Open Sans" panose="020B0606030504020204" pitchFamily="34" charset="0"/>
                <a:ea typeface="Open Sans" panose="020B0606030504020204" pitchFamily="34" charset="0"/>
                <a:cs typeface="Open Sans" panose="020B0606030504020204" pitchFamily="34" charset="0"/>
              </a:rPr>
              <a:t>vessels</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(&gt;47%). This means most contracts are from a very narrow industrial range</a:t>
            </a:r>
            <a:br>
              <a:rPr lang="en-NL" sz="1400" dirty="0">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179388" indent="-179388">
              <a:lnSpc>
                <a:spcPct val="150000"/>
              </a:lnSpc>
              <a:buFont typeface="Arial" panose="020B0604020202020204" pitchFamily="34" charset="0"/>
              <a:buChar char="•"/>
            </a:pPr>
            <a:r>
              <a:rPr lang="en-NL" sz="1400" b="1" dirty="0">
                <a:latin typeface="Open Sans" panose="020B0606030504020204" pitchFamily="34" charset="0"/>
                <a:ea typeface="Open Sans" panose="020B0606030504020204" pitchFamily="34" charset="0"/>
                <a:cs typeface="Open Sans" panose="020B0606030504020204" pitchFamily="34" charset="0"/>
              </a:rPr>
              <a:t>Foundation</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and </a:t>
            </a:r>
            <a:r>
              <a:rPr lang="en-NL" sz="1400" b="1" dirty="0">
                <a:latin typeface="Open Sans" panose="020B0606030504020204" pitchFamily="34" charset="0"/>
                <a:ea typeface="Open Sans" panose="020B0606030504020204" pitchFamily="34" charset="0"/>
                <a:cs typeface="Open Sans" panose="020B0606030504020204" pitchFamily="34" charset="0"/>
              </a:rPr>
              <a:t>transition-piece</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 manufacturing (~12% of contracts, combined) are high in value, employ many workers and capture a large market-share (see previous slide), but contain fewer contracts</a:t>
            </a:r>
            <a:br>
              <a:rPr lang="en-NL" sz="1400" dirty="0">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179388" indent="-17938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It is a </a:t>
            </a:r>
            <a:r>
              <a:rPr lang="en-NL" sz="1400" b="1" dirty="0">
                <a:latin typeface="Open Sans" panose="020B0606030504020204" pitchFamily="34" charset="0"/>
                <a:ea typeface="Open Sans" panose="020B0606030504020204" pitchFamily="34" charset="0"/>
                <a:cs typeface="Open Sans" panose="020B0606030504020204" pitchFamily="34" charset="0"/>
              </a:rPr>
              <a:t>highly concentrated industry</a:t>
            </a:r>
          </a:p>
        </p:txBody>
      </p:sp>
      <p:graphicFrame>
        <p:nvGraphicFramePr>
          <p:cNvPr id="21" name="Chart 20">
            <a:extLst>
              <a:ext uri="{FF2B5EF4-FFF2-40B4-BE49-F238E27FC236}">
                <a16:creationId xmlns:a16="http://schemas.microsoft.com/office/drawing/2014/main" id="{20FAFDEB-3900-5342-B7B2-4A16B226733D}"/>
              </a:ext>
            </a:extLst>
          </p:cNvPr>
          <p:cNvGraphicFramePr>
            <a:graphicFrameLocks/>
          </p:cNvGraphicFramePr>
          <p:nvPr>
            <p:extLst>
              <p:ext uri="{D42A27DB-BD31-4B8C-83A1-F6EECF244321}">
                <p14:modId xmlns:p14="http://schemas.microsoft.com/office/powerpoint/2010/main" val="650662581"/>
              </p:ext>
            </p:extLst>
          </p:nvPr>
        </p:nvGraphicFramePr>
        <p:xfrm>
          <a:off x="232320" y="1946128"/>
          <a:ext cx="7632881" cy="4688411"/>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67779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314800"/>
            <a:ext cx="3497792" cy="2251690"/>
          </a:xfrm>
        </p:spPr>
        <p:txBody>
          <a:bodyPr anchor="b">
            <a:noAutofit/>
          </a:bodyPr>
          <a:lstStyle/>
          <a:p>
            <a:pPr marL="12700" indent="-12700">
              <a:lnSpc>
                <a:spcPct val="100000"/>
              </a:lnSpc>
            </a:pPr>
            <a:r>
              <a:rPr lang="en-NL" sz="3600">
                <a:solidFill>
                  <a:schemeClr val="bg1"/>
                </a:solidFill>
              </a:rPr>
              <a:t>Market penetration for disruptive technologies</a:t>
            </a:r>
            <a:endParaRPr lang="en-NL" sz="1400" i="1">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4905054" y="929671"/>
            <a:ext cx="6096000" cy="5459380"/>
          </a:xfrm>
          <a:prstGeom prst="rect">
            <a:avLst/>
          </a:prstGeom>
        </p:spPr>
        <p:txBody>
          <a:bodyPr>
            <a:spAutoFit/>
          </a:bodyPr>
          <a:lstStyle/>
          <a:p>
            <a:pPr>
              <a:lnSpc>
                <a:spcPct val="150000"/>
              </a:lnSpc>
            </a:pPr>
            <a:r>
              <a:rPr lang="en-NL" sz="1400" b="1"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Floating: </a:t>
            </a:r>
            <a: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Royal Boskalis (incumbent) transported and installed the foundations and turbines on the Scottish Kincardine windfarm; the Port of Rotterdam received and shipped the foundations with pre-installed turbines</a:t>
            </a:r>
            <a:r>
              <a:rPr lang="en-NL" sz="10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(Durakovic 2020)</a:t>
            </a:r>
            <a:b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en-NL" sz="1400" b="1"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Suction-bucket foundations: </a:t>
            </a:r>
            <a: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SPT Offshore (established oil &amp; gas SME) designed suction-bucket foundations and supported their installation on t</a:t>
            </a: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he</a:t>
            </a:r>
            <a: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Aberdeen Offshore Windfarm &amp; 2 windfarms in China</a:t>
            </a:r>
            <a:r>
              <a:rPr lang="en-NL" sz="10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(SPT Offshore 2018; Skopljak 2021)</a:t>
            </a:r>
            <a:b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en-NL" sz="1400" b="1"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Gravity-based float-and-sink foundations: </a:t>
            </a:r>
            <a: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Royal BAM (incumbent) received a construction contract by EDF (France) to build five gravity-based float-and-sink foundations that were installed at the Blyth Offshore Demonstrator in 2017</a:t>
            </a:r>
            <a:r>
              <a:rPr lang="en-NL" sz="10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(Royal BAM 2017)</a:t>
            </a:r>
            <a:br>
              <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br>
            <a:endParaRPr lang="en-NL"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endParaRPr>
          </a:p>
          <a:p>
            <a:pPr>
              <a:lnSpc>
                <a:spcPct val="150000"/>
              </a:lnSpc>
            </a:pPr>
            <a:r>
              <a:rPr lang="en-US" sz="1400" b="1" dirty="0">
                <a:solidFill>
                  <a:schemeClr val="tx1">
                    <a:alpha val="80000"/>
                  </a:schemeClr>
                </a:solidFill>
                <a:latin typeface="Open Sans" panose="020B0606030504020204" pitchFamily="34" charset="0"/>
                <a:ea typeface="Open Sans" panose="020B0606030504020204" pitchFamily="34" charset="0"/>
                <a:cs typeface="Open Sans" panose="020B0606030504020204" pitchFamily="34" charset="0"/>
              </a:rPr>
              <a:t>Tidal turbines: </a:t>
            </a: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Tocardo BV (tidal turbine startup) was sold to a British company</a:t>
            </a:r>
            <a:r>
              <a:rPr lang="en-US" sz="10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000" dirty="0" err="1">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Unen</a:t>
            </a:r>
            <a:r>
              <a:rPr lang="en-US" sz="10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 2020)</a:t>
            </a:r>
          </a:p>
        </p:txBody>
      </p:sp>
    </p:spTree>
    <p:extLst>
      <p:ext uri="{BB962C8B-B14F-4D97-AF65-F5344CB8AC3E}">
        <p14:creationId xmlns:p14="http://schemas.microsoft.com/office/powerpoint/2010/main" val="185013895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282400"/>
            <a:ext cx="3201366" cy="2274114"/>
          </a:xfrm>
        </p:spPr>
        <p:txBody>
          <a:bodyPr anchor="b">
            <a:noAutofit/>
          </a:bodyPr>
          <a:lstStyle/>
          <a:p>
            <a:pPr>
              <a:lnSpc>
                <a:spcPct val="100000"/>
              </a:lnSpc>
            </a:pPr>
            <a:r>
              <a:rPr lang="en-NL" sz="3600">
                <a:solidFill>
                  <a:schemeClr val="bg1"/>
                </a:solidFill>
              </a:rPr>
              <a:t>Key takeaways from market penetration by sector</a:t>
            </a:r>
            <a:endParaRPr lang="en-NL" sz="3600" i="1">
              <a:solidFill>
                <a:srgbClr val="FFFFFF"/>
              </a:solidFill>
            </a:endParaRPr>
          </a:p>
        </p:txBody>
      </p:sp>
      <p:graphicFrame>
        <p:nvGraphicFramePr>
          <p:cNvPr id="13" name="Content Placeholder 2">
            <a:extLst>
              <a:ext uri="{FF2B5EF4-FFF2-40B4-BE49-F238E27FC236}">
                <a16:creationId xmlns:a16="http://schemas.microsoft.com/office/drawing/2014/main" id="{F27EE04F-14CE-1D4B-89C8-A4E7805DCABC}"/>
              </a:ext>
            </a:extLst>
          </p:cNvPr>
          <p:cNvGraphicFramePr>
            <a:graphicFrameLocks/>
          </p:cNvGraphicFramePr>
          <p:nvPr>
            <p:extLst>
              <p:ext uri="{D42A27DB-BD31-4B8C-83A1-F6EECF244321}">
                <p14:modId xmlns:p14="http://schemas.microsoft.com/office/powerpoint/2010/main" val="1715554365"/>
              </p:ext>
            </p:extLst>
          </p:nvPr>
        </p:nvGraphicFramePr>
        <p:xfrm>
          <a:off x="4905054"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3414372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282400"/>
            <a:ext cx="3201366" cy="2274114"/>
          </a:xfrm>
        </p:spPr>
        <p:txBody>
          <a:bodyPr anchor="b">
            <a:noAutofit/>
          </a:bodyPr>
          <a:lstStyle/>
          <a:p>
            <a:pPr>
              <a:lnSpc>
                <a:spcPct val="100000"/>
              </a:lnSpc>
            </a:pPr>
            <a:r>
              <a:rPr lang="en-NL" sz="3600" dirty="0">
                <a:solidFill>
                  <a:schemeClr val="bg1"/>
                </a:solidFill>
              </a:rPr>
              <a:t>Recap weaknessess: vulnerabilities</a:t>
            </a:r>
            <a:endParaRPr lang="en-NL" sz="3600" i="1" dirty="0">
              <a:solidFill>
                <a:srgbClr val="FFFFFF"/>
              </a:solidFill>
            </a:endParaRPr>
          </a:p>
        </p:txBody>
      </p:sp>
      <p:graphicFrame>
        <p:nvGraphicFramePr>
          <p:cNvPr id="13" name="Content Placeholder 2">
            <a:extLst>
              <a:ext uri="{FF2B5EF4-FFF2-40B4-BE49-F238E27FC236}">
                <a16:creationId xmlns:a16="http://schemas.microsoft.com/office/drawing/2014/main" id="{F27EE04F-14CE-1D4B-89C8-A4E7805DCABC}"/>
              </a:ext>
            </a:extLst>
          </p:cNvPr>
          <p:cNvGraphicFramePr>
            <a:graphicFrameLocks/>
          </p:cNvGraphicFramePr>
          <p:nvPr>
            <p:extLst>
              <p:ext uri="{D42A27DB-BD31-4B8C-83A1-F6EECF244321}">
                <p14:modId xmlns:p14="http://schemas.microsoft.com/office/powerpoint/2010/main" val="2196829390"/>
              </p:ext>
            </p:extLst>
          </p:nvPr>
        </p:nvGraphicFramePr>
        <p:xfrm>
          <a:off x="4905054"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2790811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751502" y="1009768"/>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Summary of results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93520425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589719" y="278535"/>
            <a:ext cx="11012557" cy="1033669"/>
          </a:xfrm>
        </p:spPr>
        <p:txBody>
          <a:bodyPr>
            <a:noAutofit/>
          </a:bodyPr>
          <a:lstStyle/>
          <a:p>
            <a:pPr algn="ctr"/>
            <a:r>
              <a:rPr lang="en-US" sz="3600" dirty="0">
                <a:solidFill>
                  <a:srgbClr val="FFFFFF"/>
                </a:solidFill>
              </a:rPr>
              <a:t>Threats, missed opportunities and resilience</a:t>
            </a:r>
          </a:p>
        </p:txBody>
      </p:sp>
      <p:graphicFrame>
        <p:nvGraphicFramePr>
          <p:cNvPr id="14" name="Table 4">
            <a:extLst>
              <a:ext uri="{FF2B5EF4-FFF2-40B4-BE49-F238E27FC236}">
                <a16:creationId xmlns:a16="http://schemas.microsoft.com/office/drawing/2014/main" id="{C27CFA71-23D3-C149-8E5E-2675A55F158B}"/>
              </a:ext>
            </a:extLst>
          </p:cNvPr>
          <p:cNvGraphicFramePr>
            <a:graphicFrameLocks noGrp="1"/>
          </p:cNvGraphicFramePr>
          <p:nvPr>
            <p:ph idx="1"/>
            <p:extLst>
              <p:ext uri="{D42A27DB-BD31-4B8C-83A1-F6EECF244321}">
                <p14:modId xmlns:p14="http://schemas.microsoft.com/office/powerpoint/2010/main" val="2223067195"/>
              </p:ext>
            </p:extLst>
          </p:nvPr>
        </p:nvGraphicFramePr>
        <p:xfrm>
          <a:off x="182639" y="1628192"/>
          <a:ext cx="11826716" cy="3547292"/>
        </p:xfrm>
        <a:graphic>
          <a:graphicData uri="http://schemas.openxmlformats.org/drawingml/2006/table">
            <a:tbl>
              <a:tblPr firstRow="1" bandRow="1">
                <a:tableStyleId>{5C22544A-7EE6-4342-B048-85BDC9FD1C3A}</a:tableStyleId>
              </a:tblPr>
              <a:tblGrid>
                <a:gridCol w="1820732">
                  <a:extLst>
                    <a:ext uri="{9D8B030D-6E8A-4147-A177-3AD203B41FA5}">
                      <a16:colId xmlns:a16="http://schemas.microsoft.com/office/drawing/2014/main" val="681134247"/>
                    </a:ext>
                  </a:extLst>
                </a:gridCol>
                <a:gridCol w="2620274">
                  <a:extLst>
                    <a:ext uri="{9D8B030D-6E8A-4147-A177-3AD203B41FA5}">
                      <a16:colId xmlns:a16="http://schemas.microsoft.com/office/drawing/2014/main" val="3121881304"/>
                    </a:ext>
                  </a:extLst>
                </a:gridCol>
                <a:gridCol w="2612987">
                  <a:extLst>
                    <a:ext uri="{9D8B030D-6E8A-4147-A177-3AD203B41FA5}">
                      <a16:colId xmlns:a16="http://schemas.microsoft.com/office/drawing/2014/main" val="3867777257"/>
                    </a:ext>
                  </a:extLst>
                </a:gridCol>
                <a:gridCol w="2530823">
                  <a:extLst>
                    <a:ext uri="{9D8B030D-6E8A-4147-A177-3AD203B41FA5}">
                      <a16:colId xmlns:a16="http://schemas.microsoft.com/office/drawing/2014/main" val="2085888328"/>
                    </a:ext>
                  </a:extLst>
                </a:gridCol>
                <a:gridCol w="2241900">
                  <a:extLst>
                    <a:ext uri="{9D8B030D-6E8A-4147-A177-3AD203B41FA5}">
                      <a16:colId xmlns:a16="http://schemas.microsoft.com/office/drawing/2014/main" val="3261169916"/>
                    </a:ext>
                  </a:extLst>
                </a:gridCol>
              </a:tblGrid>
              <a:tr h="665492">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Existing threats to</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Potentially missed disruptive opportunities</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Potentially captured disruptive opportunities</a:t>
                      </a:r>
                    </a:p>
                  </a:txBody>
                  <a:tcPr marL="64295" marR="64295" marT="32148" marB="32148"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Potentially captured sustaining radical innovations</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Resilient sectors</a:t>
                      </a:r>
                    </a:p>
                  </a:txBody>
                  <a:tcPr marL="64295" marR="64295" marT="32148" marB="32148" anchor="ctr"/>
                </a:tc>
                <a:extLst>
                  <a:ext uri="{0D108BD9-81ED-4DB2-BD59-A6C34878D82A}">
                    <a16:rowId xmlns:a16="http://schemas.microsoft.com/office/drawing/2014/main" val="3166053748"/>
                  </a:ext>
                </a:extLst>
              </a:tr>
              <a:tr h="665492">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Foundation industry</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Floating foundations</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Dynamic-positioning installations</a:t>
                      </a:r>
                      <a:r>
                        <a:rPr lang="en-NL" sz="1400" b="0" i="0" baseline="30000">
                          <a:latin typeface="Open Sans Light" panose="020B0306030504020204" pitchFamily="34" charset="0"/>
                          <a:ea typeface="Open Sans Light" panose="020B0306030504020204" pitchFamily="34" charset="0"/>
                          <a:cs typeface="Open Sans Light" panose="020B0306030504020204" pitchFamily="34" charset="0"/>
                        </a:rPr>
                        <a:t>2</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Quieter monopile installation techniques (hammers, vibration, etc.)</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Existing and new fixed-bottom markets</a:t>
                      </a:r>
                    </a:p>
                  </a:txBody>
                  <a:tcPr marL="64295" marR="64295" marT="32148" marB="32148" anchor="ctr"/>
                </a:tc>
                <a:extLst>
                  <a:ext uri="{0D108BD9-81ED-4DB2-BD59-A6C34878D82A}">
                    <a16:rowId xmlns:a16="http://schemas.microsoft.com/office/drawing/2014/main" val="2548067160"/>
                  </a:ext>
                </a:extLst>
              </a:tr>
              <a:tr h="689941">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Jack-up vessels</a:t>
                      </a:r>
                      <a:r>
                        <a:rPr lang="en-NL" sz="1400" b="0" i="0" baseline="30000">
                          <a:latin typeface="Open Sans Light" panose="020B0306030504020204" pitchFamily="34" charset="0"/>
                          <a:ea typeface="Open Sans Light" panose="020B0306030504020204" pitchFamily="34" charset="0"/>
                          <a:cs typeface="Open Sans Light" panose="020B0306030504020204" pitchFamily="34" charset="0"/>
                        </a:rPr>
                        <a:t>1</a:t>
                      </a:r>
                    </a:p>
                  </a:txBody>
                  <a:tcPr marL="64295" marR="64295" marT="32148" marB="32148"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Disruptive fixed-bottom foundations (gravity-based, float-and-sink)</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Disruptive fixed-bottom foundations (suction-buckets)</a:t>
                      </a:r>
                    </a:p>
                  </a:txBody>
                  <a:tcPr marL="64295" marR="64295" marT="32148" marB="32148"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Slip-joint</a:t>
                      </a:r>
                    </a:p>
                  </a:txBody>
                  <a:tcPr marL="64295" marR="64295" marT="32148" marB="32148"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Installations, incl. floating, dynamic positioning, cables, etc.</a:t>
                      </a:r>
                      <a:r>
                        <a:rPr lang="en-NL" sz="1400" b="0" i="0" baseline="30000" dirty="0">
                          <a:latin typeface="Open Sans Light" panose="020B0306030504020204" pitchFamily="34" charset="0"/>
                          <a:ea typeface="Open Sans Light" panose="020B0306030504020204" pitchFamily="34" charset="0"/>
                          <a:cs typeface="Open Sans Light" panose="020B0306030504020204" pitchFamily="34" charset="0"/>
                        </a:rPr>
                        <a:t>2</a:t>
                      </a:r>
                    </a:p>
                  </a:txBody>
                  <a:tcPr marL="64295" marR="64295" marT="32148" marB="32148" anchor="ctr"/>
                </a:tc>
                <a:extLst>
                  <a:ext uri="{0D108BD9-81ED-4DB2-BD59-A6C34878D82A}">
                    <a16:rowId xmlns:a16="http://schemas.microsoft.com/office/drawing/2014/main" val="3708773245"/>
                  </a:ext>
                </a:extLst>
              </a:tr>
              <a:tr h="480953">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Transition-piece industry</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Tidal and wave turbines</a:t>
                      </a:r>
                      <a:r>
                        <a:rPr lang="en-NL" sz="1400" b="0" i="0" baseline="30000">
                          <a:latin typeface="Open Sans Light" panose="020B0306030504020204" pitchFamily="34" charset="0"/>
                          <a:ea typeface="Open Sans Light" panose="020B0306030504020204" pitchFamily="34" charset="0"/>
                          <a:cs typeface="Open Sans Light" panose="020B0306030504020204" pitchFamily="34" charset="0"/>
                        </a:rPr>
                        <a:t>4</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Radical wind turbines</a:t>
                      </a:r>
                      <a:r>
                        <a:rPr lang="en-NL" sz="1400" b="0" i="0" baseline="30000" dirty="0">
                          <a:latin typeface="Open Sans Light" panose="020B0306030504020204" pitchFamily="34" charset="0"/>
                          <a:ea typeface="Open Sans Light" panose="020B0306030504020204" pitchFamily="34" charset="0"/>
                          <a:cs typeface="Open Sans Light" panose="020B0306030504020204" pitchFamily="34" charset="0"/>
                        </a:rPr>
                        <a:t>3</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Technology coupling</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a:latin typeface="Open Sans Light" panose="020B0306030504020204" pitchFamily="34" charset="0"/>
                          <a:ea typeface="Open Sans Light" panose="020B0306030504020204" pitchFamily="34" charset="0"/>
                          <a:cs typeface="Open Sans Light" panose="020B0306030504020204" pitchFamily="34" charset="0"/>
                        </a:rPr>
                        <a:t>Vessel supply</a:t>
                      </a:r>
                    </a:p>
                  </a:txBody>
                  <a:tcPr marL="64295" marR="64295" marT="32148" marB="32148" anchor="ctr"/>
                </a:tc>
                <a:extLst>
                  <a:ext uri="{0D108BD9-81ED-4DB2-BD59-A6C34878D82A}">
                    <a16:rowId xmlns:a16="http://schemas.microsoft.com/office/drawing/2014/main" val="1844097952"/>
                  </a:ext>
                </a:extLst>
              </a:tr>
              <a:tr h="480953">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Monopile hammer industry</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Kite turbines</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Tidal and wave turbines</a:t>
                      </a:r>
                      <a:r>
                        <a:rPr lang="en-NL" sz="1400" b="0" i="0" baseline="30000" dirty="0">
                          <a:latin typeface="Open Sans Light" panose="020B0306030504020204" pitchFamily="34" charset="0"/>
                          <a:ea typeface="Open Sans Light" panose="020B0306030504020204" pitchFamily="34" charset="0"/>
                          <a:cs typeface="Open Sans Light" panose="020B0306030504020204" pitchFamily="34" charset="0"/>
                        </a:rPr>
                        <a:t>4</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Hydrogen powered vessels</a:t>
                      </a: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Geological surveying</a:t>
                      </a:r>
                    </a:p>
                  </a:txBody>
                  <a:tcPr marL="64295" marR="64295" marT="32148" marB="32148" anchor="ctr"/>
                </a:tc>
                <a:extLst>
                  <a:ext uri="{0D108BD9-81ED-4DB2-BD59-A6C34878D82A}">
                    <a16:rowId xmlns:a16="http://schemas.microsoft.com/office/drawing/2014/main" val="3615065548"/>
                  </a:ext>
                </a:extLst>
              </a:tr>
              <a:tr h="474824">
                <a:tc>
                  <a:txBody>
                    <a:bodyPr/>
                    <a:lstStyle/>
                    <a:p>
                      <a:pPr algn="ctr"/>
                      <a:endParaRPr lang="en-NL" sz="1400" b="0" i="0">
                        <a:latin typeface="Open Sans Light" panose="020B0306030504020204" pitchFamily="34" charset="0"/>
                        <a:ea typeface="Open Sans Light" panose="020B0306030504020204" pitchFamily="34" charset="0"/>
                        <a:cs typeface="Open Sans Light" panose="020B0306030504020204" pitchFamily="34" charset="0"/>
                      </a:endParaRPr>
                    </a:p>
                  </a:txBody>
                  <a:tcPr marL="64295" marR="64295" marT="32148" marB="32148" anchor="ctr"/>
                </a:tc>
                <a:tc>
                  <a:txBody>
                    <a:bodyPr/>
                    <a:lstStyle/>
                    <a:p>
                      <a:pPr algn="ctr"/>
                      <a:r>
                        <a:rPr lang="en-NL" sz="1400" b="0" i="0">
                          <a:latin typeface="Open Sans Light" panose="020B0306030504020204" pitchFamily="34" charset="0"/>
                          <a:ea typeface="Open Sans Light" panose="020B0306030504020204" pitchFamily="34" charset="0"/>
                          <a:cs typeface="Open Sans Light" panose="020B0306030504020204" pitchFamily="34" charset="0"/>
                        </a:rPr>
                        <a:t>Deep-water markets</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Blue energy (salt-fresh water salinity gradient)</a:t>
                      </a:r>
                    </a:p>
                  </a:txBody>
                  <a:tcPr marL="64295" marR="64295" marT="32148" marB="32148"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NL" sz="1400" b="0" i="0">
                        <a:latin typeface="Open Sans Light" panose="020B0306030504020204" pitchFamily="34" charset="0"/>
                        <a:ea typeface="Open Sans Light" panose="020B0306030504020204" pitchFamily="34" charset="0"/>
                        <a:cs typeface="Open Sans Light" panose="020B0306030504020204" pitchFamily="34" charset="0"/>
                      </a:endParaRPr>
                    </a:p>
                  </a:txBody>
                  <a:tcPr marL="64295" marR="64295" marT="32148" marB="32148" anchor="ctr"/>
                </a:tc>
                <a:tc>
                  <a:txBody>
                    <a:bodyPr/>
                    <a:lstStyle/>
                    <a:p>
                      <a:pPr algn="ctr"/>
                      <a:r>
                        <a:rPr lang="en-NL" sz="1400" b="0" i="0" dirty="0">
                          <a:latin typeface="Open Sans Light" panose="020B0306030504020204" pitchFamily="34" charset="0"/>
                          <a:ea typeface="Open Sans Light" panose="020B0306030504020204" pitchFamily="34" charset="0"/>
                          <a:cs typeface="Open Sans Light" panose="020B0306030504020204" pitchFamily="34" charset="0"/>
                        </a:rPr>
                        <a:t>Consultancy</a:t>
                      </a:r>
                    </a:p>
                  </a:txBody>
                  <a:tcPr marL="64295" marR="64295" marT="32148" marB="32148" anchor="ctr"/>
                </a:tc>
                <a:extLst>
                  <a:ext uri="{0D108BD9-81ED-4DB2-BD59-A6C34878D82A}">
                    <a16:rowId xmlns:a16="http://schemas.microsoft.com/office/drawing/2014/main" val="3555383198"/>
                  </a:ext>
                </a:extLst>
              </a:tr>
            </a:tbl>
          </a:graphicData>
        </a:graphic>
      </p:graphicFrame>
      <p:sp>
        <p:nvSpPr>
          <p:cNvPr id="3" name="Rectangle 2">
            <a:extLst>
              <a:ext uri="{FF2B5EF4-FFF2-40B4-BE49-F238E27FC236}">
                <a16:creationId xmlns:a16="http://schemas.microsoft.com/office/drawing/2014/main" id="{41731DF4-0F62-B94D-AA73-60966137A6BC}"/>
              </a:ext>
            </a:extLst>
          </p:cNvPr>
          <p:cNvSpPr/>
          <p:nvPr/>
        </p:nvSpPr>
        <p:spPr>
          <a:xfrm>
            <a:off x="86129" y="5175484"/>
            <a:ext cx="12105867" cy="1680460"/>
          </a:xfrm>
          <a:prstGeom prst="rect">
            <a:avLst/>
          </a:prstGeom>
        </p:spPr>
        <p:txBody>
          <a:bodyPr wrap="square">
            <a:spAutoFit/>
          </a:bodyPr>
          <a:lstStyle/>
          <a:p>
            <a:pPr marL="12700" indent="-241300">
              <a:lnSpc>
                <a:spcPct val="90000"/>
              </a:lnSpc>
              <a:spcAft>
                <a:spcPts val="600"/>
              </a:spcAft>
              <a:buFont typeface="+mj-lt"/>
              <a:buAutoNum type="arabicPeriod"/>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 vessel and installation industries are strong, including some potential capture of the floating market. Depending on technological developments, jack-up vessels may become entirely obsolete or continue to be used for some market segments, but less than today</a:t>
            </a:r>
          </a:p>
          <a:p>
            <a:pPr marL="12700" indent="-241300">
              <a:lnSpc>
                <a:spcPct val="90000"/>
              </a:lnSpc>
              <a:spcAft>
                <a:spcPts val="600"/>
              </a:spcAft>
              <a:buFont typeface="+mj-lt"/>
              <a:buAutoNum type="arabicPeriod"/>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Dynamic positioning/motion-compensated installations may disrupt the installation segment and be captured domestically </a:t>
            </a:r>
          </a:p>
          <a:p>
            <a:pPr marL="12700" indent="-241300">
              <a:lnSpc>
                <a:spcPct val="90000"/>
              </a:lnSpc>
              <a:spcAft>
                <a:spcPts val="600"/>
              </a:spcAft>
              <a:buFont typeface="+mj-lt"/>
              <a:buAutoNum type="arabicPeriod"/>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Many startups around the world develop radical wind turbines, but face major hurdles to disrupt classic wind turbines &amp; ‘the big three’ (Siemens-Gamesa, Vestas &amp; GE Renewable Energy)</a:t>
            </a:r>
          </a:p>
          <a:p>
            <a:pPr marL="12700" indent="-241300">
              <a:lnSpc>
                <a:spcPct val="90000"/>
              </a:lnSpc>
              <a:spcAft>
                <a:spcPts val="600"/>
              </a:spcAft>
              <a:buFont typeface="+mj-lt"/>
              <a:buAutoNum type="arabicPeriod"/>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Tidal and wave turbines score in the middle-ground. There is some R&amp;D, technological demonstration and market diffusion, but also limited government support or appetite for full commitment</a:t>
            </a:r>
          </a:p>
        </p:txBody>
      </p:sp>
    </p:spTree>
    <p:extLst>
      <p:ext uri="{BB962C8B-B14F-4D97-AF65-F5344CB8AC3E}">
        <p14:creationId xmlns:p14="http://schemas.microsoft.com/office/powerpoint/2010/main" val="122804071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797200"/>
            <a:ext cx="3201366" cy="1298943"/>
          </a:xfrm>
        </p:spPr>
        <p:txBody>
          <a:bodyPr anchor="b">
            <a:normAutofit/>
          </a:bodyPr>
          <a:lstStyle/>
          <a:p>
            <a:pPr>
              <a:lnSpc>
                <a:spcPct val="100000"/>
              </a:lnSpc>
            </a:pPr>
            <a:r>
              <a:rPr lang="en-NL" sz="3600">
                <a:solidFill>
                  <a:schemeClr val="bg1"/>
                </a:solidFill>
              </a:rPr>
              <a:t>Recap: strengths</a:t>
            </a:r>
            <a:endParaRPr lang="en-NL" sz="3600" i="1">
              <a:solidFill>
                <a:srgbClr val="FFFFFF"/>
              </a:solidFill>
            </a:endParaRPr>
          </a:p>
        </p:txBody>
      </p:sp>
      <p:graphicFrame>
        <p:nvGraphicFramePr>
          <p:cNvPr id="11" name="Content Placeholder 2">
            <a:extLst>
              <a:ext uri="{FF2B5EF4-FFF2-40B4-BE49-F238E27FC236}">
                <a16:creationId xmlns:a16="http://schemas.microsoft.com/office/drawing/2014/main" id="{89003061-EAAA-D24E-B323-352FF107AD0A}"/>
              </a:ext>
            </a:extLst>
          </p:cNvPr>
          <p:cNvGraphicFramePr>
            <a:graphicFrameLocks noGrp="1"/>
          </p:cNvGraphicFramePr>
          <p:nvPr>
            <p:ph idx="1"/>
            <p:extLst>
              <p:ext uri="{D42A27DB-BD31-4B8C-83A1-F6EECF244321}">
                <p14:modId xmlns:p14="http://schemas.microsoft.com/office/powerpoint/2010/main" val="2755900372"/>
              </p:ext>
            </p:extLst>
          </p:nvPr>
        </p:nvGraphicFramePr>
        <p:xfrm>
          <a:off x="4905054"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6026816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815200"/>
            <a:ext cx="3201366" cy="1209491"/>
          </a:xfrm>
        </p:spPr>
        <p:txBody>
          <a:bodyPr anchor="b">
            <a:normAutofit/>
          </a:bodyPr>
          <a:lstStyle/>
          <a:p>
            <a:pPr>
              <a:lnSpc>
                <a:spcPct val="100000"/>
              </a:lnSpc>
            </a:pPr>
            <a:r>
              <a:rPr lang="en-NL" sz="3600">
                <a:solidFill>
                  <a:schemeClr val="bg1"/>
                </a:solidFill>
              </a:rPr>
              <a:t>Recap: weaknesses</a:t>
            </a:r>
            <a:endParaRPr lang="en-NL" sz="3600" i="1">
              <a:solidFill>
                <a:srgbClr val="FFFFFF"/>
              </a:solidFill>
            </a:endParaRPr>
          </a:p>
        </p:txBody>
      </p:sp>
      <p:graphicFrame>
        <p:nvGraphicFramePr>
          <p:cNvPr id="11" name="Content Placeholder 2">
            <a:extLst>
              <a:ext uri="{FF2B5EF4-FFF2-40B4-BE49-F238E27FC236}">
                <a16:creationId xmlns:a16="http://schemas.microsoft.com/office/drawing/2014/main" id="{61ACD8E3-D709-5542-8755-25F7D7FA04F4}"/>
              </a:ext>
            </a:extLst>
          </p:cNvPr>
          <p:cNvGraphicFramePr>
            <a:graphicFrameLocks noGrp="1"/>
          </p:cNvGraphicFramePr>
          <p:nvPr>
            <p:ph idx="1"/>
            <p:extLst>
              <p:ext uri="{D42A27DB-BD31-4B8C-83A1-F6EECF244321}">
                <p14:modId xmlns:p14="http://schemas.microsoft.com/office/powerpoint/2010/main" val="827588488"/>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18316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45BF681-7198-174C-87B4-C376B5509600}"/>
              </a:ext>
            </a:extLst>
          </p:cNvPr>
          <p:cNvSpPr>
            <a:spLocks noGrp="1"/>
          </p:cNvSpPr>
          <p:nvPr>
            <p:ph type="title"/>
          </p:nvPr>
        </p:nvSpPr>
        <p:spPr>
          <a:xfrm>
            <a:off x="342000" y="3096000"/>
            <a:ext cx="3201366" cy="650279"/>
          </a:xfrm>
          <a:prstGeom prst="rect">
            <a:avLst/>
          </a:prstGeom>
        </p:spPr>
        <p:txBody>
          <a:bodyPr vert="horz" lIns="91440" tIns="45720" rIns="91440" bIns="45720" rtlCol="0" anchor="b">
            <a:normAutofit/>
          </a:bodyPr>
          <a:lstStyle/>
          <a:p>
            <a:pPr>
              <a:spcAft>
                <a:spcPts val="600"/>
              </a:spcAft>
            </a:pPr>
            <a:r>
              <a:rPr lang="en-US" sz="3600" dirty="0">
                <a:solidFill>
                  <a:srgbClr val="FFFFFF"/>
                </a:solidFill>
              </a:rPr>
              <a:t>Research goal</a:t>
            </a:r>
          </a:p>
        </p:txBody>
      </p:sp>
      <p:sp>
        <p:nvSpPr>
          <p:cNvPr id="12" name="Rectangle 11">
            <a:extLst>
              <a:ext uri="{FF2B5EF4-FFF2-40B4-BE49-F238E27FC236}">
                <a16:creationId xmlns:a16="http://schemas.microsoft.com/office/drawing/2014/main" id="{377C61CB-6AC8-254D-BD3B-74F7BDEFC342}"/>
              </a:ext>
            </a:extLst>
          </p:cNvPr>
          <p:cNvSpPr/>
          <p:nvPr/>
        </p:nvSpPr>
        <p:spPr>
          <a:xfrm>
            <a:off x="4244647" y="1084321"/>
            <a:ext cx="3736975" cy="4711955"/>
          </a:xfrm>
          <a:prstGeom prst="rect">
            <a:avLst/>
          </a:prstGeom>
        </p:spPr>
        <p:txBody>
          <a:bodyPr wrap="square" anchor="t">
            <a:normAutofit fontScale="92500"/>
          </a:bodyPr>
          <a:lstStyle/>
          <a:p>
            <a:pPr algn="ctr">
              <a:lnSpc>
                <a:spcPct val="190000"/>
              </a:lnSpc>
              <a:spcAft>
                <a:spcPts val="600"/>
              </a:spcAft>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An overemphasis on carbon mitigation may present a danger to the offshore renewable energy sector’s long-term survival. If disruptions to technologies or markets occur, what would the impact be on the Dutch industry? </a:t>
            </a:r>
            <a:r>
              <a:rPr lang="en-NL" sz="1400">
                <a:latin typeface="Open Sans Light" panose="020B0306030504020204" pitchFamily="34" charset="0"/>
                <a:ea typeface="Open Sans Light" panose="020B0306030504020204" pitchFamily="34" charset="0"/>
                <a:cs typeface="Open Sans Light" panose="020B0306030504020204" pitchFamily="34" charset="0"/>
              </a:rPr>
              <a:t>Therefore, it is unclear whether the Netherlands has a resilient offshore renewable energy sector or is locked into specific technological choices.</a:t>
            </a:r>
            <a:endParaRPr lang="en-US" sz="1400" dirty="0">
              <a:latin typeface="Open Sans Light" panose="020B0306030504020204" pitchFamily="34" charset="0"/>
              <a:ea typeface="Open Sans Light" panose="020B0306030504020204" pitchFamily="34" charset="0"/>
              <a:cs typeface="Open Sans Light" panose="020B0306030504020204" pitchFamily="34" charset="0"/>
            </a:endParaRPr>
          </a:p>
          <a:p>
            <a:pPr algn="ctr">
              <a:lnSpc>
                <a:spcPct val="190000"/>
              </a:lnSpc>
              <a:spcAft>
                <a:spcPts val="600"/>
              </a:spcAft>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 Ideally, it is possible to capture the </a:t>
            </a:r>
            <a:r>
              <a:rPr lang="en-US" sz="1400" b="1" dirty="0">
                <a:latin typeface="Open Sans" panose="020B0606030504020204" pitchFamily="34" charset="0"/>
                <a:ea typeface="Open Sans" panose="020B0606030504020204" pitchFamily="34" charset="0"/>
                <a:cs typeface="Open Sans" panose="020B0606030504020204" pitchFamily="34" charset="0"/>
              </a:rPr>
              <a:t>double-dividend</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by combining a successful carbon mitigation strategy with economic and industrial development, leading to </a:t>
            </a:r>
            <a:r>
              <a:rPr lang="en-US" sz="1400" b="1" dirty="0">
                <a:latin typeface="Open Sans" panose="020B0606030504020204" pitchFamily="34" charset="0"/>
                <a:ea typeface="Open Sans" panose="020B0606030504020204" pitchFamily="34" charset="0"/>
                <a:cs typeface="Open Sans" panose="020B0606030504020204" pitchFamily="34" charset="0"/>
              </a:rPr>
              <a:t>green growth.</a:t>
            </a:r>
          </a:p>
        </p:txBody>
      </p:sp>
      <p:sp>
        <p:nvSpPr>
          <p:cNvPr id="14" name="Rectangle 13">
            <a:extLst>
              <a:ext uri="{FF2B5EF4-FFF2-40B4-BE49-F238E27FC236}">
                <a16:creationId xmlns:a16="http://schemas.microsoft.com/office/drawing/2014/main" id="{BEF26EBF-9D2C-2F4B-814E-DCC626EA676E}"/>
              </a:ext>
            </a:extLst>
          </p:cNvPr>
          <p:cNvSpPr/>
          <p:nvPr/>
        </p:nvSpPr>
        <p:spPr>
          <a:xfrm>
            <a:off x="8087985" y="867073"/>
            <a:ext cx="3620431" cy="5437451"/>
          </a:xfrm>
          <a:prstGeom prst="rect">
            <a:avLst/>
          </a:prstGeom>
        </p:spPr>
        <p:txBody>
          <a:bodyPr wrap="square" anchor="t">
            <a:noAutofit/>
          </a:bodyPr>
          <a:lstStyle/>
          <a:p>
            <a:pPr algn="ctr">
              <a:lnSpc>
                <a:spcPct val="190000"/>
              </a:lnSpc>
              <a:spcAft>
                <a:spcPts val="600"/>
              </a:spcAft>
            </a:pPr>
            <a:r>
              <a:rPr lang="en-US" sz="1300" dirty="0">
                <a:latin typeface="Open Sans Light" panose="020B0306030504020204" pitchFamily="34" charset="0"/>
                <a:ea typeface="Open Sans Light" panose="020B0306030504020204" pitchFamily="34" charset="0"/>
                <a:cs typeface="Open Sans Light" panose="020B0306030504020204" pitchFamily="34" charset="0"/>
              </a:rPr>
              <a:t>We therefore propose that a</a:t>
            </a:r>
            <a:r>
              <a:rPr lang="en-US" sz="1300" b="1" dirty="0">
                <a:latin typeface="Open Sans" panose="020B0606030504020204" pitchFamily="34" charset="0"/>
                <a:ea typeface="Open Sans" panose="020B0606030504020204" pitchFamily="34" charset="0"/>
                <a:cs typeface="Open Sans" panose="020B0606030504020204" pitchFamily="34" charset="0"/>
              </a:rPr>
              <a:t> </a:t>
            </a:r>
            <a:r>
              <a:rPr lang="en-US" sz="1300" dirty="0">
                <a:latin typeface="Open Sans Light" panose="020B0306030504020204" pitchFamily="34" charset="0"/>
                <a:ea typeface="Open Sans Light" panose="020B0306030504020204" pitchFamily="34" charset="0"/>
                <a:cs typeface="Open Sans Light" panose="020B0306030504020204" pitchFamily="34" charset="0"/>
              </a:rPr>
              <a:t>well-performing industry needs to be</a:t>
            </a:r>
            <a:r>
              <a:rPr lang="en-US" sz="1300" b="1" dirty="0">
                <a:latin typeface="Open Sans" panose="020B0606030504020204" pitchFamily="34" charset="0"/>
                <a:ea typeface="Open Sans" panose="020B0606030504020204" pitchFamily="34" charset="0"/>
                <a:cs typeface="Open Sans" panose="020B0606030504020204" pitchFamily="34" charset="0"/>
              </a:rPr>
              <a:t> balanced</a:t>
            </a:r>
            <a:r>
              <a:rPr lang="en-US" sz="1300" dirty="0">
                <a:latin typeface="Open Sans Light" panose="020B0306030504020204" pitchFamily="34" charset="0"/>
                <a:ea typeface="Open Sans Light" panose="020B0306030504020204" pitchFamily="34" charset="0"/>
                <a:cs typeface="Open Sans Light" panose="020B0306030504020204" pitchFamily="34" charset="0"/>
              </a:rPr>
              <a:t> between both the successful diffusion of a specific technology – such as offshore wind – and the ability to create, innovate, improve and adapt to disruption. If not, there may be a</a:t>
            </a:r>
            <a:r>
              <a:rPr lang="en-US" sz="1300" b="1" dirty="0">
                <a:latin typeface="Open Sans" panose="020B0606030504020204" pitchFamily="34" charset="0"/>
                <a:ea typeface="Open Sans" panose="020B0606030504020204" pitchFamily="34" charset="0"/>
                <a:cs typeface="Open Sans" panose="020B0606030504020204" pitchFamily="34" charset="0"/>
              </a:rPr>
              <a:t> threat of collapse</a:t>
            </a:r>
            <a:r>
              <a:rPr lang="en-US" sz="1300" dirty="0">
                <a:latin typeface="Open Sans Light" panose="020B0306030504020204" pitchFamily="34" charset="0"/>
                <a:ea typeface="Open Sans Light" panose="020B0306030504020204" pitchFamily="34" charset="0"/>
                <a:cs typeface="Open Sans Light" panose="020B0306030504020204" pitchFamily="34" charset="0"/>
              </a:rPr>
              <a:t>, loss of market share and a failure to achieve goals, such as a carbon-neutral society.</a:t>
            </a:r>
          </a:p>
          <a:p>
            <a:pPr algn="ctr">
              <a:lnSpc>
                <a:spcPct val="190000"/>
              </a:lnSpc>
              <a:spcAft>
                <a:spcPts val="600"/>
              </a:spcAft>
            </a:pPr>
            <a:r>
              <a:rPr lang="en-US" sz="1300" dirty="0">
                <a:latin typeface="Open Sans Light" panose="020B0306030504020204" pitchFamily="34" charset="0"/>
                <a:ea typeface="Open Sans Light" panose="020B0306030504020204" pitchFamily="34" charset="0"/>
                <a:cs typeface="Open Sans Light" panose="020B0306030504020204" pitchFamily="34" charset="0"/>
              </a:rPr>
              <a:t>In this report, we investigate how locked in the Dutch industry is to diffusing specific offshore renewable energy technologies in specific markets or whether it is also able to adapt to potential disruptions in the future.</a:t>
            </a:r>
          </a:p>
        </p:txBody>
      </p:sp>
    </p:spTree>
    <p:extLst>
      <p:ext uri="{BB962C8B-B14F-4D97-AF65-F5344CB8AC3E}">
        <p14:creationId xmlns:p14="http://schemas.microsoft.com/office/powerpoint/2010/main" val="54398951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751502" y="1009768"/>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Recommendations</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826568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887200"/>
            <a:ext cx="3581659" cy="1209491"/>
          </a:xfrm>
        </p:spPr>
        <p:txBody>
          <a:bodyPr anchor="b">
            <a:noAutofit/>
          </a:bodyPr>
          <a:lstStyle/>
          <a:p>
            <a:pPr>
              <a:lnSpc>
                <a:spcPct val="100000"/>
              </a:lnSpc>
            </a:pPr>
            <a:r>
              <a:rPr lang="en-NL" sz="3600">
                <a:solidFill>
                  <a:schemeClr val="bg1"/>
                </a:solidFill>
              </a:rPr>
              <a:t>Broad recomendations</a:t>
            </a:r>
            <a:endParaRPr lang="en-NL" sz="3600" i="1">
              <a:solidFill>
                <a:srgbClr val="FFFFFF"/>
              </a:solidFill>
            </a:endParaRPr>
          </a:p>
        </p:txBody>
      </p:sp>
      <p:graphicFrame>
        <p:nvGraphicFramePr>
          <p:cNvPr id="11" name="Content Placeholder 2">
            <a:extLst>
              <a:ext uri="{FF2B5EF4-FFF2-40B4-BE49-F238E27FC236}">
                <a16:creationId xmlns:a16="http://schemas.microsoft.com/office/drawing/2014/main" id="{61ACD8E3-D709-5542-8755-25F7D7FA04F4}"/>
              </a:ext>
            </a:extLst>
          </p:cNvPr>
          <p:cNvGraphicFramePr>
            <a:graphicFrameLocks noGrp="1"/>
          </p:cNvGraphicFramePr>
          <p:nvPr>
            <p:ph idx="1"/>
            <p:extLst>
              <p:ext uri="{D42A27DB-BD31-4B8C-83A1-F6EECF244321}">
                <p14:modId xmlns:p14="http://schemas.microsoft.com/office/powerpoint/2010/main" val="2740915270"/>
              </p:ext>
            </p:extLst>
          </p:nvPr>
        </p:nvGraphicFramePr>
        <p:xfrm>
          <a:off x="4985886" y="231006"/>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382176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2751502" y="1009768"/>
            <a:ext cx="6714699"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kern="12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A 6-step plan</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012596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477" y="2005364"/>
            <a:ext cx="3497792" cy="2867545"/>
          </a:xfrm>
        </p:spPr>
        <p:txBody>
          <a:bodyPr anchor="b">
            <a:noAutofit/>
          </a:bodyPr>
          <a:lstStyle/>
          <a:p>
            <a:pPr marL="12700" indent="-12700">
              <a:lnSpc>
                <a:spcPct val="100000"/>
              </a:lnSpc>
            </a:pPr>
            <a:r>
              <a:rPr lang="en-US" sz="3600" dirty="0">
                <a:solidFill>
                  <a:schemeClr val="bg1"/>
                </a:solidFill>
              </a:rPr>
              <a:t>1) Develop a concrete 2030-2050 roadmap for offshore wind</a:t>
            </a:r>
            <a:endParaRPr lang="en-NL" sz="1400" i="1" dirty="0">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755612"/>
            <a:ext cx="5945407" cy="5367047"/>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Like the 2023 and 2030 offshore wind roadmaps, establish 3-4 GW fixed annual diffusion rates with zones, tendering procedures, clarity and transparency</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Long-term clarity and planning encourages and maintains confidence in the industry</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It reduces uncertainty, which stimulates long-term industrial commitments</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Investors are more likely to dedicate resources to projects if there is a long-term perspective</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Since Dutch companies perform very well domestically and abroad, they will likely continue to capture a significant share of the domestic market</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This will continue to support green growth </a:t>
            </a:r>
          </a:p>
          <a:p>
            <a:pPr marL="285750" indent="-285750">
              <a:lnSpc>
                <a:spcPct val="150000"/>
              </a:lnSpc>
              <a:spcAft>
                <a:spcPts val="600"/>
              </a:spcAft>
              <a:buFont typeface="Arial" panose="020B0604020202020204" pitchFamily="34" charset="0"/>
              <a:buChar char="•"/>
            </a:pPr>
            <a:r>
              <a:rPr lang="en-US" sz="1400" dirty="0">
                <a:solidFill>
                  <a:schemeClr val="tx1">
                    <a:alpha val="80000"/>
                  </a:schemeClr>
                </a:solidFill>
                <a:latin typeface="Open Sans Light" panose="020B0306030504020204" pitchFamily="34" charset="0"/>
                <a:ea typeface="Open Sans Light" panose="020B0306030504020204" pitchFamily="34" charset="0"/>
                <a:cs typeface="Open Sans Light" panose="020B0306030504020204" pitchFamily="34" charset="0"/>
              </a:rPr>
              <a:t>It will also help offset job-losses in declining industries, such as oil and gas</a:t>
            </a:r>
          </a:p>
        </p:txBody>
      </p:sp>
    </p:spTree>
    <p:extLst>
      <p:ext uri="{BB962C8B-B14F-4D97-AF65-F5344CB8AC3E}">
        <p14:creationId xmlns:p14="http://schemas.microsoft.com/office/powerpoint/2010/main" val="14138346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037600"/>
            <a:ext cx="3497792" cy="2802230"/>
          </a:xfrm>
        </p:spPr>
        <p:txBody>
          <a:bodyPr anchor="b">
            <a:noAutofit/>
          </a:bodyPr>
          <a:lstStyle/>
          <a:p>
            <a:pPr marL="12700" indent="-12700">
              <a:lnSpc>
                <a:spcPct val="100000"/>
              </a:lnSpc>
            </a:pPr>
            <a:r>
              <a:rPr lang="en-US" sz="3600" dirty="0">
                <a:solidFill>
                  <a:schemeClr val="bg1"/>
                </a:solidFill>
              </a:rPr>
              <a:t>2) Create a dedicated disruptive R&amp;D program line with funding</a:t>
            </a:r>
            <a:endParaRPr lang="en-NL" sz="1400" i="1" dirty="0">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1497083"/>
            <a:ext cx="4291197" cy="3843553"/>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 dedicated program line</a:t>
            </a:r>
            <a:r>
              <a:rPr lang="en-US"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 stays ‘blind’</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It does not pick winners or play favorites, but it means disruptors do not have to compete with sustaining innovators for the same pot of funding</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It promotes adaptability by increasing product offerings and industrial diversity, which helps prepare for future shocks</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sym typeface="Wingdings" pitchFamily="2" charset="2"/>
              </a:rPr>
              <a:t>It should NOT replace existing R&amp;D funding programs since these R&amp;D program lines work well and are well funded</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364501444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1782000"/>
            <a:ext cx="3497792" cy="3314722"/>
          </a:xfrm>
        </p:spPr>
        <p:txBody>
          <a:bodyPr anchor="b">
            <a:noAutofit/>
          </a:bodyPr>
          <a:lstStyle/>
          <a:p>
            <a:pPr marL="12700" indent="-12700">
              <a:lnSpc>
                <a:spcPct val="100000"/>
              </a:lnSpc>
            </a:pPr>
            <a:r>
              <a:rPr lang="en-US" sz="3600" dirty="0">
                <a:solidFill>
                  <a:schemeClr val="bg1"/>
                </a:solidFill>
              </a:rPr>
              <a:t>3) Establish demonstration zones and/or spots on commercial farms</a:t>
            </a:r>
            <a:endParaRPr lang="en-NL" sz="1400" i="1" dirty="0">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632504"/>
            <a:ext cx="6096000" cy="5613268"/>
          </a:xfrm>
          <a:prstGeom prst="rect">
            <a:avLst/>
          </a:prstGeom>
        </p:spPr>
        <p:txBody>
          <a:bodyPr>
            <a:spAutoFit/>
          </a:bodyPr>
          <a:lstStyle/>
          <a:p>
            <a:pPr marL="285750" indent="-285750">
              <a:lnSpc>
                <a:spcPct val="150000"/>
              </a:lnSpc>
              <a:spcAft>
                <a:spcPts val="600"/>
              </a:spcAft>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Create demonstration zones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for all marine renewable energy technologies &amp; disruptive offshore wind</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Alternatively (or in addition), establish mandatory disruptive demonstration spots on new commercial offshore windfarms. For example, require at least two turbine spots to contain disruptive innovations, such as a radical turbine or foundation – can be blind or targeted variety</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Allocate funding to cover the cost difference</a:t>
            </a:r>
          </a:p>
          <a:p>
            <a:pPr marL="285750" indent="-285750">
              <a:lnSpc>
                <a:spcPct val="150000"/>
              </a:lnSpc>
              <a:spcAft>
                <a:spcPts val="600"/>
              </a:spcAft>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It brings confidence to startups &amp; helps avoid lock-in</a:t>
            </a:r>
          </a:p>
          <a:p>
            <a:pPr marL="285750" indent="-285750">
              <a:lnSpc>
                <a:spcPct val="150000"/>
              </a:lnSpc>
              <a:spcAft>
                <a:spcPts val="600"/>
              </a:spcAft>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Helps mitigate the high costs of mobilizing expensive vessels, cranes, etc. just for one demonstrator by spreading costs across an entire commercial offshore windfarm</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For floating offshore wind, medium-scale demonstration is still possible in the Netherlands. It may be necessary to facilitate and support international collaboration to secure full-scale demonstration projects in deeper waters</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508052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1958400"/>
            <a:ext cx="3497792" cy="2919796"/>
          </a:xfrm>
        </p:spPr>
        <p:txBody>
          <a:bodyPr anchor="b">
            <a:noAutofit/>
          </a:bodyPr>
          <a:lstStyle/>
          <a:p>
            <a:pPr marL="12700" indent="-12700">
              <a:lnSpc>
                <a:spcPct val="100000"/>
              </a:lnSpc>
            </a:pPr>
            <a:r>
              <a:rPr lang="en-US" sz="3600" dirty="0">
                <a:solidFill>
                  <a:schemeClr val="bg1"/>
                </a:solidFill>
              </a:rPr>
              <a:t>4) Establish installed capacity targets for disruptive innovations</a:t>
            </a:r>
            <a:endParaRPr lang="en-NL" sz="1400" i="1">
              <a:solidFill>
                <a:schemeClr val="bg1"/>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1678944"/>
            <a:ext cx="4709209" cy="3520387"/>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Following demonstration zones, upscaling is the next step</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Therefore, it is important to help foster a commercial-scale market to reduce costs, improve the technology and further demonstrate the validity of products for use domestically and as an export</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For example, establish installed capacity targets for tidal, wave &amp; blue energy</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This also helps build investor confidence and participation from the private sector</a:t>
            </a:r>
          </a:p>
        </p:txBody>
      </p:sp>
    </p:spTree>
    <p:extLst>
      <p:ext uri="{BB962C8B-B14F-4D97-AF65-F5344CB8AC3E}">
        <p14:creationId xmlns:p14="http://schemas.microsoft.com/office/powerpoint/2010/main" val="376061303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1782000"/>
            <a:ext cx="3497792" cy="3314722"/>
          </a:xfrm>
        </p:spPr>
        <p:txBody>
          <a:bodyPr anchor="b">
            <a:noAutofit/>
          </a:bodyPr>
          <a:lstStyle/>
          <a:p>
            <a:pPr marL="12700" indent="-12700">
              <a:lnSpc>
                <a:spcPct val="100000"/>
              </a:lnSpc>
            </a:pPr>
            <a:r>
              <a:rPr lang="en-US" sz="3600" dirty="0">
                <a:solidFill>
                  <a:schemeClr val="bg1"/>
                </a:solidFill>
              </a:rPr>
              <a:t>5) Develop strategies and programs to help scale-up disruptive innovation</a:t>
            </a:r>
            <a:endParaRPr lang="en-NL" sz="1400" i="1">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1155724"/>
            <a:ext cx="5101095" cy="4566828"/>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Beyond demonstration zones, the entire innovation eco-system should work towards bringing new technologies to the market</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Includes guiding the technological process, legitimizing technologies, establishing networking organizations and allocating funding</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Otherwise, we may not capitalize on our investment</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For example, why invest in wind turbine technology, radical foundations or other maritime technologies without upscaling strategies?</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Importantly, it does NOT replace existing funding mechanisms, networking organizations or support for classic offshore wind</a:t>
            </a:r>
          </a:p>
        </p:txBody>
      </p:sp>
    </p:spTree>
    <p:extLst>
      <p:ext uri="{BB962C8B-B14F-4D97-AF65-F5344CB8AC3E}">
        <p14:creationId xmlns:p14="http://schemas.microsoft.com/office/powerpoint/2010/main" val="5285812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430000"/>
            <a:ext cx="3497792" cy="1979177"/>
          </a:xfrm>
        </p:spPr>
        <p:txBody>
          <a:bodyPr anchor="b">
            <a:noAutofit/>
          </a:bodyPr>
          <a:lstStyle/>
          <a:p>
            <a:pPr marL="12700" indent="-12700">
              <a:lnSpc>
                <a:spcPct val="100000"/>
              </a:lnSpc>
            </a:pPr>
            <a:r>
              <a:rPr lang="en-US" sz="3600" dirty="0">
                <a:solidFill>
                  <a:schemeClr val="bg1"/>
                </a:solidFill>
              </a:rPr>
              <a:t>6) Establish an industrial policy task force</a:t>
            </a:r>
            <a:endParaRPr lang="en-NL" sz="1400" i="1">
              <a:solidFill>
                <a:srgbClr val="FFFFFF"/>
              </a:solidFill>
            </a:endParaRPr>
          </a:p>
        </p:txBody>
      </p:sp>
      <p:sp>
        <p:nvSpPr>
          <p:cNvPr id="3" name="Rectangle 2">
            <a:extLst>
              <a:ext uri="{FF2B5EF4-FFF2-40B4-BE49-F238E27FC236}">
                <a16:creationId xmlns:a16="http://schemas.microsoft.com/office/drawing/2014/main" id="{D6908A43-8320-494F-A81B-7A956C5C4014}"/>
              </a:ext>
            </a:extLst>
          </p:cNvPr>
          <p:cNvSpPr/>
          <p:nvPr/>
        </p:nvSpPr>
        <p:spPr>
          <a:xfrm>
            <a:off x="5041907" y="994141"/>
            <a:ext cx="4513266" cy="4889993"/>
          </a:xfrm>
          <a:prstGeom prst="rect">
            <a:avLst/>
          </a:prstGeom>
        </p:spPr>
        <p:txBody>
          <a:bodyPr wrap="square">
            <a:spAutoFit/>
          </a:bodyPr>
          <a:lstStyle/>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An industrial policy task force can help assess domestic and international industry trends and needs</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It can then help develop an industrial policy targeted towards capturing new markets and technologies</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Balance expertise and relatedness (what we’re good at) with what may be needed in the future</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 industrial policy task force can complement the Dutch climate agenda, not replace it</a:t>
            </a:r>
          </a:p>
          <a:p>
            <a:pPr marL="285750" indent="-285750">
              <a:lnSpc>
                <a:spcPct val="150000"/>
              </a:lnSpc>
              <a:spcAft>
                <a:spcPts val="600"/>
              </a:spcAft>
              <a:buFont typeface="Arial" panose="020B0604020202020204" pitchFamily="34" charset="0"/>
              <a:buChar char="•"/>
            </a:pPr>
            <a:r>
              <a:rPr lang="en-US" sz="1400" dirty="0">
                <a:latin typeface="Open Sans Light" panose="020B0306030504020204" pitchFamily="34" charset="0"/>
                <a:ea typeface="Open Sans Light" panose="020B0306030504020204" pitchFamily="34" charset="0"/>
                <a:cs typeface="Open Sans Light" panose="020B0306030504020204" pitchFamily="34" charset="0"/>
              </a:rPr>
              <a:t>The export of renewable energy technologies, skills and products contributes to the global energy transition and serves as a valuable export product</a:t>
            </a:r>
          </a:p>
        </p:txBody>
      </p:sp>
    </p:spTree>
    <p:extLst>
      <p:ext uri="{BB962C8B-B14F-4D97-AF65-F5344CB8AC3E}">
        <p14:creationId xmlns:p14="http://schemas.microsoft.com/office/powerpoint/2010/main" val="160514788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2314800"/>
            <a:ext cx="3497792" cy="2251690"/>
          </a:xfrm>
        </p:spPr>
        <p:txBody>
          <a:bodyPr anchor="b">
            <a:noAutofit/>
          </a:bodyPr>
          <a:lstStyle/>
          <a:p>
            <a:pPr marL="12700" indent="-12700">
              <a:lnSpc>
                <a:spcPct val="100000"/>
              </a:lnSpc>
            </a:pPr>
            <a:r>
              <a:rPr lang="en-NL" sz="3600" dirty="0">
                <a:solidFill>
                  <a:schemeClr val="bg1"/>
                </a:solidFill>
              </a:rPr>
              <a:t>6 suggestions in short</a:t>
            </a:r>
            <a:endParaRPr lang="en-NL" sz="1400" i="1" dirty="0">
              <a:solidFill>
                <a:srgbClr val="FFFFFF"/>
              </a:solidFill>
            </a:endParaRPr>
          </a:p>
        </p:txBody>
      </p:sp>
      <p:graphicFrame>
        <p:nvGraphicFramePr>
          <p:cNvPr id="11" name="Content Placeholder 2">
            <a:extLst>
              <a:ext uri="{FF2B5EF4-FFF2-40B4-BE49-F238E27FC236}">
                <a16:creationId xmlns:a16="http://schemas.microsoft.com/office/drawing/2014/main" id="{60ACDA14-B5A8-334C-BF20-8DB413021A1D}"/>
              </a:ext>
            </a:extLst>
          </p:cNvPr>
          <p:cNvGraphicFramePr>
            <a:graphicFrameLocks noGrp="1"/>
          </p:cNvGraphicFramePr>
          <p:nvPr>
            <p:ph idx="1"/>
            <p:extLst>
              <p:ext uri="{D42A27DB-BD31-4B8C-83A1-F6EECF244321}">
                <p14:modId xmlns:p14="http://schemas.microsoft.com/office/powerpoint/2010/main" val="3986272397"/>
              </p:ext>
            </p:extLst>
          </p:nvPr>
        </p:nvGraphicFramePr>
        <p:xfrm>
          <a:off x="5041907" y="236331"/>
          <a:ext cx="6367913" cy="64056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6913098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Title 3">
            <a:extLst>
              <a:ext uri="{FF2B5EF4-FFF2-40B4-BE49-F238E27FC236}">
                <a16:creationId xmlns:a16="http://schemas.microsoft.com/office/drawing/2014/main" id="{145BF681-7198-174C-87B4-C376B5509600}"/>
              </a:ext>
            </a:extLst>
          </p:cNvPr>
          <p:cNvSpPr>
            <a:spLocks noGrp="1"/>
          </p:cNvSpPr>
          <p:nvPr>
            <p:ph type="title"/>
          </p:nvPr>
        </p:nvSpPr>
        <p:spPr>
          <a:xfrm>
            <a:off x="342000" y="579600"/>
            <a:ext cx="3201366" cy="5697132"/>
          </a:xfrm>
          <a:prstGeom prst="rect">
            <a:avLst/>
          </a:prstGeom>
        </p:spPr>
        <p:txBody>
          <a:bodyPr vert="horz" lIns="91440" tIns="45720" rIns="91440" bIns="45720" rtlCol="0" anchor="b">
            <a:normAutofit fontScale="90000"/>
          </a:bodyPr>
          <a:lstStyle/>
          <a:p>
            <a:pPr lvl="0">
              <a:lnSpc>
                <a:spcPct val="150000"/>
              </a:lnSpc>
              <a:spcBef>
                <a:spcPts val="0"/>
              </a:spcBef>
              <a:spcAft>
                <a:spcPts val="600"/>
              </a:spcAft>
            </a:pPr>
            <a:r>
              <a:rPr lang="en-US" sz="4000" kern="1200" dirty="0">
                <a:solidFill>
                  <a:srgbClr val="FFFFFF"/>
                </a:solidFill>
                <a:effectLst/>
              </a:rPr>
              <a:t>General research question</a:t>
            </a:r>
            <a:br>
              <a:rPr lang="en-US" sz="4000" kern="1200" dirty="0">
                <a:solidFill>
                  <a:srgbClr val="FFFFFF"/>
                </a:solidFill>
                <a:effectLst/>
              </a:rPr>
            </a:br>
            <a:br>
              <a:rPr lang="en-US" sz="4000" kern="1200" dirty="0">
                <a:solidFill>
                  <a:srgbClr val="FFFFFF"/>
                </a:solidFill>
                <a:effectLst/>
              </a:rPr>
            </a:br>
            <a:r>
              <a:rPr lang="en-US" sz="2200" i="1" dirty="0">
                <a:solidFill>
                  <a:schemeClr val="bg1"/>
                </a:solidFill>
              </a:rPr>
              <a:t>To evaluate whether the Netherlands can address potential threats and disruptions, we ask the following question</a:t>
            </a:r>
            <a:endParaRPr lang="en-US" sz="2200" i="1" kern="1200" dirty="0">
              <a:solidFill>
                <a:schemeClr val="bg1"/>
              </a:solidFill>
              <a:effectLst/>
            </a:endParaRPr>
          </a:p>
        </p:txBody>
      </p:sp>
      <p:sp>
        <p:nvSpPr>
          <p:cNvPr id="6" name="Rectangle 5">
            <a:extLst>
              <a:ext uri="{FF2B5EF4-FFF2-40B4-BE49-F238E27FC236}">
                <a16:creationId xmlns:a16="http://schemas.microsoft.com/office/drawing/2014/main" id="{878E3769-A8A7-E648-95DA-863CCE01CF7F}"/>
              </a:ext>
            </a:extLst>
          </p:cNvPr>
          <p:cNvSpPr/>
          <p:nvPr/>
        </p:nvSpPr>
        <p:spPr>
          <a:xfrm>
            <a:off x="4835711" y="2377992"/>
            <a:ext cx="6555347" cy="2122291"/>
          </a:xfrm>
          <a:prstGeom prst="rect">
            <a:avLst/>
          </a:prstGeom>
        </p:spPr>
        <p:txBody>
          <a:bodyPr vert="horz" lIns="91440" tIns="45720" rIns="91440" bIns="45720" rtlCol="0" anchor="ctr">
            <a:normAutofit/>
          </a:bodyPr>
          <a:lstStyle/>
          <a:p>
            <a:pPr>
              <a:lnSpc>
                <a:spcPct val="150000"/>
              </a:lnSpc>
              <a:spcAft>
                <a:spcPts val="600"/>
              </a:spcAft>
            </a:pPr>
            <a:endParaRPr lang="en-US" sz="2000" dirty="0"/>
          </a:p>
          <a:p>
            <a:pPr algn="ctr">
              <a:lnSpc>
                <a:spcPct val="150000"/>
              </a:lnSpc>
              <a:spcAft>
                <a:spcPts val="600"/>
              </a:spcAft>
            </a:pPr>
            <a:r>
              <a:rPr lang="en-US" sz="2000" i="1" dirty="0">
                <a:latin typeface="Open Sans Light" panose="020B0306030504020204" pitchFamily="34" charset="0"/>
                <a:ea typeface="Open Sans Light" panose="020B0306030504020204" pitchFamily="34" charset="0"/>
                <a:cs typeface="Open Sans Light" panose="020B0306030504020204" pitchFamily="34" charset="0"/>
              </a:rPr>
              <a:t>How vulnerable or resilient is the Dutch offshore renewable energy sector to disruption? </a:t>
            </a:r>
          </a:p>
        </p:txBody>
      </p:sp>
    </p:spTree>
    <p:extLst>
      <p:ext uri="{BB962C8B-B14F-4D97-AF65-F5344CB8AC3E}">
        <p14:creationId xmlns:p14="http://schemas.microsoft.com/office/powerpoint/2010/main" val="59264355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ED5CE16F-2E60-704F-8BA3-DFA8CE65D98A}"/>
              </a:ext>
            </a:extLst>
          </p:cNvPr>
          <p:cNvSpPr>
            <a:spLocks noGrp="1"/>
          </p:cNvSpPr>
          <p:nvPr>
            <p:ph type="title"/>
          </p:nvPr>
        </p:nvSpPr>
        <p:spPr>
          <a:xfrm>
            <a:off x="342000" y="3096000"/>
            <a:ext cx="2586446" cy="666251"/>
          </a:xfrm>
        </p:spPr>
        <p:txBody>
          <a:bodyPr anchor="b">
            <a:noAutofit/>
          </a:bodyPr>
          <a:lstStyle/>
          <a:p>
            <a:pPr marL="12700" indent="-12700" algn="ctr">
              <a:lnSpc>
                <a:spcPct val="100000"/>
              </a:lnSpc>
            </a:pPr>
            <a:r>
              <a:rPr lang="en-NL" sz="3600" dirty="0">
                <a:solidFill>
                  <a:schemeClr val="bg1"/>
                </a:solidFill>
              </a:rPr>
              <a:t>Conclusion</a:t>
            </a:r>
            <a:endParaRPr lang="en-NL" sz="1400" i="1" dirty="0">
              <a:solidFill>
                <a:srgbClr val="FFFFFF"/>
              </a:solidFill>
            </a:endParaRPr>
          </a:p>
        </p:txBody>
      </p:sp>
      <p:graphicFrame>
        <p:nvGraphicFramePr>
          <p:cNvPr id="13" name="Content Placeholder 2">
            <a:extLst>
              <a:ext uri="{FF2B5EF4-FFF2-40B4-BE49-F238E27FC236}">
                <a16:creationId xmlns:a16="http://schemas.microsoft.com/office/drawing/2014/main" id="{2F05C945-D9E5-034F-9BA0-82EA2FBB3DC1}"/>
              </a:ext>
            </a:extLst>
          </p:cNvPr>
          <p:cNvGraphicFramePr>
            <a:graphicFrameLocks/>
          </p:cNvGraphicFramePr>
          <p:nvPr>
            <p:extLst>
              <p:ext uri="{D42A27DB-BD31-4B8C-83A1-F6EECF244321}">
                <p14:modId xmlns:p14="http://schemas.microsoft.com/office/powerpoint/2010/main" val="4288753310"/>
              </p:ext>
            </p:extLst>
          </p:nvPr>
        </p:nvGraphicFramePr>
        <p:xfrm>
          <a:off x="4985886" y="0"/>
          <a:ext cx="6367913" cy="6858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7235601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Rectangle 7">
            <a:extLst>
              <a:ext uri="{FF2B5EF4-FFF2-40B4-BE49-F238E27FC236}">
                <a16:creationId xmlns:a16="http://schemas.microsoft.com/office/drawing/2014/main" id="{577D6B2E-37A3-429E-A37C-F30ED64872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9">
            <a:extLst>
              <a:ext uri="{FF2B5EF4-FFF2-40B4-BE49-F238E27FC236}">
                <a16:creationId xmlns:a16="http://schemas.microsoft.com/office/drawing/2014/main" id="{5CEAD642-85CF-4750-8432-7C80C901F0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1723" y="-1"/>
            <a:ext cx="12225953" cy="6868071"/>
          </a:xfrm>
          <a:prstGeom prst="rect">
            <a:avLst/>
          </a:prstGeom>
          <a:gradFill>
            <a:gsLst>
              <a:gs pos="0">
                <a:srgbClr val="000000"/>
              </a:gs>
              <a:gs pos="100000">
                <a:schemeClr val="accent1">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FA33EEAE-15D5-4119-8C1E-89D943F911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41959" y="-3"/>
            <a:ext cx="11772269" cy="6868074"/>
          </a:xfrm>
          <a:prstGeom prst="rect">
            <a:avLst/>
          </a:prstGeom>
          <a:gradFill>
            <a:gsLst>
              <a:gs pos="21000">
                <a:schemeClr val="accent1">
                  <a:lumMod val="50000"/>
                  <a:alpha val="83000"/>
                </a:schemeClr>
              </a:gs>
              <a:gs pos="100000">
                <a:schemeClr val="accent1">
                  <a:alpha val="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730D8B3B-9B80-4025-B934-26DC7D7CD23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15200" y="0"/>
            <a:ext cx="3623374" cy="6868072"/>
          </a:xfrm>
          <a:prstGeom prst="rect">
            <a:avLst/>
          </a:prstGeom>
          <a:gradFill>
            <a:gsLst>
              <a:gs pos="0">
                <a:schemeClr val="accent1">
                  <a:lumMod val="75000"/>
                  <a:alpha val="0"/>
                </a:schemeClr>
              </a:gs>
              <a:gs pos="99000">
                <a:srgbClr val="000000">
                  <a:alpha val="41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064D5D5-227B-4F66-9AEA-46F570E793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5875" y="-3"/>
            <a:ext cx="12233581" cy="6868076"/>
          </a:xfrm>
          <a:prstGeom prst="rect">
            <a:avLst/>
          </a:prstGeom>
          <a:gradFill>
            <a:gsLst>
              <a:gs pos="3000">
                <a:schemeClr val="accent1">
                  <a:lumMod val="75000"/>
                  <a:alpha val="0"/>
                </a:schemeClr>
              </a:gs>
              <a:gs pos="100000">
                <a:srgbClr val="000000">
                  <a:alpha val="73000"/>
                </a:srgbClr>
              </a:gs>
            </a:gsLst>
            <a:lin ang="17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646B67A4-D328-4747-A82B-65E84FA463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484334" y="-861824"/>
            <a:ext cx="6861931" cy="8597859"/>
          </a:xfrm>
          <a:prstGeom prst="rect">
            <a:avLst/>
          </a:prstGeom>
          <a:gradFill>
            <a:gsLst>
              <a:gs pos="3000">
                <a:schemeClr val="accent1">
                  <a:lumMod val="75000"/>
                  <a:alpha val="0"/>
                </a:schemeClr>
              </a:gs>
              <a:gs pos="100000">
                <a:srgbClr val="000000">
                  <a:alpha val="27000"/>
                </a:srgb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19">
            <a:extLst>
              <a:ext uri="{FF2B5EF4-FFF2-40B4-BE49-F238E27FC236}">
                <a16:creationId xmlns:a16="http://schemas.microsoft.com/office/drawing/2014/main" id="{B5A1B09C-1565-46F8-B70F-621C5EB48A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993193">
            <a:off x="1186972" y="1089049"/>
            <a:ext cx="4967533" cy="4988390"/>
          </a:xfrm>
          <a:prstGeom prst="ellipse">
            <a:avLst/>
          </a:prstGeom>
          <a:gradFill>
            <a:gsLst>
              <a:gs pos="0">
                <a:schemeClr val="accent1">
                  <a:alpha val="26000"/>
                </a:schemeClr>
              </a:gs>
              <a:gs pos="85000">
                <a:schemeClr val="accent1">
                  <a:lumMod val="60000"/>
                  <a:lumOff val="40000"/>
                  <a:alpha val="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1">
            <a:extLst>
              <a:ext uri="{FF2B5EF4-FFF2-40B4-BE49-F238E27FC236}">
                <a16:creationId xmlns:a16="http://schemas.microsoft.com/office/drawing/2014/main" id="{F8014E19-A5C7-FB46-A034-42F7FDCE50E5}"/>
              </a:ext>
            </a:extLst>
          </p:cNvPr>
          <p:cNvSpPr txBox="1">
            <a:spLocks/>
          </p:cNvSpPr>
          <p:nvPr/>
        </p:nvSpPr>
        <p:spPr>
          <a:xfrm>
            <a:off x="438482" y="1009768"/>
            <a:ext cx="11311560" cy="3178689"/>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Aft>
                <a:spcPts val="600"/>
              </a:spcAft>
            </a:pPr>
            <a:r>
              <a:rPr lang="en-US" sz="6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t>Be a big fish in a big pond</a:t>
            </a:r>
          </a:p>
        </p:txBody>
      </p:sp>
      <p:sp>
        <p:nvSpPr>
          <p:cNvPr id="22" name="Rectangle 21">
            <a:extLst>
              <a:ext uri="{FF2B5EF4-FFF2-40B4-BE49-F238E27FC236}">
                <a16:creationId xmlns:a16="http://schemas.microsoft.com/office/drawing/2014/main" id="{8C516CC8-80AC-446C-A56E-9F54B72104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 y="4490110"/>
            <a:ext cx="12217710" cy="2377962"/>
          </a:xfrm>
          <a:prstGeom prst="rect">
            <a:avLst/>
          </a:prstGeom>
          <a:gradFill>
            <a:gsLst>
              <a:gs pos="0">
                <a:schemeClr val="accent1">
                  <a:lumMod val="75000"/>
                  <a:alpha val="50000"/>
                </a:schemeClr>
              </a:gs>
              <a:gs pos="99000">
                <a:srgbClr val="000000">
                  <a:alpha val="34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8261540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F174-7F75-934D-874E-D67A535059D9}"/>
              </a:ext>
            </a:extLst>
          </p:cNvPr>
          <p:cNvSpPr>
            <a:spLocks noGrp="1"/>
          </p:cNvSpPr>
          <p:nvPr>
            <p:ph type="title"/>
          </p:nvPr>
        </p:nvSpPr>
        <p:spPr>
          <a:xfrm>
            <a:off x="838200" y="159241"/>
            <a:ext cx="10515600" cy="782053"/>
          </a:xfrm>
        </p:spPr>
        <p:txBody>
          <a:bodyPr>
            <a:normAutofit/>
          </a:bodyPr>
          <a:lstStyle/>
          <a:p>
            <a:pPr algn="ctr"/>
            <a:r>
              <a:rPr lang="en-US" sz="3600" dirty="0">
                <a:latin typeface="Open Sans Light" panose="020B0306030504020204" pitchFamily="34" charset="0"/>
                <a:ea typeface="Open Sans Light" panose="020B0306030504020204" pitchFamily="34" charset="0"/>
                <a:cs typeface="Open Sans Light" panose="020B0306030504020204" pitchFamily="34" charset="0"/>
              </a:rPr>
              <a:t>References</a:t>
            </a:r>
          </a:p>
        </p:txBody>
      </p:sp>
      <p:sp>
        <p:nvSpPr>
          <p:cNvPr id="3" name="Content Placeholder 2">
            <a:extLst>
              <a:ext uri="{FF2B5EF4-FFF2-40B4-BE49-F238E27FC236}">
                <a16:creationId xmlns:a16="http://schemas.microsoft.com/office/drawing/2014/main" id="{CDCB8A51-F2C5-A642-A532-3EE797374833}"/>
              </a:ext>
            </a:extLst>
          </p:cNvPr>
          <p:cNvSpPr>
            <a:spLocks noGrp="1"/>
          </p:cNvSpPr>
          <p:nvPr>
            <p:ph idx="1"/>
          </p:nvPr>
        </p:nvSpPr>
        <p:spPr>
          <a:xfrm>
            <a:off x="523688" y="941294"/>
            <a:ext cx="11160000" cy="5940000"/>
          </a:xfrm>
        </p:spPr>
        <p:txBody>
          <a:bodyPr>
            <a:noAutofit/>
          </a:bodyPr>
          <a:lstStyle/>
          <a:p>
            <a:pPr>
              <a:lnSpc>
                <a:spcPct val="150000"/>
              </a:lnSpc>
            </a:pPr>
            <a:r>
              <a:rPr lang="en-US" sz="1000" dirty="0"/>
              <a:t>4C Offshore Ltd. (2019). 4COffshore Windfarms Database 2019.04.02. Lowestoft: 4C Offshore.</a:t>
            </a:r>
          </a:p>
          <a:p>
            <a:pPr>
              <a:lnSpc>
                <a:spcPct val="150000"/>
              </a:lnSpc>
            </a:pPr>
            <a:r>
              <a:rPr lang="en-US" sz="1000" dirty="0"/>
              <a:t>Ansoff, H.I. (1957). Strategies for diversification. </a:t>
            </a:r>
            <a:r>
              <a:rPr lang="en-US" sz="1000" i="1" dirty="0"/>
              <a:t>Harvard Business Review</a:t>
            </a:r>
            <a:r>
              <a:rPr lang="en-US" sz="1000" dirty="0"/>
              <a:t>. 35(5): 113-124.</a:t>
            </a:r>
          </a:p>
          <a:p>
            <a:pPr>
              <a:lnSpc>
                <a:spcPct val="150000"/>
              </a:lnSpc>
            </a:pPr>
            <a:r>
              <a:rPr lang="en-US" sz="1000" dirty="0"/>
              <a:t>Buljan, A. (2021, February 19). Rystad Energy: Offshore Wind Jobs to Triple by 2030. </a:t>
            </a:r>
            <a:r>
              <a:rPr lang="en-US" sz="1000" i="1" dirty="0"/>
              <a:t>Offshore Wind</a:t>
            </a:r>
            <a:r>
              <a:rPr lang="en-US" sz="1000" dirty="0"/>
              <a:t>. Retrieved from </a:t>
            </a:r>
            <a:r>
              <a:rPr lang="en-US" sz="1000" dirty="0">
                <a:hlinkClick r:id="rId2"/>
              </a:rPr>
              <a:t>https://www.offshorewind.biz/2021/02/19/rystad-energy-offshore-wind-jobs-to-triple-by-2030/?utm_source=offshorewind&amp;utm_medium=email&amp;utm_campaign=newsletter_2021-02-22</a:t>
            </a:r>
            <a:r>
              <a:rPr lang="en-US" sz="1000" dirty="0"/>
              <a:t> </a:t>
            </a:r>
          </a:p>
          <a:p>
            <a:pPr>
              <a:lnSpc>
                <a:spcPct val="150000"/>
              </a:lnSpc>
            </a:pPr>
            <a:r>
              <a:rPr lang="en-US" sz="1000" dirty="0"/>
              <a:t>Boschma, R. (2015). Towards an Evolutionary Perspective on Regional Resilience. </a:t>
            </a:r>
            <a:r>
              <a:rPr lang="en-US" sz="1000" i="1" dirty="0"/>
              <a:t>Regional Studies</a:t>
            </a:r>
            <a:r>
              <a:rPr lang="en-US" sz="1000" dirty="0"/>
              <a:t>, </a:t>
            </a:r>
            <a:r>
              <a:rPr lang="en-US" sz="1000" i="1" dirty="0"/>
              <a:t>49</a:t>
            </a:r>
            <a:r>
              <a:rPr lang="en-US" sz="1000" dirty="0"/>
              <a:t>(5), 733–751. </a:t>
            </a:r>
            <a:r>
              <a:rPr lang="en-US" sz="1000" dirty="0">
                <a:hlinkClick r:id="rId3"/>
              </a:rPr>
              <a:t>https://doi.org/10.1080/00343404.2014.959481</a:t>
            </a:r>
            <a:endParaRPr lang="en-US" sz="1000" dirty="0"/>
          </a:p>
          <a:p>
            <a:pPr>
              <a:lnSpc>
                <a:spcPct val="150000"/>
              </a:lnSpc>
            </a:pPr>
            <a:r>
              <a:rPr lang="en-US" sz="1000" dirty="0" err="1"/>
              <a:t>Buljan</a:t>
            </a:r>
            <a:r>
              <a:rPr lang="en-US" sz="1000" dirty="0"/>
              <a:t>, A. (2021, February 2). Research Project on Sustainable Installation of XXL Monopiles Launched. </a:t>
            </a:r>
            <a:r>
              <a:rPr lang="en-US" sz="1000" i="1" dirty="0"/>
              <a:t>Offshore Wind</a:t>
            </a:r>
            <a:r>
              <a:rPr lang="en-US" sz="1000" dirty="0"/>
              <a:t>. Retrieved from https://</a:t>
            </a:r>
            <a:r>
              <a:rPr lang="en-US" sz="1000" dirty="0" err="1"/>
              <a:t>www.offshorewind.biz</a:t>
            </a:r>
            <a:r>
              <a:rPr lang="en-US" sz="1000" dirty="0"/>
              <a:t>/2021/02/02/research-project-on-sustainable-installation-of-xxl-monopiles-launched/</a:t>
            </a:r>
          </a:p>
          <a:p>
            <a:pPr>
              <a:lnSpc>
                <a:spcPct val="150000"/>
              </a:lnSpc>
            </a:pPr>
            <a:r>
              <a:rPr lang="en-US" sz="1000" dirty="0">
                <a:latin typeface="Open Sans Light" panose="020B0306030504020204" pitchFamily="34" charset="0"/>
                <a:ea typeface="Open Sans Light" panose="020B0306030504020204" pitchFamily="34" charset="0"/>
                <a:cs typeface="Open Sans Light" panose="020B0306030504020204" pitchFamily="34" charset="0"/>
              </a:rPr>
              <a:t>Carlsson, Bo, and R. Stankiewicz. (1991). On the Nature, Function and Composition of Technological Systems. </a:t>
            </a:r>
            <a:r>
              <a:rPr lang="en-US" sz="1000" i="1" dirty="0">
                <a:latin typeface="Open Sans Light" panose="020B0306030504020204" pitchFamily="34" charset="0"/>
                <a:ea typeface="Open Sans Light" panose="020B0306030504020204" pitchFamily="34" charset="0"/>
                <a:cs typeface="Open Sans Light" panose="020B0306030504020204" pitchFamily="34" charset="0"/>
              </a:rPr>
              <a:t>Journal of Evolutionary Economics.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1: 93–118.</a:t>
            </a:r>
          </a:p>
          <a:p>
            <a:pPr>
              <a:lnSpc>
                <a:spcPct val="150000"/>
              </a:lnSpc>
            </a:pPr>
            <a:r>
              <a:rPr lang="en-US" sz="1000" dirty="0"/>
              <a:t>Christensen, C. M. (1997). </a:t>
            </a:r>
            <a:r>
              <a:rPr lang="en-US" sz="1000" i="1" dirty="0"/>
              <a:t>The Innovator’s Dilemma</a:t>
            </a:r>
            <a:r>
              <a:rPr lang="en-US" sz="1000" dirty="0"/>
              <a:t>. Massachusetts: Harvard Business Review Press.</a:t>
            </a:r>
          </a:p>
          <a:p>
            <a:pPr>
              <a:lnSpc>
                <a:spcPct val="150000"/>
              </a:lnSpc>
            </a:pPr>
            <a:r>
              <a:rPr lang="en-US" sz="1000" dirty="0"/>
              <a:t>Cleijne, H., Ronde, M. De, Duvoort, M., Kleuver, W. De, &amp; Raadschelders, J. (2020). </a:t>
            </a:r>
            <a:r>
              <a:rPr lang="en-US" sz="1000" i="1" dirty="0"/>
              <a:t>Noordzee energie outlook</a:t>
            </a:r>
            <a:r>
              <a:rPr lang="en-US" sz="1000" dirty="0"/>
              <a:t>. Arnhem.</a:t>
            </a:r>
          </a:p>
          <a:p>
            <a:pPr>
              <a:lnSpc>
                <a:spcPct val="150000"/>
              </a:lnSpc>
            </a:pPr>
            <a:r>
              <a:rPr lang="en-US" sz="1000" dirty="0"/>
              <a:t>DNV GL. (2020). </a:t>
            </a:r>
            <a:r>
              <a:rPr lang="en-US" sz="1000" i="1" dirty="0"/>
              <a:t>Floating Wind: the Power To Commercialize</a:t>
            </a:r>
            <a:r>
              <a:rPr lang="en-US" sz="1000" dirty="0"/>
              <a:t>. Oslo. Retrieved from </a:t>
            </a:r>
            <a:r>
              <a:rPr lang="en-US" sz="1000" dirty="0" err="1"/>
              <a:t>www.dnvgl.com</a:t>
            </a:r>
            <a:endParaRPr lang="en-US" sz="1000" dirty="0"/>
          </a:p>
          <a:p>
            <a:pPr>
              <a:lnSpc>
                <a:spcPct val="150000"/>
              </a:lnSpc>
            </a:pPr>
            <a:r>
              <a:rPr lang="en-US" sz="1000" dirty="0" err="1"/>
              <a:t>Durakovic</a:t>
            </a:r>
            <a:r>
              <a:rPr lang="en-US" sz="1000" dirty="0"/>
              <a:t>, A. (2020, September 2). Boskalis Secures First Floating Wind Project. </a:t>
            </a:r>
            <a:r>
              <a:rPr lang="en-US" sz="1000" i="1" dirty="0"/>
              <a:t>Offshore Wind</a:t>
            </a:r>
            <a:r>
              <a:rPr lang="en-US" sz="1000" dirty="0"/>
              <a:t>. Retrieved from https://</a:t>
            </a:r>
            <a:r>
              <a:rPr lang="en-US" sz="1000" dirty="0" err="1"/>
              <a:t>www.offshorewind.biz</a:t>
            </a:r>
            <a:r>
              <a:rPr lang="en-US" sz="1000" dirty="0"/>
              <a:t>/2020/09/02/</a:t>
            </a:r>
            <a:r>
              <a:rPr lang="en-US" sz="1000" dirty="0" err="1"/>
              <a:t>boskalis</a:t>
            </a:r>
            <a:r>
              <a:rPr lang="en-US" sz="1000" dirty="0"/>
              <a:t>-secures-first-floating-wind-project/</a:t>
            </a:r>
          </a:p>
          <a:p>
            <a:pPr>
              <a:lnSpc>
                <a:spcPct val="150000"/>
              </a:lnSpc>
            </a:pPr>
            <a:r>
              <a:rPr lang="en-US" sz="1000" dirty="0"/>
              <a:t>Durakovic, A. (2021, February 25). Dutch Offshore Wind Innovation Site Fully Commissioned. </a:t>
            </a:r>
            <a:r>
              <a:rPr lang="en-US" sz="1000" i="1" dirty="0"/>
              <a:t>Offshore Wind</a:t>
            </a:r>
            <a:r>
              <a:rPr lang="en-US" sz="1000" dirty="0"/>
              <a:t>. Retrieved from </a:t>
            </a:r>
            <a:r>
              <a:rPr lang="en-US" sz="1000" dirty="0">
                <a:hlinkClick r:id="rId4"/>
              </a:rPr>
              <a:t>https://www.offshorewind.biz/2021/02/25/dutch-offshore-wind-innovation-site-fully-commissioned/?utm_source=offshorewind&amp;utm_medium=email&amp;utm_campaign=newsletter_2021-02-26</a:t>
            </a:r>
            <a:endParaRPr lang="en-US" sz="1000" dirty="0"/>
          </a:p>
          <a:p>
            <a:pPr>
              <a:lnSpc>
                <a:spcPct val="150000"/>
              </a:lnSpc>
            </a:pPr>
            <a:r>
              <a:rPr lang="en-US" sz="1000" dirty="0" err="1"/>
              <a:t>Durakovic</a:t>
            </a:r>
            <a:r>
              <a:rPr lang="en-US" sz="1000" dirty="0"/>
              <a:t>, A. (2021, March 10). Sif Rolls Out First </a:t>
            </a:r>
            <a:r>
              <a:rPr lang="en-US" sz="1000" dirty="0" err="1"/>
              <a:t>Hollandse</a:t>
            </a:r>
            <a:r>
              <a:rPr lang="en-US" sz="1000" dirty="0"/>
              <a:t> </a:t>
            </a:r>
            <a:r>
              <a:rPr lang="en-US" sz="1000" dirty="0" err="1"/>
              <a:t>Kust</a:t>
            </a:r>
            <a:r>
              <a:rPr lang="en-US" sz="1000" dirty="0"/>
              <a:t> Zuid TP-Less Monopiles. </a:t>
            </a:r>
            <a:r>
              <a:rPr lang="en-US" sz="1000" i="1" dirty="0"/>
              <a:t>Offshore Wind</a:t>
            </a:r>
            <a:r>
              <a:rPr lang="en-US" sz="1000" dirty="0"/>
              <a:t>. Retrieved from https://</a:t>
            </a:r>
            <a:r>
              <a:rPr lang="en-US" sz="1000" dirty="0" err="1"/>
              <a:t>www.offshorewind.biz</a:t>
            </a:r>
            <a:r>
              <a:rPr lang="en-US" sz="1000" dirty="0"/>
              <a:t>/2021/03/10/</a:t>
            </a:r>
            <a:r>
              <a:rPr lang="en-US" sz="1000" dirty="0" err="1"/>
              <a:t>sif</a:t>
            </a:r>
            <a:r>
              <a:rPr lang="en-US" sz="1000" dirty="0"/>
              <a:t>-rolls-out-first-</a:t>
            </a:r>
            <a:r>
              <a:rPr lang="en-US" sz="1000" dirty="0" err="1"/>
              <a:t>hollandse</a:t>
            </a:r>
            <a:r>
              <a:rPr lang="en-US" sz="1000" dirty="0"/>
              <a:t>-</a:t>
            </a:r>
            <a:r>
              <a:rPr lang="en-US" sz="1000" dirty="0" err="1"/>
              <a:t>kust</a:t>
            </a:r>
            <a:r>
              <a:rPr lang="en-US" sz="1000" dirty="0"/>
              <a:t>-</a:t>
            </a:r>
            <a:r>
              <a:rPr lang="en-US" sz="1000" dirty="0" err="1"/>
              <a:t>zuid</a:t>
            </a:r>
            <a:r>
              <a:rPr lang="en-US" sz="1000" dirty="0"/>
              <a:t>-</a:t>
            </a:r>
            <a:r>
              <a:rPr lang="en-US" sz="1000" dirty="0" err="1"/>
              <a:t>tp</a:t>
            </a:r>
            <a:r>
              <a:rPr lang="en-US" sz="1000" dirty="0"/>
              <a:t>-less-monopiles/</a:t>
            </a:r>
            <a:r>
              <a:rPr lang="en-US" sz="1000" dirty="0">
                <a:latin typeface="Open Sans Light" panose="020B0306030504020204" pitchFamily="34" charset="0"/>
                <a:ea typeface="Open Sans Light" panose="020B0306030504020204" pitchFamily="34" charset="0"/>
                <a:cs typeface="Open Sans Light" panose="020B0306030504020204" pitchFamily="34" charset="0"/>
              </a:rPr>
              <a:t> </a:t>
            </a:r>
          </a:p>
          <a:p>
            <a:pPr>
              <a:lnSpc>
                <a:spcPct val="150000"/>
              </a:lnSpc>
            </a:pPr>
            <a:r>
              <a:rPr lang="en-US" sz="1000" dirty="0" err="1"/>
              <a:t>Edquist</a:t>
            </a:r>
            <a:r>
              <a:rPr lang="en-US" sz="1000" dirty="0"/>
              <a:t>, C. (2006). Systems of innovation. Perspectives and challenges. In Fagerberg, J. &amp; Mowery, D. (Eds.). </a:t>
            </a:r>
            <a:r>
              <a:rPr lang="en-US" sz="1000" i="1" dirty="0"/>
              <a:t>The Oxford Handbook of Innovation.</a:t>
            </a:r>
            <a:r>
              <a:rPr lang="en-US" sz="1000" dirty="0"/>
              <a:t> (Pp. 181-203). Oxford: Oxford University Press.</a:t>
            </a:r>
          </a:p>
        </p:txBody>
      </p:sp>
    </p:spTree>
    <p:extLst>
      <p:ext uri="{BB962C8B-B14F-4D97-AF65-F5344CB8AC3E}">
        <p14:creationId xmlns:p14="http://schemas.microsoft.com/office/powerpoint/2010/main" val="342251583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19F174-7F75-934D-874E-D67A535059D9}"/>
              </a:ext>
            </a:extLst>
          </p:cNvPr>
          <p:cNvSpPr>
            <a:spLocks noGrp="1"/>
          </p:cNvSpPr>
          <p:nvPr>
            <p:ph type="title"/>
          </p:nvPr>
        </p:nvSpPr>
        <p:spPr>
          <a:xfrm>
            <a:off x="838200" y="159241"/>
            <a:ext cx="10515600" cy="782053"/>
          </a:xfrm>
        </p:spPr>
        <p:txBody>
          <a:bodyPr>
            <a:normAutofit/>
          </a:bodyPr>
          <a:lstStyle/>
          <a:p>
            <a:pPr algn="ctr"/>
            <a:r>
              <a:rPr lang="en-US" sz="3600" dirty="0">
                <a:latin typeface="Open Sans Light" panose="020B0306030504020204" pitchFamily="34" charset="0"/>
                <a:ea typeface="Open Sans Light" panose="020B0306030504020204" pitchFamily="34" charset="0"/>
                <a:cs typeface="Open Sans Light" panose="020B0306030504020204" pitchFamily="34" charset="0"/>
              </a:rPr>
              <a:t>References continued</a:t>
            </a:r>
          </a:p>
        </p:txBody>
      </p:sp>
      <p:sp>
        <p:nvSpPr>
          <p:cNvPr id="3" name="Content Placeholder 2">
            <a:extLst>
              <a:ext uri="{FF2B5EF4-FFF2-40B4-BE49-F238E27FC236}">
                <a16:creationId xmlns:a16="http://schemas.microsoft.com/office/drawing/2014/main" id="{CDCB8A51-F2C5-A642-A532-3EE797374833}"/>
              </a:ext>
            </a:extLst>
          </p:cNvPr>
          <p:cNvSpPr>
            <a:spLocks noGrp="1"/>
          </p:cNvSpPr>
          <p:nvPr>
            <p:ph idx="1"/>
          </p:nvPr>
        </p:nvSpPr>
        <p:spPr>
          <a:xfrm>
            <a:off x="516000" y="935467"/>
            <a:ext cx="11160000" cy="5940000"/>
          </a:xfrm>
        </p:spPr>
        <p:txBody>
          <a:bodyPr>
            <a:noAutofit/>
          </a:bodyPr>
          <a:lstStyle/>
          <a:p>
            <a:pPr>
              <a:lnSpc>
                <a:spcPct val="150000"/>
              </a:lnSpc>
            </a:pPr>
            <a:r>
              <a:rPr lang="en-US" sz="1000" dirty="0" err="1"/>
              <a:t>Frenken</a:t>
            </a:r>
            <a:r>
              <a:rPr lang="en-US" sz="1000" dirty="0"/>
              <a:t>, Koen, Marko Hekkert, and Per </a:t>
            </a:r>
            <a:r>
              <a:rPr lang="en-US" sz="1000" dirty="0" err="1"/>
              <a:t>Godfroij</a:t>
            </a:r>
            <a:r>
              <a:rPr lang="en-US" sz="1000" dirty="0"/>
              <a:t>. (2004). R&amp;D Portfolios in Environmentally Friendly Automotive Propulsion: Variety, Competition and Policy Implications. </a:t>
            </a:r>
            <a:r>
              <a:rPr lang="en-US" sz="1000" i="1" dirty="0"/>
              <a:t>Technological Forecasting and Social Change</a:t>
            </a:r>
            <a:r>
              <a:rPr lang="en-US" sz="1000" dirty="0"/>
              <a:t> 71: 485–507.</a:t>
            </a:r>
          </a:p>
          <a:p>
            <a:pPr>
              <a:lnSpc>
                <a:spcPct val="150000"/>
              </a:lnSpc>
            </a:pPr>
            <a:r>
              <a:rPr lang="en-US" sz="1000" dirty="0"/>
              <a:t>Hekkert, M.P. et al. (2007). Functions of Innovation Systems: A New Approach for </a:t>
            </a:r>
            <a:r>
              <a:rPr lang="en-US" sz="1000" dirty="0" err="1"/>
              <a:t>Analysing</a:t>
            </a:r>
            <a:r>
              <a:rPr lang="en-US" sz="1000" dirty="0"/>
              <a:t> Technological Change. </a:t>
            </a:r>
            <a:r>
              <a:rPr lang="en-US" sz="1000" i="1" dirty="0"/>
              <a:t>Technological Forecasting and Social Change.</a:t>
            </a:r>
            <a:r>
              <a:rPr lang="en-US" sz="1000" dirty="0"/>
              <a:t> 74(4): 413–32.</a:t>
            </a:r>
          </a:p>
          <a:p>
            <a:pPr>
              <a:lnSpc>
                <a:spcPct val="150000"/>
              </a:lnSpc>
            </a:pPr>
            <a:r>
              <a:rPr lang="en-US" sz="1000" dirty="0"/>
              <a:t>IRENA. (2016). </a:t>
            </a:r>
            <a:r>
              <a:rPr lang="en-US" sz="1000" i="1" dirty="0"/>
              <a:t>Floating Foundations: A Game Changer for Offshore Wind Power</a:t>
            </a:r>
            <a:r>
              <a:rPr lang="en-US" sz="1000" dirty="0"/>
              <a:t>. Abu Dhabi. Retrieved from </a:t>
            </a:r>
            <a:r>
              <a:rPr lang="en-US" sz="1000" dirty="0">
                <a:hlinkClick r:id="rId2"/>
              </a:rPr>
              <a:t>http://www.irena.org/-/media/Files/IRENA/Agency/Publication/2016/IRENA_Offshore_Wind_Floating_Foundations_2016.pdf</a:t>
            </a:r>
            <a:endParaRPr lang="en-US" sz="1000" dirty="0"/>
          </a:p>
          <a:p>
            <a:pPr>
              <a:lnSpc>
                <a:spcPct val="150000"/>
              </a:lnSpc>
            </a:pPr>
            <a:r>
              <a:rPr lang="en-US" sz="1000" dirty="0"/>
              <a:t>NORWEP. (2019). </a:t>
            </a:r>
            <a:r>
              <a:rPr lang="en-US" sz="1000" i="1" dirty="0"/>
              <a:t>Annual Global Offshore Wind Market Report 2020-2024</a:t>
            </a:r>
            <a:r>
              <a:rPr lang="en-US" sz="1000" dirty="0"/>
              <a:t>. Oslo. https://</a:t>
            </a:r>
            <a:r>
              <a:rPr lang="en-US" sz="1000" dirty="0" err="1"/>
              <a:t>doi.org</a:t>
            </a:r>
            <a:r>
              <a:rPr lang="en-US" sz="1000" dirty="0"/>
              <a:t>/10.3726/978-3-0351-0281-9/2 </a:t>
            </a:r>
          </a:p>
          <a:p>
            <a:pPr>
              <a:lnSpc>
                <a:spcPct val="150000"/>
              </a:lnSpc>
            </a:pPr>
            <a:r>
              <a:rPr lang="en-US" sz="1000" dirty="0"/>
              <a:t>Royal BAM Group. (2017). Blyth Offshore </a:t>
            </a:r>
            <a:r>
              <a:rPr lang="en-US" sz="1000" dirty="0" err="1"/>
              <a:t>Demontrator</a:t>
            </a:r>
            <a:r>
              <a:rPr lang="en-US" sz="1000" dirty="0"/>
              <a:t> Wind Farm Project: First Gravity Base Foundation lowered onto sea bed. Retrieved February 17, 2021, from </a:t>
            </a:r>
            <a:r>
              <a:rPr lang="en-US" sz="1000" dirty="0">
                <a:hlinkClick r:id="rId3"/>
              </a:rPr>
              <a:t>https://www.bam.com/en/press/press-releases/2017/8/blyth-offshore-demontrator-wind-farm-project-first-gravity-base</a:t>
            </a:r>
            <a:endParaRPr lang="en-US" sz="1000" dirty="0"/>
          </a:p>
          <a:p>
            <a:pPr>
              <a:lnSpc>
                <a:spcPct val="150000"/>
              </a:lnSpc>
            </a:pPr>
            <a:r>
              <a:rPr lang="en-US" sz="1000" dirty="0"/>
              <a:t>RVO. (2019). </a:t>
            </a:r>
            <a:r>
              <a:rPr lang="en-US" sz="1000" i="1" dirty="0" err="1"/>
              <a:t>Regelingen</a:t>
            </a:r>
            <a:r>
              <a:rPr lang="en-US" sz="1000" i="1" dirty="0"/>
              <a:t> </a:t>
            </a:r>
            <a:r>
              <a:rPr lang="en-US" sz="1000" i="1" dirty="0" err="1"/>
              <a:t>Topsector</a:t>
            </a:r>
            <a:r>
              <a:rPr lang="en-US" sz="1000" i="1" dirty="0"/>
              <a:t> </a:t>
            </a:r>
            <a:r>
              <a:rPr lang="en-US" sz="1000" i="1" dirty="0" err="1"/>
              <a:t>Energie</a:t>
            </a:r>
            <a:r>
              <a:rPr lang="en-US" sz="1000" dirty="0"/>
              <a:t>. The Hague.</a:t>
            </a:r>
          </a:p>
          <a:p>
            <a:pPr>
              <a:lnSpc>
                <a:spcPct val="150000"/>
              </a:lnSpc>
            </a:pPr>
            <a:r>
              <a:rPr lang="en-US" sz="1000" dirty="0" err="1"/>
              <a:t>Scheijgrond</a:t>
            </a:r>
            <a:r>
              <a:rPr lang="en-US" sz="1000" dirty="0"/>
              <a:t>, P., &amp; </a:t>
            </a:r>
            <a:r>
              <a:rPr lang="en-US" sz="1000" dirty="0" err="1"/>
              <a:t>Raventos</a:t>
            </a:r>
            <a:r>
              <a:rPr lang="en-US" sz="1000" dirty="0"/>
              <a:t>, A. (2015). </a:t>
            </a:r>
            <a:r>
              <a:rPr lang="en-US" sz="1000" i="1" dirty="0"/>
              <a:t>Dutch wave &amp; tidal energy sector. Status, challenges and roadmap</a:t>
            </a:r>
            <a:r>
              <a:rPr lang="en-US" sz="1000" dirty="0"/>
              <a:t>. </a:t>
            </a:r>
            <a:r>
              <a:rPr lang="en-US" sz="1000" i="1" dirty="0"/>
              <a:t>TKI Wind op Zee</a:t>
            </a:r>
            <a:r>
              <a:rPr lang="en-US" sz="1000" dirty="0"/>
              <a:t>.</a:t>
            </a:r>
          </a:p>
          <a:p>
            <a:pPr>
              <a:lnSpc>
                <a:spcPct val="150000"/>
              </a:lnSpc>
            </a:pPr>
            <a:r>
              <a:rPr lang="en-US" sz="1000" dirty="0" err="1"/>
              <a:t>Secretariaat</a:t>
            </a:r>
            <a:r>
              <a:rPr lang="en-US" sz="1000" dirty="0"/>
              <a:t> </a:t>
            </a:r>
            <a:r>
              <a:rPr lang="en-US" sz="1000" dirty="0" err="1"/>
              <a:t>Klimaatakkoord</a:t>
            </a:r>
            <a:r>
              <a:rPr lang="en-US" sz="1000" dirty="0"/>
              <a:t>. (2019). </a:t>
            </a:r>
            <a:r>
              <a:rPr lang="en-US" sz="1000" dirty="0" err="1"/>
              <a:t>Innoveren</a:t>
            </a:r>
            <a:r>
              <a:rPr lang="en-US" sz="1000" dirty="0"/>
              <a:t> Met </a:t>
            </a:r>
            <a:r>
              <a:rPr lang="en-US" sz="1000" dirty="0" err="1"/>
              <a:t>Een</a:t>
            </a:r>
            <a:r>
              <a:rPr lang="en-US" sz="1000" dirty="0"/>
              <a:t> </a:t>
            </a:r>
            <a:r>
              <a:rPr lang="en-US" sz="1000" dirty="0" err="1"/>
              <a:t>Missie</a:t>
            </a:r>
            <a:r>
              <a:rPr lang="en-US" sz="1000" dirty="0"/>
              <a:t>: </a:t>
            </a:r>
            <a:r>
              <a:rPr lang="en-US" sz="1000" dirty="0" err="1"/>
              <a:t>Integrale</a:t>
            </a:r>
            <a:r>
              <a:rPr lang="en-US" sz="1000" dirty="0"/>
              <a:t> </a:t>
            </a:r>
            <a:r>
              <a:rPr lang="en-US" sz="1000" dirty="0" err="1"/>
              <a:t>Kennis</a:t>
            </a:r>
            <a:r>
              <a:rPr lang="en-US" sz="1000" dirty="0"/>
              <a:t>- </a:t>
            </a:r>
            <a:r>
              <a:rPr lang="en-US" sz="1000" dirty="0" err="1"/>
              <a:t>En</a:t>
            </a:r>
            <a:r>
              <a:rPr lang="en-US" sz="1000" dirty="0"/>
              <a:t> </a:t>
            </a:r>
            <a:r>
              <a:rPr lang="en-US" sz="1000" dirty="0" err="1"/>
              <a:t>Innovatieagenda</a:t>
            </a:r>
            <a:r>
              <a:rPr lang="en-US" sz="1000" dirty="0"/>
              <a:t> </a:t>
            </a:r>
            <a:r>
              <a:rPr lang="en-US" sz="1000" dirty="0" err="1"/>
              <a:t>Voor</a:t>
            </a:r>
            <a:r>
              <a:rPr lang="en-US" sz="1000" dirty="0"/>
              <a:t> </a:t>
            </a:r>
            <a:r>
              <a:rPr lang="en-US" sz="1000" dirty="0" err="1"/>
              <a:t>Klimaat</a:t>
            </a:r>
            <a:r>
              <a:rPr lang="en-US" sz="1000" dirty="0"/>
              <a:t> </a:t>
            </a:r>
            <a:r>
              <a:rPr lang="en-US" sz="1000" dirty="0" err="1"/>
              <a:t>En</a:t>
            </a:r>
            <a:r>
              <a:rPr lang="en-US" sz="1000" dirty="0"/>
              <a:t> </a:t>
            </a:r>
            <a:r>
              <a:rPr lang="en-US" sz="1000" dirty="0" err="1"/>
              <a:t>Energie</a:t>
            </a:r>
            <a:r>
              <a:rPr lang="en-US" sz="1000" dirty="0"/>
              <a:t>. The Hague.</a:t>
            </a:r>
          </a:p>
          <a:p>
            <a:pPr>
              <a:lnSpc>
                <a:spcPct val="150000"/>
              </a:lnSpc>
            </a:pPr>
            <a:r>
              <a:rPr lang="en-US" sz="1000" dirty="0" err="1"/>
              <a:t>Skopljak</a:t>
            </a:r>
            <a:r>
              <a:rPr lang="en-US" sz="1000" dirty="0"/>
              <a:t>, N. (2021, February 16). GBM Works to Build Prototype for Silent Monopile Installation. </a:t>
            </a:r>
            <a:r>
              <a:rPr lang="en-US" sz="1000" i="1" dirty="0"/>
              <a:t>Offshore Wind</a:t>
            </a:r>
            <a:r>
              <a:rPr lang="en-US" sz="1000" dirty="0"/>
              <a:t>. Retrieved from </a:t>
            </a:r>
            <a:r>
              <a:rPr lang="en-US" sz="1000" dirty="0">
                <a:hlinkClick r:id="rId4"/>
              </a:rPr>
              <a:t>https://www.offshorewind.biz/2021/02/16/gbm-works-to-build-prototype-for-silent-monopile-installation/</a:t>
            </a:r>
            <a:endParaRPr lang="en-US" sz="1000" dirty="0"/>
          </a:p>
          <a:p>
            <a:pPr>
              <a:lnSpc>
                <a:spcPct val="150000"/>
              </a:lnSpc>
            </a:pPr>
            <a:r>
              <a:rPr lang="en-US" sz="1000" dirty="0" err="1"/>
              <a:t>Skopljak</a:t>
            </a:r>
            <a:r>
              <a:rPr lang="en-US" sz="1000" dirty="0"/>
              <a:t>, N. (2021, March 11). First Suction Pile Jacket Installed at </a:t>
            </a:r>
            <a:r>
              <a:rPr lang="en-US" sz="1000" dirty="0" err="1"/>
              <a:t>Changle</a:t>
            </a:r>
            <a:r>
              <a:rPr lang="en-US" sz="1000" dirty="0"/>
              <a:t> </a:t>
            </a:r>
            <a:r>
              <a:rPr lang="en-US" sz="1000" dirty="0" err="1"/>
              <a:t>Waihai</a:t>
            </a:r>
            <a:r>
              <a:rPr lang="en-US" sz="1000" dirty="0"/>
              <a:t> OWF. </a:t>
            </a:r>
            <a:r>
              <a:rPr lang="en-US" sz="1000" i="1" dirty="0"/>
              <a:t>Offshore Wind</a:t>
            </a:r>
            <a:r>
              <a:rPr lang="en-US" sz="1000" dirty="0"/>
              <a:t>.</a:t>
            </a:r>
          </a:p>
          <a:p>
            <a:pPr>
              <a:lnSpc>
                <a:spcPct val="150000"/>
              </a:lnSpc>
            </a:pPr>
            <a:r>
              <a:rPr lang="en-US" sz="1000" dirty="0"/>
              <a:t>SPT Offshore. (2018). Aberdeen Offshore Wind Farm. Retrieved February 17, 2021, from https://</a:t>
            </a:r>
            <a:r>
              <a:rPr lang="en-US" sz="1000" dirty="0" err="1"/>
              <a:t>www.sptoffshore.com</a:t>
            </a:r>
            <a:r>
              <a:rPr lang="en-US" sz="1000" dirty="0"/>
              <a:t>/projects/</a:t>
            </a:r>
            <a:r>
              <a:rPr lang="en-US" sz="1000" dirty="0" err="1"/>
              <a:t>aberdeen</a:t>
            </a:r>
            <a:r>
              <a:rPr lang="en-US" sz="1000" dirty="0"/>
              <a:t>-offshore-wind-farm/</a:t>
            </a:r>
          </a:p>
          <a:p>
            <a:pPr>
              <a:lnSpc>
                <a:spcPct val="150000"/>
              </a:lnSpc>
            </a:pPr>
            <a:r>
              <a:rPr lang="en-US" sz="1000" dirty="0"/>
              <a:t>TKI Wind op Zee. (2019). </a:t>
            </a:r>
            <a:r>
              <a:rPr lang="en-US" sz="1000" i="1" dirty="0"/>
              <a:t>The Netherlands’ Long-Term Offshore Wind R&amp;D Strategy</a:t>
            </a:r>
            <a:r>
              <a:rPr lang="en-US" sz="1000" dirty="0"/>
              <a:t>. Utrecht.</a:t>
            </a:r>
          </a:p>
          <a:p>
            <a:pPr>
              <a:lnSpc>
                <a:spcPct val="150000"/>
              </a:lnSpc>
            </a:pPr>
            <a:r>
              <a:rPr lang="en-US" sz="1000" dirty="0" err="1"/>
              <a:t>Unen</a:t>
            </a:r>
            <a:r>
              <a:rPr lang="en-US" sz="1000" dirty="0"/>
              <a:t>, A. van. (2020). QED Naval and </a:t>
            </a:r>
            <a:r>
              <a:rPr lang="en-US" sz="1000" dirty="0" err="1"/>
              <a:t>HydroWing</a:t>
            </a:r>
            <a:r>
              <a:rPr lang="en-US" sz="1000" dirty="0"/>
              <a:t> acquire </a:t>
            </a:r>
            <a:r>
              <a:rPr lang="en-US" sz="1000" dirty="0" err="1"/>
              <a:t>Tocardo</a:t>
            </a:r>
            <a:r>
              <a:rPr lang="en-US" sz="1000" dirty="0"/>
              <a:t> Tidal Power. </a:t>
            </a:r>
            <a:r>
              <a:rPr lang="en-US" sz="1000" i="1" dirty="0" err="1"/>
              <a:t>Tocardo</a:t>
            </a:r>
            <a:r>
              <a:rPr lang="en-US" sz="1000" dirty="0"/>
              <a:t>. Retrieved from https://</a:t>
            </a:r>
            <a:r>
              <a:rPr lang="en-US" sz="1000" dirty="0" err="1"/>
              <a:t>www.tocardo.com</a:t>
            </a:r>
            <a:r>
              <a:rPr lang="en-US" sz="1000" dirty="0"/>
              <a:t>/</a:t>
            </a:r>
            <a:r>
              <a:rPr lang="en-US" sz="1000" dirty="0" err="1"/>
              <a:t>qed</a:t>
            </a:r>
            <a:r>
              <a:rPr lang="en-US" sz="1000" dirty="0"/>
              <a:t>-naval-and-</a:t>
            </a:r>
            <a:r>
              <a:rPr lang="en-US" sz="1000" dirty="0" err="1"/>
              <a:t>hydrowing</a:t>
            </a:r>
            <a:r>
              <a:rPr lang="en-US" sz="1000" dirty="0"/>
              <a:t>-acquiring-</a:t>
            </a:r>
            <a:r>
              <a:rPr lang="en-US" sz="1000" dirty="0" err="1"/>
              <a:t>tocardo</a:t>
            </a:r>
            <a:r>
              <a:rPr lang="en-US" sz="1000" dirty="0"/>
              <a:t>-tidal-power/</a:t>
            </a:r>
          </a:p>
          <a:p>
            <a:pPr>
              <a:lnSpc>
                <a:spcPct val="150000"/>
              </a:lnSpc>
            </a:pPr>
            <a:r>
              <a:rPr lang="en-US" sz="1000" dirty="0"/>
              <a:t>Utterback, J. M. (1994). </a:t>
            </a:r>
            <a:r>
              <a:rPr lang="en-US" sz="1000" i="1" dirty="0"/>
              <a:t>Mastering the dynamics of innovation</a:t>
            </a:r>
            <a:r>
              <a:rPr lang="en-US" sz="1000" dirty="0"/>
              <a:t>. Boston: Harvard Business School Press.</a:t>
            </a:r>
          </a:p>
        </p:txBody>
      </p:sp>
    </p:spTree>
    <p:extLst>
      <p:ext uri="{BB962C8B-B14F-4D97-AF65-F5344CB8AC3E}">
        <p14:creationId xmlns:p14="http://schemas.microsoft.com/office/powerpoint/2010/main" val="2131732939"/>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16BD18-084E-4948-95A2-E98CB0D815C7}"/>
              </a:ext>
            </a:extLst>
          </p:cNvPr>
          <p:cNvSpPr>
            <a:spLocks noGrp="1"/>
          </p:cNvSpPr>
          <p:nvPr>
            <p:ph type="title"/>
          </p:nvPr>
        </p:nvSpPr>
        <p:spPr>
          <a:xfrm>
            <a:off x="838200" y="2766218"/>
            <a:ext cx="10515600" cy="1325563"/>
          </a:xfrm>
        </p:spPr>
        <p:txBody>
          <a:bodyPr/>
          <a:lstStyle/>
          <a:p>
            <a:pPr algn="ctr"/>
            <a:r>
              <a:rPr lang="en-NL"/>
              <a:t>Appendices</a:t>
            </a:r>
          </a:p>
        </p:txBody>
      </p:sp>
    </p:spTree>
    <p:extLst>
      <p:ext uri="{BB962C8B-B14F-4D97-AF65-F5344CB8AC3E}">
        <p14:creationId xmlns:p14="http://schemas.microsoft.com/office/powerpoint/2010/main" val="263437084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184AF150-71D8-EC40-8314-C25579129182}"/>
              </a:ext>
            </a:extLst>
          </p:cNvPr>
          <p:cNvGraphicFramePr>
            <a:graphicFrameLocks noGrp="1"/>
          </p:cNvGraphicFramePr>
          <p:nvPr>
            <p:ph idx="1"/>
            <p:extLst>
              <p:ext uri="{D42A27DB-BD31-4B8C-83A1-F6EECF244321}">
                <p14:modId xmlns:p14="http://schemas.microsoft.com/office/powerpoint/2010/main" val="3999917544"/>
              </p:ext>
            </p:extLst>
          </p:nvPr>
        </p:nvGraphicFramePr>
        <p:xfrm>
          <a:off x="1165682" y="2316537"/>
          <a:ext cx="9860636" cy="2018700"/>
        </p:xfrm>
        <a:graphic>
          <a:graphicData uri="http://schemas.openxmlformats.org/drawingml/2006/table">
            <a:tbl>
              <a:tblPr firstRow="1" bandRow="1">
                <a:tableStyleId>{5C22544A-7EE6-4342-B048-85BDC9FD1C3A}</a:tableStyleId>
              </a:tblPr>
              <a:tblGrid>
                <a:gridCol w="1425118">
                  <a:extLst>
                    <a:ext uri="{9D8B030D-6E8A-4147-A177-3AD203B41FA5}">
                      <a16:colId xmlns:a16="http://schemas.microsoft.com/office/drawing/2014/main" val="321621217"/>
                    </a:ext>
                  </a:extLst>
                </a:gridCol>
                <a:gridCol w="1295400">
                  <a:extLst>
                    <a:ext uri="{9D8B030D-6E8A-4147-A177-3AD203B41FA5}">
                      <a16:colId xmlns:a16="http://schemas.microsoft.com/office/drawing/2014/main" val="1030288074"/>
                    </a:ext>
                  </a:extLst>
                </a:gridCol>
                <a:gridCol w="2336800">
                  <a:extLst>
                    <a:ext uri="{9D8B030D-6E8A-4147-A177-3AD203B41FA5}">
                      <a16:colId xmlns:a16="http://schemas.microsoft.com/office/drawing/2014/main" val="2749716722"/>
                    </a:ext>
                  </a:extLst>
                </a:gridCol>
                <a:gridCol w="2273300">
                  <a:extLst>
                    <a:ext uri="{9D8B030D-6E8A-4147-A177-3AD203B41FA5}">
                      <a16:colId xmlns:a16="http://schemas.microsoft.com/office/drawing/2014/main" val="4269251906"/>
                    </a:ext>
                  </a:extLst>
                </a:gridCol>
                <a:gridCol w="2530018">
                  <a:extLst>
                    <a:ext uri="{9D8B030D-6E8A-4147-A177-3AD203B41FA5}">
                      <a16:colId xmlns:a16="http://schemas.microsoft.com/office/drawing/2014/main" val="3254711628"/>
                    </a:ext>
                  </a:extLst>
                </a:gridCol>
              </a:tblGrid>
              <a:tr h="403740">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 </a:t>
                      </a:r>
                    </a:p>
                  </a:txBody>
                  <a:tcPr marL="9525" marR="9525" marT="9525" marB="0" anchor="ctr"/>
                </a:tc>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Sustaining</a:t>
                      </a:r>
                    </a:p>
                  </a:txBody>
                  <a:tcPr marL="9525" marR="9525" marT="9525" marB="0" anchor="ctr"/>
                </a:tc>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Disruptive</a:t>
                      </a:r>
                    </a:p>
                  </a:txBody>
                  <a:tcPr marL="9525" marR="9525" marT="9525" marB="0" anchor="ctr"/>
                </a:tc>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Totals</a:t>
                      </a:r>
                    </a:p>
                  </a:txBody>
                  <a:tcPr marL="9525" marR="9525" marT="9525" marB="0" anchor="ctr"/>
                </a:tc>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Ratio</a:t>
                      </a:r>
                    </a:p>
                  </a:txBody>
                  <a:tcPr marL="9525" marR="9525" marT="9525" marB="0" anchor="ctr"/>
                </a:tc>
                <a:extLst>
                  <a:ext uri="{0D108BD9-81ED-4DB2-BD59-A6C34878D82A}">
                    <a16:rowId xmlns:a16="http://schemas.microsoft.com/office/drawing/2014/main" val="201390660"/>
                  </a:ext>
                </a:extLst>
              </a:tr>
              <a:tr h="403740">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Discovery</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17</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21</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425%</a:t>
                      </a:r>
                    </a:p>
                  </a:txBody>
                  <a:tcPr marL="9525" marR="9525" marT="9525" marB="0" anchor="ctr"/>
                </a:tc>
                <a:extLst>
                  <a:ext uri="{0D108BD9-81ED-4DB2-BD59-A6C34878D82A}">
                    <a16:rowId xmlns:a16="http://schemas.microsoft.com/office/drawing/2014/main" val="2781998863"/>
                  </a:ext>
                </a:extLst>
              </a:tr>
              <a:tr h="403740">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Development</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66</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19</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85</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347%</a:t>
                      </a:r>
                    </a:p>
                  </a:txBody>
                  <a:tcPr marL="9525" marR="9525" marT="9525" marB="0" anchor="ctr"/>
                </a:tc>
                <a:extLst>
                  <a:ext uri="{0D108BD9-81ED-4DB2-BD59-A6C34878D82A}">
                    <a16:rowId xmlns:a16="http://schemas.microsoft.com/office/drawing/2014/main" val="1591341124"/>
                  </a:ext>
                </a:extLst>
              </a:tr>
              <a:tr h="403740">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Demo</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33</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10</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43</a:t>
                      </a:r>
                    </a:p>
                  </a:txBody>
                  <a:tcPr marL="9525" marR="9525" marT="9525" marB="0" anchor="ctr"/>
                </a:tc>
                <a:tc>
                  <a:txBody>
                    <a:bodyPr/>
                    <a:lstStyle/>
                    <a:p>
                      <a:pPr algn="ctr" fontAlgn="b">
                        <a:lnSpc>
                          <a:spcPct val="150000"/>
                        </a:lnSpc>
                      </a:pPr>
                      <a:r>
                        <a:rPr lang="en-NL" sz="16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330%</a:t>
                      </a:r>
                    </a:p>
                  </a:txBody>
                  <a:tcPr marL="9525" marR="9525" marT="9525" marB="0" anchor="ctr"/>
                </a:tc>
                <a:extLst>
                  <a:ext uri="{0D108BD9-81ED-4DB2-BD59-A6C34878D82A}">
                    <a16:rowId xmlns:a16="http://schemas.microsoft.com/office/drawing/2014/main" val="4026712808"/>
                  </a:ext>
                </a:extLst>
              </a:tr>
              <a:tr h="403740">
                <a:tc>
                  <a:txBody>
                    <a:bodyPr/>
                    <a:lstStyle/>
                    <a:p>
                      <a:pPr algn="ctr" fontAlgn="b">
                        <a:lnSpc>
                          <a:spcPct val="150000"/>
                        </a:lnSpc>
                      </a:pPr>
                      <a:r>
                        <a:rPr lang="en-US" sz="16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9525" marR="9525" marT="9525" marB="0" anchor="ctr"/>
                </a:tc>
                <a:tc>
                  <a:txBody>
                    <a:bodyPr/>
                    <a:lstStyle/>
                    <a:p>
                      <a:pPr algn="ctr" fontAlgn="b">
                        <a:lnSpc>
                          <a:spcPct val="150000"/>
                        </a:lnSpc>
                      </a:pPr>
                      <a:r>
                        <a:rPr lang="en-NL"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116</a:t>
                      </a:r>
                    </a:p>
                  </a:txBody>
                  <a:tcPr marL="9525" marR="9525" marT="9525" marB="0" anchor="ctr"/>
                </a:tc>
                <a:tc>
                  <a:txBody>
                    <a:bodyPr/>
                    <a:lstStyle/>
                    <a:p>
                      <a:pPr algn="ctr" fontAlgn="b">
                        <a:lnSpc>
                          <a:spcPct val="150000"/>
                        </a:lnSpc>
                      </a:pPr>
                      <a:r>
                        <a:rPr lang="en-NL"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33</a:t>
                      </a:r>
                    </a:p>
                  </a:txBody>
                  <a:tcPr marL="9525" marR="9525" marT="9525" marB="0" anchor="ctr"/>
                </a:tc>
                <a:tc>
                  <a:txBody>
                    <a:bodyPr/>
                    <a:lstStyle/>
                    <a:p>
                      <a:pPr algn="ctr" fontAlgn="b">
                        <a:lnSpc>
                          <a:spcPct val="150000"/>
                        </a:lnSpc>
                      </a:pPr>
                      <a:r>
                        <a:rPr lang="en-NL"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149</a:t>
                      </a:r>
                    </a:p>
                  </a:txBody>
                  <a:tcPr marL="9525" marR="9525" marT="9525" marB="0" anchor="ctr"/>
                </a:tc>
                <a:tc>
                  <a:txBody>
                    <a:bodyPr/>
                    <a:lstStyle/>
                    <a:p>
                      <a:pPr algn="ctr" fontAlgn="b">
                        <a:lnSpc>
                          <a:spcPct val="150000"/>
                        </a:lnSpc>
                      </a:pPr>
                      <a:r>
                        <a:rPr lang="en-NL" sz="16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367%</a:t>
                      </a:r>
                    </a:p>
                  </a:txBody>
                  <a:tcPr marL="9525" marR="9525" marT="9525" marB="0" anchor="ctr"/>
                </a:tc>
                <a:extLst>
                  <a:ext uri="{0D108BD9-81ED-4DB2-BD59-A6C34878D82A}">
                    <a16:rowId xmlns:a16="http://schemas.microsoft.com/office/drawing/2014/main" val="2009680919"/>
                  </a:ext>
                </a:extLst>
              </a:tr>
            </a:tbl>
          </a:graphicData>
        </a:graphic>
      </p:graphicFrame>
      <p:sp>
        <p:nvSpPr>
          <p:cNvPr id="6" name="TextBox 5">
            <a:extLst>
              <a:ext uri="{FF2B5EF4-FFF2-40B4-BE49-F238E27FC236}">
                <a16:creationId xmlns:a16="http://schemas.microsoft.com/office/drawing/2014/main" id="{A9557D2A-635B-6240-8F7C-D75FEC0702A3}"/>
              </a:ext>
            </a:extLst>
          </p:cNvPr>
          <p:cNvSpPr txBox="1"/>
          <p:nvPr/>
        </p:nvSpPr>
        <p:spPr>
          <a:xfrm>
            <a:off x="1165682" y="572551"/>
            <a:ext cx="9860636" cy="1200329"/>
          </a:xfrm>
          <a:prstGeom prst="rect">
            <a:avLst/>
          </a:prstGeom>
          <a:noFill/>
        </p:spPr>
        <p:txBody>
          <a:bodyPr wrap="square" rtlCol="0">
            <a:spAutoFit/>
          </a:bodyPr>
          <a:lstStyle/>
          <a:p>
            <a:pPr algn="ctr"/>
            <a:r>
              <a:rPr lang="en-NL" sz="3600">
                <a:latin typeface="Open Sans Light" panose="020B0306030504020204" pitchFamily="34" charset="0"/>
                <a:ea typeface="Open Sans Light" panose="020B0306030504020204" pitchFamily="34" charset="0"/>
                <a:cs typeface="Open Sans Light" panose="020B0306030504020204" pitchFamily="34" charset="0"/>
              </a:rPr>
              <a:t>Government supported offshore renewable energy R&amp;D projects</a:t>
            </a:r>
            <a:endParaRPr lang="en-NL" sz="120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2" name="TextBox 1">
            <a:extLst>
              <a:ext uri="{FF2B5EF4-FFF2-40B4-BE49-F238E27FC236}">
                <a16:creationId xmlns:a16="http://schemas.microsoft.com/office/drawing/2014/main" id="{22D712BA-2781-3A46-9DD8-7AC63D152F58}"/>
              </a:ext>
            </a:extLst>
          </p:cNvPr>
          <p:cNvSpPr txBox="1"/>
          <p:nvPr/>
        </p:nvSpPr>
        <p:spPr>
          <a:xfrm>
            <a:off x="1165682" y="4431977"/>
            <a:ext cx="9860636" cy="893834"/>
          </a:xfrm>
          <a:prstGeom prst="rect">
            <a:avLst/>
          </a:prstGeom>
          <a:noFill/>
        </p:spPr>
        <p:txBody>
          <a:bodyPr wrap="square" rtlCol="0">
            <a:spAutoFit/>
          </a:bodyPr>
          <a:lstStyle/>
          <a:p>
            <a:pPr>
              <a:lnSpc>
                <a:spcPct val="150000"/>
              </a:lnSpc>
            </a:pPr>
            <a:r>
              <a:rPr lang="en-NL" sz="1200">
                <a:latin typeface="Open Sans Light" panose="020B0306030504020204" pitchFamily="34" charset="0"/>
                <a:ea typeface="Open Sans Light" panose="020B0306030504020204" pitchFamily="34" charset="0"/>
                <a:cs typeface="Open Sans Light" panose="020B0306030504020204" pitchFamily="34" charset="0"/>
              </a:rPr>
              <a:t>*The numbers represent the number of government funded R&amp;D projects for offshore renewable energy by category and TRL group</a:t>
            </a:r>
          </a:p>
          <a:p>
            <a:pPr>
              <a:lnSpc>
                <a:spcPct val="150000"/>
              </a:lnSpc>
            </a:pPr>
            <a:r>
              <a:rPr lang="en-NL" sz="1200">
                <a:latin typeface="Open Sans Light" panose="020B0306030504020204" pitchFamily="34" charset="0"/>
                <a:ea typeface="Open Sans Light" panose="020B0306030504020204" pitchFamily="34" charset="0"/>
                <a:cs typeface="Open Sans Light" panose="020B0306030504020204" pitchFamily="34" charset="0"/>
              </a:rPr>
              <a:t>+ Sustaining refers to incremental plus radical R&amp;D that improves the current offshore wind design and business model; disruptive is all other R&amp;D (within offshore wind and other offshore RE tech. dev.). It currently performs worse, but has a greater technological and market potential</a:t>
            </a:r>
          </a:p>
        </p:txBody>
      </p:sp>
    </p:spTree>
    <p:extLst>
      <p:ext uri="{BB962C8B-B14F-4D97-AF65-F5344CB8AC3E}">
        <p14:creationId xmlns:p14="http://schemas.microsoft.com/office/powerpoint/2010/main" val="14669688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216B8C-EC37-B148-A73B-A63701428E89}"/>
              </a:ext>
            </a:extLst>
          </p:cNvPr>
          <p:cNvSpPr>
            <a:spLocks noGrp="1"/>
          </p:cNvSpPr>
          <p:nvPr>
            <p:ph type="title"/>
          </p:nvPr>
        </p:nvSpPr>
        <p:spPr/>
        <p:txBody>
          <a:bodyPr>
            <a:normAutofit/>
          </a:bodyPr>
          <a:lstStyle/>
          <a:p>
            <a:pPr algn="ctr"/>
            <a:r>
              <a:rPr lang="en-NL" sz="3600">
                <a:latin typeface="Open Sans Light" panose="020B0306030504020204" pitchFamily="34" charset="0"/>
                <a:ea typeface="Open Sans Light" panose="020B0306030504020204" pitchFamily="34" charset="0"/>
                <a:cs typeface="Open Sans Light" panose="020B0306030504020204" pitchFamily="34" charset="0"/>
              </a:rPr>
              <a:t>Breakdown of disruptive offshore renewable energy R&amp;D projects</a:t>
            </a:r>
          </a:p>
        </p:txBody>
      </p:sp>
      <p:graphicFrame>
        <p:nvGraphicFramePr>
          <p:cNvPr id="5" name="Table 7">
            <a:extLst>
              <a:ext uri="{FF2B5EF4-FFF2-40B4-BE49-F238E27FC236}">
                <a16:creationId xmlns:a16="http://schemas.microsoft.com/office/drawing/2014/main" id="{0C244A87-2F3E-0C46-9063-B2D65DC7CD9E}"/>
              </a:ext>
            </a:extLst>
          </p:cNvPr>
          <p:cNvGraphicFramePr>
            <a:graphicFrameLocks noGrp="1"/>
          </p:cNvGraphicFramePr>
          <p:nvPr>
            <p:extLst>
              <p:ext uri="{D42A27DB-BD31-4B8C-83A1-F6EECF244321}">
                <p14:modId xmlns:p14="http://schemas.microsoft.com/office/powerpoint/2010/main" val="960332593"/>
              </p:ext>
            </p:extLst>
          </p:nvPr>
        </p:nvGraphicFramePr>
        <p:xfrm>
          <a:off x="344218" y="2255838"/>
          <a:ext cx="11503563" cy="2346323"/>
        </p:xfrm>
        <a:graphic>
          <a:graphicData uri="http://schemas.openxmlformats.org/drawingml/2006/table">
            <a:tbl>
              <a:tblPr firstRow="1" bandRow="1">
                <a:tableStyleId>{5C22544A-7EE6-4342-B048-85BDC9FD1C3A}</a:tableStyleId>
              </a:tblPr>
              <a:tblGrid>
                <a:gridCol w="1129698">
                  <a:extLst>
                    <a:ext uri="{9D8B030D-6E8A-4147-A177-3AD203B41FA5}">
                      <a16:colId xmlns:a16="http://schemas.microsoft.com/office/drawing/2014/main" val="274786264"/>
                    </a:ext>
                  </a:extLst>
                </a:gridCol>
                <a:gridCol w="1129698">
                  <a:extLst>
                    <a:ext uri="{9D8B030D-6E8A-4147-A177-3AD203B41FA5}">
                      <a16:colId xmlns:a16="http://schemas.microsoft.com/office/drawing/2014/main" val="4006347734"/>
                    </a:ext>
                  </a:extLst>
                </a:gridCol>
                <a:gridCol w="945074">
                  <a:extLst>
                    <a:ext uri="{9D8B030D-6E8A-4147-A177-3AD203B41FA5}">
                      <a16:colId xmlns:a16="http://schemas.microsoft.com/office/drawing/2014/main" val="134048605"/>
                    </a:ext>
                  </a:extLst>
                </a:gridCol>
                <a:gridCol w="1037387">
                  <a:extLst>
                    <a:ext uri="{9D8B030D-6E8A-4147-A177-3AD203B41FA5}">
                      <a16:colId xmlns:a16="http://schemas.microsoft.com/office/drawing/2014/main" val="258601552"/>
                    </a:ext>
                  </a:extLst>
                </a:gridCol>
                <a:gridCol w="1037387">
                  <a:extLst>
                    <a:ext uri="{9D8B030D-6E8A-4147-A177-3AD203B41FA5}">
                      <a16:colId xmlns:a16="http://schemas.microsoft.com/office/drawing/2014/main" val="3481256251"/>
                    </a:ext>
                  </a:extLst>
                </a:gridCol>
                <a:gridCol w="1037387">
                  <a:extLst>
                    <a:ext uri="{9D8B030D-6E8A-4147-A177-3AD203B41FA5}">
                      <a16:colId xmlns:a16="http://schemas.microsoft.com/office/drawing/2014/main" val="2799869780"/>
                    </a:ext>
                  </a:extLst>
                </a:gridCol>
                <a:gridCol w="1110664">
                  <a:extLst>
                    <a:ext uri="{9D8B030D-6E8A-4147-A177-3AD203B41FA5}">
                      <a16:colId xmlns:a16="http://schemas.microsoft.com/office/drawing/2014/main" val="1021841776"/>
                    </a:ext>
                  </a:extLst>
                </a:gridCol>
                <a:gridCol w="964107">
                  <a:extLst>
                    <a:ext uri="{9D8B030D-6E8A-4147-A177-3AD203B41FA5}">
                      <a16:colId xmlns:a16="http://schemas.microsoft.com/office/drawing/2014/main" val="3954451576"/>
                    </a:ext>
                  </a:extLst>
                </a:gridCol>
                <a:gridCol w="1037387">
                  <a:extLst>
                    <a:ext uri="{9D8B030D-6E8A-4147-A177-3AD203B41FA5}">
                      <a16:colId xmlns:a16="http://schemas.microsoft.com/office/drawing/2014/main" val="2688055452"/>
                    </a:ext>
                  </a:extLst>
                </a:gridCol>
                <a:gridCol w="1037387">
                  <a:extLst>
                    <a:ext uri="{9D8B030D-6E8A-4147-A177-3AD203B41FA5}">
                      <a16:colId xmlns:a16="http://schemas.microsoft.com/office/drawing/2014/main" val="3189589020"/>
                    </a:ext>
                  </a:extLst>
                </a:gridCol>
                <a:gridCol w="1037387">
                  <a:extLst>
                    <a:ext uri="{9D8B030D-6E8A-4147-A177-3AD203B41FA5}">
                      <a16:colId xmlns:a16="http://schemas.microsoft.com/office/drawing/2014/main" val="443475887"/>
                    </a:ext>
                  </a:extLst>
                </a:gridCol>
              </a:tblGrid>
              <a:tr h="641499">
                <a:tc>
                  <a:txBody>
                    <a:bodyPr/>
                    <a:lstStyle/>
                    <a:p>
                      <a:pPr algn="ctr" fontAlgn="b"/>
                      <a:endPar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Wind turbines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Floating</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Kites &amp; airborne systems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Foundations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Floating solar</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Tidal turbines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Offshore geothermal</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Installations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Towers</a:t>
                      </a:r>
                    </a:p>
                  </a:txBody>
                  <a:tcPr marL="9525" marR="9525" marT="9525" marB="0" anchor="ctr"/>
                </a:tc>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Totals</a:t>
                      </a:r>
                    </a:p>
                  </a:txBody>
                  <a:tcPr marL="9525" marR="9525" marT="9525" marB="0" anchor="ctr"/>
                </a:tc>
                <a:extLst>
                  <a:ext uri="{0D108BD9-81ED-4DB2-BD59-A6C34878D82A}">
                    <a16:rowId xmlns:a16="http://schemas.microsoft.com/office/drawing/2014/main" val="637176868"/>
                  </a:ext>
                </a:extLst>
              </a:tr>
              <a:tr h="426206">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Discovery</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tc>
                <a:extLst>
                  <a:ext uri="{0D108BD9-81ED-4DB2-BD59-A6C34878D82A}">
                    <a16:rowId xmlns:a16="http://schemas.microsoft.com/office/drawing/2014/main" val="1536771348"/>
                  </a:ext>
                </a:extLst>
              </a:tr>
              <a:tr h="426206">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Development</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8</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a:t>
                      </a:r>
                    </a:p>
                  </a:txBody>
                  <a:tcPr marL="9525" marR="9525" marT="9525" marB="0" anchor="ctr"/>
                </a:tc>
                <a:extLst>
                  <a:ext uri="{0D108BD9-81ED-4DB2-BD59-A6C34878D82A}">
                    <a16:rowId xmlns:a16="http://schemas.microsoft.com/office/drawing/2014/main" val="1460127044"/>
                  </a:ext>
                </a:extLst>
              </a:tr>
              <a:tr h="426206">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Demo</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a:t>
                      </a:r>
                    </a:p>
                  </a:txBody>
                  <a:tcPr marL="9525" marR="9525" marT="9525" marB="0" anchor="ctr"/>
                </a:tc>
                <a:extLst>
                  <a:ext uri="{0D108BD9-81ED-4DB2-BD59-A6C34878D82A}">
                    <a16:rowId xmlns:a16="http://schemas.microsoft.com/office/drawing/2014/main" val="4177391861"/>
                  </a:ext>
                </a:extLst>
              </a:tr>
              <a:tr h="426206">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Totals</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33</a:t>
                      </a:r>
                    </a:p>
                  </a:txBody>
                  <a:tcPr marL="9525" marR="9525" marT="9525" marB="0" anchor="ctr"/>
                </a:tc>
                <a:extLst>
                  <a:ext uri="{0D108BD9-81ED-4DB2-BD59-A6C34878D82A}">
                    <a16:rowId xmlns:a16="http://schemas.microsoft.com/office/drawing/2014/main" val="226538958"/>
                  </a:ext>
                </a:extLst>
              </a:tr>
            </a:tbl>
          </a:graphicData>
        </a:graphic>
      </p:graphicFrame>
    </p:spTree>
    <p:extLst>
      <p:ext uri="{BB962C8B-B14F-4D97-AF65-F5344CB8AC3E}">
        <p14:creationId xmlns:p14="http://schemas.microsoft.com/office/powerpoint/2010/main" val="3798449111"/>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3B4BE-8AE1-6143-8412-4A8C168A42BD}"/>
              </a:ext>
            </a:extLst>
          </p:cNvPr>
          <p:cNvSpPr>
            <a:spLocks noGrp="1"/>
          </p:cNvSpPr>
          <p:nvPr>
            <p:ph type="title"/>
          </p:nvPr>
        </p:nvSpPr>
        <p:spPr>
          <a:xfrm>
            <a:off x="838199" y="0"/>
            <a:ext cx="10515600" cy="1325563"/>
          </a:xfrm>
        </p:spPr>
        <p:txBody>
          <a:bodyPr>
            <a:normAutofit/>
          </a:bodyPr>
          <a:lstStyle/>
          <a:p>
            <a:pPr algn="ctr"/>
            <a:r>
              <a:rPr lang="en-NL" sz="3600"/>
              <a:t>Full R&amp;D breakdown by category</a:t>
            </a:r>
          </a:p>
        </p:txBody>
      </p:sp>
      <p:graphicFrame>
        <p:nvGraphicFramePr>
          <p:cNvPr id="7" name="Content Placeholder 6">
            <a:extLst>
              <a:ext uri="{FF2B5EF4-FFF2-40B4-BE49-F238E27FC236}">
                <a16:creationId xmlns:a16="http://schemas.microsoft.com/office/drawing/2014/main" id="{61CCEEDC-FF46-144E-A941-F3CC1CBA844C}"/>
              </a:ext>
            </a:extLst>
          </p:cNvPr>
          <p:cNvGraphicFramePr>
            <a:graphicFrameLocks noGrp="1"/>
          </p:cNvGraphicFramePr>
          <p:nvPr>
            <p:ph idx="1"/>
            <p:extLst>
              <p:ext uri="{D42A27DB-BD31-4B8C-83A1-F6EECF244321}">
                <p14:modId xmlns:p14="http://schemas.microsoft.com/office/powerpoint/2010/main" val="3228274408"/>
              </p:ext>
            </p:extLst>
          </p:nvPr>
        </p:nvGraphicFramePr>
        <p:xfrm>
          <a:off x="1748322" y="1027906"/>
          <a:ext cx="8695354" cy="5042795"/>
        </p:xfrm>
        <a:graphic>
          <a:graphicData uri="http://schemas.openxmlformats.org/drawingml/2006/table">
            <a:tbl>
              <a:tblPr>
                <a:tableStyleId>{5C22544A-7EE6-4342-B048-85BDC9FD1C3A}</a:tableStyleId>
              </a:tblPr>
              <a:tblGrid>
                <a:gridCol w="2915875">
                  <a:extLst>
                    <a:ext uri="{9D8B030D-6E8A-4147-A177-3AD203B41FA5}">
                      <a16:colId xmlns:a16="http://schemas.microsoft.com/office/drawing/2014/main" val="3392698518"/>
                    </a:ext>
                  </a:extLst>
                </a:gridCol>
                <a:gridCol w="1706478">
                  <a:extLst>
                    <a:ext uri="{9D8B030D-6E8A-4147-A177-3AD203B41FA5}">
                      <a16:colId xmlns:a16="http://schemas.microsoft.com/office/drawing/2014/main" val="808707583"/>
                    </a:ext>
                  </a:extLst>
                </a:gridCol>
                <a:gridCol w="1262976">
                  <a:extLst>
                    <a:ext uri="{9D8B030D-6E8A-4147-A177-3AD203B41FA5}">
                      <a16:colId xmlns:a16="http://schemas.microsoft.com/office/drawing/2014/main" val="462916707"/>
                    </a:ext>
                  </a:extLst>
                </a:gridCol>
                <a:gridCol w="1385047">
                  <a:extLst>
                    <a:ext uri="{9D8B030D-6E8A-4147-A177-3AD203B41FA5}">
                      <a16:colId xmlns:a16="http://schemas.microsoft.com/office/drawing/2014/main" val="1006129606"/>
                    </a:ext>
                  </a:extLst>
                </a:gridCol>
                <a:gridCol w="1424978">
                  <a:extLst>
                    <a:ext uri="{9D8B030D-6E8A-4147-A177-3AD203B41FA5}">
                      <a16:colId xmlns:a16="http://schemas.microsoft.com/office/drawing/2014/main" val="317858228"/>
                    </a:ext>
                  </a:extLst>
                </a:gridCol>
              </a:tblGrid>
              <a:tr h="272384">
                <a:tc>
                  <a:txBody>
                    <a:bodyPr/>
                    <a:lstStyle/>
                    <a:p>
                      <a:pPr algn="ctr" fontAlgn="b">
                        <a:lnSpc>
                          <a:spcPct val="100000"/>
                        </a:lnSpc>
                      </a:pP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R&amp;D Category</a:t>
                      </a:r>
                    </a:p>
                  </a:txBody>
                  <a:tcPr marL="5107" marR="5107" marT="5107" marB="0" anchor="ctr">
                    <a:solidFill>
                      <a:schemeClr val="accent1"/>
                    </a:solidFill>
                  </a:tcPr>
                </a:tc>
                <a:tc>
                  <a:txBody>
                    <a:bodyPr/>
                    <a:lstStyle/>
                    <a:p>
                      <a:pPr algn="ctr" fontAlgn="b">
                        <a:lnSpc>
                          <a:spcPct val="100000"/>
                        </a:lnSpc>
                      </a:pP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Sustaining incremental</a:t>
                      </a:r>
                    </a:p>
                  </a:txBody>
                  <a:tcPr marL="5107" marR="5107" marT="5107" marB="0" anchor="ctr">
                    <a:solidFill>
                      <a:schemeClr val="accent1"/>
                    </a:solidFill>
                  </a:tcPr>
                </a:tc>
                <a:tc>
                  <a:txBody>
                    <a:bodyPr/>
                    <a:lstStyle/>
                    <a:p>
                      <a:pPr algn="ctr" fontAlgn="b">
                        <a:lnSpc>
                          <a:spcPct val="100000"/>
                        </a:lnSpc>
                      </a:pP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Sustaining breakthrough</a:t>
                      </a:r>
                    </a:p>
                  </a:txBody>
                  <a:tcPr marL="5107" marR="5107" marT="5107" marB="0" anchor="ctr">
                    <a:solidFill>
                      <a:schemeClr val="accent1"/>
                    </a:solidFill>
                  </a:tcPr>
                </a:tc>
                <a:tc>
                  <a:txBody>
                    <a:bodyPr/>
                    <a:lstStyle/>
                    <a:p>
                      <a:pPr algn="ctr" fontAlgn="b">
                        <a:lnSpc>
                          <a:spcPct val="100000"/>
                        </a:lnSpc>
                      </a:pP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Disruptive</a:t>
                      </a:r>
                    </a:p>
                  </a:txBody>
                  <a:tcPr marL="5107" marR="5107" marT="5107" marB="0" anchor="ctr">
                    <a:solidFill>
                      <a:schemeClr val="accent1"/>
                    </a:solidFill>
                  </a:tcPr>
                </a:tc>
                <a:tc>
                  <a:txBody>
                    <a:bodyPr/>
                    <a:lstStyle/>
                    <a:p>
                      <a:pPr algn="ctr" fontAlgn="b">
                        <a:lnSpc>
                          <a:spcPct val="100000"/>
                        </a:lnSpc>
                      </a:pPr>
                      <a:r>
                        <a:rPr lang="en-US" sz="12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Totals</a:t>
                      </a:r>
                    </a:p>
                  </a:txBody>
                  <a:tcPr marL="5107" marR="5107" marT="5107" marB="0" anchor="ctr">
                    <a:solidFill>
                      <a:schemeClr val="accent1"/>
                    </a:solidFill>
                  </a:tcPr>
                </a:tc>
                <a:extLst>
                  <a:ext uri="{0D108BD9-81ED-4DB2-BD59-A6C34878D82A}">
                    <a16:rowId xmlns:a16="http://schemas.microsoft.com/office/drawing/2014/main" val="2239407426"/>
                  </a:ext>
                </a:extLst>
              </a:tr>
              <a:tr h="381338">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Installations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9</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8</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a:t>
                      </a:r>
                    </a:p>
                  </a:txBody>
                  <a:tcPr marL="9525" marR="9525" marT="9525" marB="0" anchor="ctr"/>
                </a:tc>
                <a:extLst>
                  <a:ext uri="{0D108BD9-81ED-4DB2-BD59-A6C34878D82A}">
                    <a16:rowId xmlns:a16="http://schemas.microsoft.com/office/drawing/2014/main" val="2245094655"/>
                  </a:ext>
                </a:extLst>
              </a:tr>
              <a:tr h="170240">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Foundations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a:t>
                      </a:r>
                    </a:p>
                  </a:txBody>
                  <a:tcPr marL="9525" marR="9525" marT="9525" marB="0" anchor="ctr"/>
                </a:tc>
                <a:extLst>
                  <a:ext uri="{0D108BD9-81ED-4DB2-BD59-A6C34878D82A}">
                    <a16:rowId xmlns:a16="http://schemas.microsoft.com/office/drawing/2014/main" val="1923624705"/>
                  </a:ext>
                </a:extLst>
              </a:tr>
              <a:tr h="177050">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Technology coupling</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6</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11</a:t>
                      </a:r>
                    </a:p>
                  </a:txBody>
                  <a:tcPr marL="9525" marR="9525" marT="9525" marB="0" anchor="ctr"/>
                </a:tc>
                <a:extLst>
                  <a:ext uri="{0D108BD9-81ED-4DB2-BD59-A6C34878D82A}">
                    <a16:rowId xmlns:a16="http://schemas.microsoft.com/office/drawing/2014/main" val="2317873877"/>
                  </a:ext>
                </a:extLst>
              </a:tr>
              <a:tr h="170240">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O&amp;M</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19</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19</a:t>
                      </a:r>
                    </a:p>
                  </a:txBody>
                  <a:tcPr marL="9525" marR="9525" marT="9525" marB="0" anchor="ctr"/>
                </a:tc>
                <a:extLst>
                  <a:ext uri="{0D108BD9-81ED-4DB2-BD59-A6C34878D82A}">
                    <a16:rowId xmlns:a16="http://schemas.microsoft.com/office/drawing/2014/main" val="3909760057"/>
                  </a:ext>
                </a:extLst>
              </a:tr>
              <a:tr h="149811">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Transition piece</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5</a:t>
                      </a:r>
                    </a:p>
                  </a:txBody>
                  <a:tcPr marL="9525" marR="9525" marT="9525" marB="0" anchor="ctr"/>
                </a:tc>
                <a:extLst>
                  <a:ext uri="{0D108BD9-81ED-4DB2-BD59-A6C34878D82A}">
                    <a16:rowId xmlns:a16="http://schemas.microsoft.com/office/drawing/2014/main" val="1512548140"/>
                  </a:ext>
                </a:extLst>
              </a:tr>
              <a:tr h="115763">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Noise mitigation</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7</a:t>
                      </a:r>
                    </a:p>
                  </a:txBody>
                  <a:tcPr marL="9525" marR="9525" marT="9525" marB="0" anchor="ctr"/>
                </a:tc>
                <a:extLst>
                  <a:ext uri="{0D108BD9-81ED-4DB2-BD59-A6C34878D82A}">
                    <a16:rowId xmlns:a16="http://schemas.microsoft.com/office/drawing/2014/main" val="1404404456"/>
                  </a:ext>
                </a:extLst>
              </a:tr>
              <a:tr h="204288">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Weather forecasting</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8</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a:t>
                      </a:r>
                    </a:p>
                  </a:txBody>
                  <a:tcPr marL="9525" marR="9525" marT="9525" marB="0" anchor="ctr"/>
                </a:tc>
                <a:extLst>
                  <a:ext uri="{0D108BD9-81ED-4DB2-BD59-A6C34878D82A}">
                    <a16:rowId xmlns:a16="http://schemas.microsoft.com/office/drawing/2014/main" val="3364266256"/>
                  </a:ext>
                </a:extLst>
              </a:tr>
              <a:tr h="190669">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Design and planning</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15</a:t>
                      </a:r>
                    </a:p>
                  </a:txBody>
                  <a:tcPr marL="9525" marR="9525" marT="9525" marB="0" anchor="ctr"/>
                </a:tc>
                <a:extLst>
                  <a:ext uri="{0D108BD9-81ED-4DB2-BD59-A6C34878D82A}">
                    <a16:rowId xmlns:a16="http://schemas.microsoft.com/office/drawing/2014/main" val="3648519121"/>
                  </a:ext>
                </a:extLst>
              </a:tr>
              <a:tr h="258765">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Energy island</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tc>
                <a:extLst>
                  <a:ext uri="{0D108BD9-81ED-4DB2-BD59-A6C34878D82A}">
                    <a16:rowId xmlns:a16="http://schemas.microsoft.com/office/drawing/2014/main" val="3093935521"/>
                  </a:ext>
                </a:extLst>
              </a:tr>
              <a:tr h="231527">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Vessels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extLst>
                  <a:ext uri="{0D108BD9-81ED-4DB2-BD59-A6C34878D82A}">
                    <a16:rowId xmlns:a16="http://schemas.microsoft.com/office/drawing/2014/main" val="1284764822"/>
                  </a:ext>
                </a:extLst>
              </a:tr>
              <a:tr h="122573">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Towers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tc>
                <a:extLst>
                  <a:ext uri="{0D108BD9-81ED-4DB2-BD59-A6C34878D82A}">
                    <a16:rowId xmlns:a16="http://schemas.microsoft.com/office/drawing/2014/main" val="4221394940"/>
                  </a:ext>
                </a:extLst>
              </a:tr>
              <a:tr h="170240">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Wind turbines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5</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12</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27</a:t>
                      </a:r>
                    </a:p>
                  </a:txBody>
                  <a:tcPr marL="9525" marR="9525" marT="9525" marB="0" anchor="ctr"/>
                </a:tc>
                <a:extLst>
                  <a:ext uri="{0D108BD9-81ED-4DB2-BD59-A6C34878D82A}">
                    <a16:rowId xmlns:a16="http://schemas.microsoft.com/office/drawing/2014/main" val="296164446"/>
                  </a:ext>
                </a:extLst>
              </a:tr>
              <a:tr h="115763">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Floating</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2</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a:t>
                      </a:r>
                    </a:p>
                  </a:txBody>
                  <a:tcPr marL="9525" marR="9525" marT="9525" marB="0" anchor="ctr"/>
                </a:tc>
                <a:extLst>
                  <a:ext uri="{0D108BD9-81ED-4DB2-BD59-A6C34878D82A}">
                    <a16:rowId xmlns:a16="http://schemas.microsoft.com/office/drawing/2014/main" val="3050861310"/>
                  </a:ext>
                </a:extLst>
              </a:tr>
              <a:tr h="156621">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Cables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tc>
                <a:extLst>
                  <a:ext uri="{0D108BD9-81ED-4DB2-BD59-A6C34878D82A}">
                    <a16:rowId xmlns:a16="http://schemas.microsoft.com/office/drawing/2014/main" val="2503276144"/>
                  </a:ext>
                </a:extLst>
              </a:tr>
              <a:tr h="170240">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Ecology</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4</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4</a:t>
                      </a:r>
                    </a:p>
                  </a:txBody>
                  <a:tcPr marL="9525" marR="9525" marT="9525" marB="0" anchor="ctr"/>
                </a:tc>
                <a:extLst>
                  <a:ext uri="{0D108BD9-81ED-4DB2-BD59-A6C34878D82A}">
                    <a16:rowId xmlns:a16="http://schemas.microsoft.com/office/drawing/2014/main" val="4282998571"/>
                  </a:ext>
                </a:extLst>
              </a:tr>
              <a:tr h="183859">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Decommissioning</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extLst>
                  <a:ext uri="{0D108BD9-81ED-4DB2-BD59-A6C34878D82A}">
                    <a16:rowId xmlns:a16="http://schemas.microsoft.com/office/drawing/2014/main" val="960320803"/>
                  </a:ext>
                </a:extLst>
              </a:tr>
              <a:tr h="238336">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Kites &amp; airborne systems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tc>
                <a:extLst>
                  <a:ext uri="{0D108BD9-81ED-4DB2-BD59-A6C34878D82A}">
                    <a16:rowId xmlns:a16="http://schemas.microsoft.com/office/drawing/2014/main" val="1735461020"/>
                  </a:ext>
                </a:extLst>
              </a:tr>
              <a:tr h="149811">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Floating solar</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extLst>
                  <a:ext uri="{0D108BD9-81ED-4DB2-BD59-A6C34878D82A}">
                    <a16:rowId xmlns:a16="http://schemas.microsoft.com/office/drawing/2014/main" val="1251351712"/>
                  </a:ext>
                </a:extLst>
              </a:tr>
              <a:tr h="183859">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Tidal turbines</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tc>
                <a:extLst>
                  <a:ext uri="{0D108BD9-81ED-4DB2-BD59-A6C34878D82A}">
                    <a16:rowId xmlns:a16="http://schemas.microsoft.com/office/drawing/2014/main" val="4239180677"/>
                  </a:ext>
                </a:extLst>
              </a:tr>
              <a:tr h="129382">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Oil and gas end of life</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3</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a:t>
                      </a:r>
                    </a:p>
                  </a:txBody>
                  <a:tcPr marL="9525" marR="9525" marT="9525" marB="0" anchor="ctr"/>
                </a:tc>
                <a:extLst>
                  <a:ext uri="{0D108BD9-81ED-4DB2-BD59-A6C34878D82A}">
                    <a16:rowId xmlns:a16="http://schemas.microsoft.com/office/drawing/2014/main" val="2718631827"/>
                  </a:ext>
                </a:extLst>
              </a:tr>
              <a:tr h="279194">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Offshore geothermal</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0</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b"/>
                      <a:r>
                        <a:rPr lang="en-NL" sz="1200" b="0" i="0" u="none" strike="noStrike">
                          <a:solidFill>
                            <a:srgbClr val="000000"/>
                          </a:solidFill>
                          <a:effectLst/>
                          <a:latin typeface="Open Sans Light" panose="020B0306030504020204" pitchFamily="34" charset="0"/>
                          <a:ea typeface="Open Sans Light" panose="020B0306030504020204" pitchFamily="34" charset="0"/>
                          <a:cs typeface="Open Sans Light" panose="020B0306030504020204" pitchFamily="34" charset="0"/>
                        </a:rPr>
                        <a:t>1</a:t>
                      </a:r>
                    </a:p>
                  </a:txBody>
                  <a:tcPr marL="9525" marR="9525" marT="9525" marB="0" anchor="ctr">
                    <a:lnB w="12700" cap="flat" cmpd="sng" algn="ctr">
                      <a:solidFill>
                        <a:schemeClr val="bg1"/>
                      </a:solidFill>
                      <a:prstDash val="solid"/>
                      <a:round/>
                      <a:headEnd type="none" w="med" len="med"/>
                      <a:tailEnd type="none" w="med" len="med"/>
                    </a:lnB>
                  </a:tcP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a:t>
                      </a:r>
                    </a:p>
                  </a:txBody>
                  <a:tcPr marL="9525" marR="9525" marT="9525" marB="0" anchor="ctr">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537844134"/>
                  </a:ext>
                </a:extLst>
              </a:tr>
              <a:tr h="129382">
                <a:tc>
                  <a:txBody>
                    <a:bodyPr/>
                    <a:lstStyle/>
                    <a:p>
                      <a:pPr algn="ctr" fontAlgn="b"/>
                      <a:r>
                        <a:rPr lang="en-US" sz="1200" b="1"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Totals</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90</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26</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33</a:t>
                      </a:r>
                    </a:p>
                  </a:txBody>
                  <a:tcPr marL="9525" marR="9525" marT="9525" marB="0" anchor="ctr">
                    <a:lnT w="12700" cap="flat" cmpd="sng" algn="ctr">
                      <a:solidFill>
                        <a:schemeClr val="bg1"/>
                      </a:solidFill>
                      <a:prstDash val="solid"/>
                      <a:round/>
                      <a:headEnd type="none" w="med" len="med"/>
                      <a:tailEnd type="none" w="med" len="med"/>
                    </a:lnT>
                  </a:tcPr>
                </a:tc>
                <a:tc>
                  <a:txBody>
                    <a:bodyPr/>
                    <a:lstStyle/>
                    <a:p>
                      <a:pPr algn="ctr" fontAlgn="b"/>
                      <a:r>
                        <a:rPr lang="en-NL" sz="1200" b="1" i="0" u="none" strike="noStrike">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149</a:t>
                      </a:r>
                    </a:p>
                  </a:txBody>
                  <a:tcPr marL="9525" marR="9525" marT="9525" marB="0" anchor="ctr">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273574232"/>
                  </a:ext>
                </a:extLst>
              </a:tr>
            </a:tbl>
          </a:graphicData>
        </a:graphic>
      </p:graphicFrame>
    </p:spTree>
    <p:extLst>
      <p:ext uri="{BB962C8B-B14F-4D97-AF65-F5344CB8AC3E}">
        <p14:creationId xmlns:p14="http://schemas.microsoft.com/office/powerpoint/2010/main" val="3975434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US" sz="3600" dirty="0">
                <a:solidFill>
                  <a:srgbClr val="FFFFFF"/>
                </a:solidFill>
              </a:rPr>
              <a:t>What is offshore renewable energy?</a:t>
            </a:r>
            <a:endParaRPr lang="en-NL" sz="3600" dirty="0">
              <a:solidFill>
                <a:srgbClr val="FFFFFF"/>
              </a:solidFill>
            </a:endParaRPr>
          </a:p>
        </p:txBody>
      </p:sp>
      <p:sp>
        <p:nvSpPr>
          <p:cNvPr id="19" name="Content Placeholder 3">
            <a:extLst>
              <a:ext uri="{FF2B5EF4-FFF2-40B4-BE49-F238E27FC236}">
                <a16:creationId xmlns:a16="http://schemas.microsoft.com/office/drawing/2014/main" id="{1A9294D6-E870-F948-92D1-265B44E91F77}"/>
              </a:ext>
            </a:extLst>
          </p:cNvPr>
          <p:cNvSpPr txBox="1">
            <a:spLocks noGrp="1"/>
          </p:cNvSpPr>
          <p:nvPr>
            <p:ph idx="1"/>
          </p:nvPr>
        </p:nvSpPr>
        <p:spPr>
          <a:xfrm>
            <a:off x="4624251" y="1719842"/>
            <a:ext cx="7158446" cy="5028492"/>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en-NL" sz="1400" b="1" dirty="0">
                <a:latin typeface="Open Sans" panose="020B0606030504020204" pitchFamily="34" charset="0"/>
                <a:ea typeface="Open Sans" panose="020B0606030504020204" pitchFamily="34" charset="0"/>
                <a:cs typeface="Open Sans" panose="020B0606030504020204" pitchFamily="34" charset="0"/>
              </a:rPr>
              <a:t>Classic offshore wind – the current system</a:t>
            </a:r>
          </a:p>
          <a:p>
            <a:pPr marL="361950" lvl="1" indent="349250">
              <a:lnSpc>
                <a:spcPct val="150000"/>
              </a:lnSpc>
            </a:pPr>
            <a:r>
              <a:rPr lang="en-NL" sz="1400" dirty="0"/>
              <a:t>Three-bladed, upwind turbine on a fixed-bottom monopile foundation, installed using jack-up vessels and monopile hammers</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buFont typeface="Arial" panose="020B0604020202020204" pitchFamily="34" charset="0"/>
              <a:buChar char="•"/>
            </a:pPr>
            <a:r>
              <a:rPr lang="en-NL" sz="1400" b="1" dirty="0">
                <a:latin typeface="Open Sans" panose="020B0606030504020204" pitchFamily="34" charset="0"/>
                <a:ea typeface="Open Sans" panose="020B0606030504020204" pitchFamily="34" charset="0"/>
                <a:cs typeface="Open Sans" panose="020B0606030504020204" pitchFamily="34" charset="0"/>
              </a:rPr>
              <a:t>Potentially disruptive future offshore wind</a:t>
            </a:r>
          </a:p>
          <a:p>
            <a:pPr marL="711200" lvl="1" indent="-3492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Floating foundations</a:t>
            </a:r>
          </a:p>
          <a:p>
            <a:pPr marL="711200" lvl="1" indent="-349250">
              <a:lnSpc>
                <a:spcPct val="150000"/>
              </a:lnSpc>
            </a:pPr>
            <a:r>
              <a:rPr lang="en-NL" sz="1400" dirty="0"/>
              <a:t>Non-monopile fixed-bottom foundations (e.g., gravity-based float-and-sink)</a:t>
            </a:r>
          </a:p>
          <a:p>
            <a:pPr marL="711200" lvl="1" indent="-3492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Disruptive</a:t>
            </a:r>
            <a:r>
              <a:rPr lang="en-NL" sz="1400" dirty="0"/>
              <a:t> turbines, ex. two-bladed, downwind turbines; hydraulic turbines; vertical-axis turbines, etc.</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a:p>
            <a:pPr marL="285750" indent="-285750">
              <a:lnSpc>
                <a:spcPct val="150000"/>
              </a:lnSpc>
              <a:buFont typeface="Arial" panose="020B0604020202020204" pitchFamily="34" charset="0"/>
              <a:buChar char="•"/>
            </a:pPr>
            <a:r>
              <a:rPr lang="en-NL" sz="1400" b="1" dirty="0">
                <a:latin typeface="Open Sans" panose="020B0606030504020204" pitchFamily="34" charset="0"/>
                <a:ea typeface="Open Sans" panose="020B0606030504020204" pitchFamily="34" charset="0"/>
                <a:cs typeface="Open Sans" panose="020B0606030504020204" pitchFamily="34" charset="0"/>
              </a:rPr>
              <a:t>Potentially disruptive alternative maritime renewable energy technologies</a:t>
            </a:r>
          </a:p>
          <a:p>
            <a:pPr marL="711200" lvl="1" indent="-349250">
              <a:lnSpc>
                <a:spcPct val="150000"/>
              </a:lnSpc>
            </a:pPr>
            <a:r>
              <a:rPr lang="en-NL" sz="1400" dirty="0"/>
              <a:t>Tidal turbines: fixed-bottom and kite-tidal turbines</a:t>
            </a:r>
          </a:p>
          <a:p>
            <a:pPr marL="711200" lvl="1" indent="-3492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Wave turbines</a:t>
            </a:r>
          </a:p>
          <a:p>
            <a:pPr marL="711200" lvl="1" indent="-349250">
              <a:lnSpc>
                <a:spcPct val="150000"/>
              </a:lnSpc>
            </a:pPr>
            <a:r>
              <a:rPr lang="en-NL" sz="1400" dirty="0"/>
              <a:t>Blue energy (salt-fresh water salinity gradient)</a:t>
            </a:r>
          </a:p>
          <a:p>
            <a:pPr marL="711200" lvl="1" indent="-349250">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Airbo</a:t>
            </a:r>
            <a:r>
              <a:rPr lang="en-NL" sz="1400" dirty="0"/>
              <a:t>rne systems (kites)</a:t>
            </a:r>
            <a:endParaRPr lang="en-NL" sz="1400" dirty="0">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7" name="TextBox 6">
            <a:extLst>
              <a:ext uri="{FF2B5EF4-FFF2-40B4-BE49-F238E27FC236}">
                <a16:creationId xmlns:a16="http://schemas.microsoft.com/office/drawing/2014/main" id="{E5F13D13-BCE8-FB4E-858C-977FCB7483A1}"/>
              </a:ext>
            </a:extLst>
          </p:cNvPr>
          <p:cNvSpPr txBox="1"/>
          <p:nvPr/>
        </p:nvSpPr>
        <p:spPr>
          <a:xfrm>
            <a:off x="760795" y="2298627"/>
            <a:ext cx="3500846" cy="3935886"/>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lnSpc>
                <a:spcPct val="150000"/>
              </a:lnSpc>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Offshore renewable energy – and particularily offshore wind – will be the cornerstone of the Dutch energy transition, accounting for roughly 2/3 of all renewable energy production by 2050, with the rest coming mostly from onshore wind and solar. According to the Northsea Energy Outlook (2020), there will be an estimated 38-75 GW of total offshore installed capacity by 2050, up from ~2.5 GW in 2021 and 11.5 GW in 2030. </a:t>
            </a:r>
          </a:p>
        </p:txBody>
      </p:sp>
    </p:spTree>
    <p:extLst>
      <p:ext uri="{BB962C8B-B14F-4D97-AF65-F5344CB8AC3E}">
        <p14:creationId xmlns:p14="http://schemas.microsoft.com/office/powerpoint/2010/main" val="17756953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B15ED52-F352-441B-82BF-E0EA34836D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3B2E3793-BFE6-45A2-9B7B-E18844431C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 y="-1"/>
            <a:ext cx="12191998" cy="1590742"/>
          </a:xfrm>
          <a:prstGeom prst="rect">
            <a:avLst/>
          </a:prstGeom>
          <a:gradFill>
            <a:gsLst>
              <a:gs pos="0">
                <a:srgbClr val="000000"/>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BC4C4868-CB8F-4AF9-9CDB-8108F2C19B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3" y="0"/>
            <a:ext cx="8115306" cy="1590742"/>
          </a:xfrm>
          <a:prstGeom prst="rect">
            <a:avLst/>
          </a:prstGeom>
          <a:gradFill>
            <a:gsLst>
              <a:gs pos="20000">
                <a:schemeClr val="accent1">
                  <a:alpha val="0"/>
                </a:schemeClr>
              </a:gs>
              <a:gs pos="100000">
                <a:schemeClr val="accent1">
                  <a:lumMod val="50000"/>
                  <a:alpha val="5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375E0459-6403-40CD-989D-56A4407CA1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115299" y="-1"/>
            <a:ext cx="4076698" cy="1590742"/>
          </a:xfrm>
          <a:prstGeom prst="rect">
            <a:avLst/>
          </a:prstGeom>
          <a:gradFill>
            <a:gsLst>
              <a:gs pos="0">
                <a:schemeClr val="accent1">
                  <a:alpha val="66000"/>
                </a:schemeClr>
              </a:gs>
              <a:gs pos="100000">
                <a:srgbClr val="000000">
                  <a:alpha val="30000"/>
                </a:srgbClr>
              </a:gs>
            </a:gsLst>
            <a:lin ang="13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53E5B1A8-3AC9-4BD1-9BBC-78CA94F2D1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9350" y="-1"/>
            <a:ext cx="11732646" cy="1597433"/>
          </a:xfrm>
          <a:prstGeom prst="rect">
            <a:avLst/>
          </a:prstGeom>
          <a:gradFill>
            <a:gsLst>
              <a:gs pos="50000">
                <a:srgbClr val="000000">
                  <a:alpha val="0"/>
                </a:srgbClr>
              </a:gs>
              <a:gs pos="99000">
                <a:schemeClr val="accent1">
                  <a:lumMod val="50000"/>
                  <a:alpha val="52000"/>
                </a:schemeClr>
              </a:gs>
            </a:gsLst>
            <a:lin ang="16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F66352E-F3E8-2845-9FE4-5212063FE89C}"/>
              </a:ext>
            </a:extLst>
          </p:cNvPr>
          <p:cNvSpPr>
            <a:spLocks noGrp="1"/>
          </p:cNvSpPr>
          <p:nvPr>
            <p:ph type="title"/>
          </p:nvPr>
        </p:nvSpPr>
        <p:spPr>
          <a:xfrm>
            <a:off x="1107268" y="250058"/>
            <a:ext cx="9895951" cy="1033669"/>
          </a:xfrm>
        </p:spPr>
        <p:txBody>
          <a:bodyPr>
            <a:normAutofit/>
          </a:bodyPr>
          <a:lstStyle/>
          <a:p>
            <a:pPr algn="ctr"/>
            <a:r>
              <a:rPr lang="en-NL" sz="3600" dirty="0">
                <a:solidFill>
                  <a:srgbClr val="FFFFFF"/>
                </a:solidFill>
              </a:rPr>
              <a:t>Offshore wind industrial activity</a:t>
            </a:r>
          </a:p>
        </p:txBody>
      </p:sp>
      <p:graphicFrame>
        <p:nvGraphicFramePr>
          <p:cNvPr id="19" name="Content Placeholder 3">
            <a:extLst>
              <a:ext uri="{FF2B5EF4-FFF2-40B4-BE49-F238E27FC236}">
                <a16:creationId xmlns:a16="http://schemas.microsoft.com/office/drawing/2014/main" id="{EB1BC5C6-50B6-F046-9ED7-AB71C7705FF7}"/>
              </a:ext>
            </a:extLst>
          </p:cNvPr>
          <p:cNvGraphicFramePr>
            <a:graphicFrameLocks/>
          </p:cNvGraphicFramePr>
          <p:nvPr>
            <p:extLst>
              <p:ext uri="{D42A27DB-BD31-4B8C-83A1-F6EECF244321}">
                <p14:modId xmlns:p14="http://schemas.microsoft.com/office/powerpoint/2010/main" val="1250814547"/>
              </p:ext>
            </p:extLst>
          </p:nvPr>
        </p:nvGraphicFramePr>
        <p:xfrm>
          <a:off x="3821932" y="1840799"/>
          <a:ext cx="8219990" cy="4770980"/>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175FE153-D613-6847-B940-9203E5B85C94}"/>
              </a:ext>
            </a:extLst>
          </p:cNvPr>
          <p:cNvSpPr/>
          <p:nvPr/>
        </p:nvSpPr>
        <p:spPr>
          <a:xfrm>
            <a:off x="3902594" y="6611779"/>
            <a:ext cx="8058665" cy="246221"/>
          </a:xfrm>
          <a:prstGeom prst="rect">
            <a:avLst/>
          </a:prstGeom>
        </p:spPr>
        <p:txBody>
          <a:bodyPr wrap="square">
            <a:spAutoFit/>
          </a:bodyPr>
          <a:lstStyle/>
          <a:p>
            <a:r>
              <a:rPr lang="en-US" sz="1000" dirty="0">
                <a:latin typeface="Open Sans Light" panose="020B0306030504020204" pitchFamily="34" charset="0"/>
                <a:ea typeface="Open Sans Light" panose="020B0306030504020204" pitchFamily="34" charset="0"/>
                <a:cs typeface="Open Sans Light" panose="020B0306030504020204" pitchFamily="34" charset="0"/>
              </a:rPr>
              <a:t>Source: 4C Offshore Wind (2019). Data is based on number of contracts for all European offshore windfarms</a:t>
            </a:r>
          </a:p>
        </p:txBody>
      </p:sp>
      <p:sp>
        <p:nvSpPr>
          <p:cNvPr id="21" name="TextBox 20">
            <a:extLst>
              <a:ext uri="{FF2B5EF4-FFF2-40B4-BE49-F238E27FC236}">
                <a16:creationId xmlns:a16="http://schemas.microsoft.com/office/drawing/2014/main" id="{6353577A-9DA3-7B42-A21B-D1E7328F1D8A}"/>
              </a:ext>
            </a:extLst>
          </p:cNvPr>
          <p:cNvSpPr txBox="1"/>
          <p:nvPr/>
        </p:nvSpPr>
        <p:spPr>
          <a:xfrm>
            <a:off x="3842527" y="4749458"/>
            <a:ext cx="673100" cy="400110"/>
          </a:xfrm>
          <a:prstGeom prst="rect">
            <a:avLst/>
          </a:prstGeom>
          <a:noFill/>
        </p:spPr>
        <p:txBody>
          <a:bodyPr wrap="square" rtlCol="0">
            <a:spAutoFit/>
          </a:bodyPr>
          <a:lstStyle/>
          <a:p>
            <a:pPr algn="ctr"/>
            <a:r>
              <a:rPr lang="en-US" sz="1000" dirty="0">
                <a:latin typeface="Open Sans Light" panose="020B0306030504020204" pitchFamily="34" charset="0"/>
                <a:ea typeface="Open Sans Light" panose="020B0306030504020204" pitchFamily="34" charset="0"/>
                <a:cs typeface="Open Sans Light" panose="020B0306030504020204" pitchFamily="34" charset="0"/>
              </a:rPr>
              <a:t>NL: 10% in 2000</a:t>
            </a:r>
          </a:p>
        </p:txBody>
      </p:sp>
      <p:sp>
        <p:nvSpPr>
          <p:cNvPr id="22" name="TextBox 21">
            <a:extLst>
              <a:ext uri="{FF2B5EF4-FFF2-40B4-BE49-F238E27FC236}">
                <a16:creationId xmlns:a16="http://schemas.microsoft.com/office/drawing/2014/main" id="{8BF5CB56-3D50-D946-9EF2-E0F459CD3550}"/>
              </a:ext>
            </a:extLst>
          </p:cNvPr>
          <p:cNvSpPr txBox="1"/>
          <p:nvPr/>
        </p:nvSpPr>
        <p:spPr>
          <a:xfrm>
            <a:off x="5882422" y="4549403"/>
            <a:ext cx="673100" cy="400110"/>
          </a:xfrm>
          <a:prstGeom prst="rect">
            <a:avLst/>
          </a:prstGeom>
          <a:noFill/>
        </p:spPr>
        <p:txBody>
          <a:bodyPr wrap="square" rtlCol="0">
            <a:spAutoFit/>
          </a:bodyPr>
          <a:lstStyle/>
          <a:p>
            <a:pPr algn="ctr"/>
            <a:r>
              <a:rPr lang="en-US" sz="1000" dirty="0">
                <a:latin typeface="Open Sans Light" panose="020B0306030504020204" pitchFamily="34" charset="0"/>
                <a:ea typeface="Open Sans Light" panose="020B0306030504020204" pitchFamily="34" charset="0"/>
                <a:cs typeface="Open Sans Light" panose="020B0306030504020204" pitchFamily="34" charset="0"/>
              </a:rPr>
              <a:t>NL: 13% in 2006</a:t>
            </a:r>
          </a:p>
        </p:txBody>
      </p:sp>
      <p:sp>
        <p:nvSpPr>
          <p:cNvPr id="23" name="TextBox 22">
            <a:extLst>
              <a:ext uri="{FF2B5EF4-FFF2-40B4-BE49-F238E27FC236}">
                <a16:creationId xmlns:a16="http://schemas.microsoft.com/office/drawing/2014/main" id="{498C4D7D-67A7-3741-AD65-7DADFABB19CF}"/>
              </a:ext>
            </a:extLst>
          </p:cNvPr>
          <p:cNvSpPr txBox="1"/>
          <p:nvPr/>
        </p:nvSpPr>
        <p:spPr>
          <a:xfrm>
            <a:off x="9014643" y="4226289"/>
            <a:ext cx="838200" cy="400110"/>
          </a:xfrm>
          <a:prstGeom prst="rect">
            <a:avLst/>
          </a:prstGeom>
          <a:noFill/>
        </p:spPr>
        <p:txBody>
          <a:bodyPr wrap="square" rtlCol="0">
            <a:spAutoFit/>
          </a:bodyPr>
          <a:lstStyle/>
          <a:p>
            <a:pPr algn="ctr"/>
            <a:r>
              <a:rPr lang="en-US" sz="1000" dirty="0">
                <a:latin typeface="Open Sans Light" panose="020B0306030504020204" pitchFamily="34" charset="0"/>
                <a:ea typeface="Open Sans Light" panose="020B0306030504020204" pitchFamily="34" charset="0"/>
                <a:cs typeface="Open Sans Light" panose="020B0306030504020204" pitchFamily="34" charset="0"/>
              </a:rPr>
              <a:t>NL: 14.6% in 2015</a:t>
            </a:r>
          </a:p>
        </p:txBody>
      </p:sp>
      <p:sp>
        <p:nvSpPr>
          <p:cNvPr id="24" name="TextBox 23">
            <a:extLst>
              <a:ext uri="{FF2B5EF4-FFF2-40B4-BE49-F238E27FC236}">
                <a16:creationId xmlns:a16="http://schemas.microsoft.com/office/drawing/2014/main" id="{CE06DA59-B410-4144-A959-DC9106D4E352}"/>
              </a:ext>
            </a:extLst>
          </p:cNvPr>
          <p:cNvSpPr txBox="1"/>
          <p:nvPr/>
        </p:nvSpPr>
        <p:spPr>
          <a:xfrm>
            <a:off x="10597338" y="4417985"/>
            <a:ext cx="838200" cy="400110"/>
          </a:xfrm>
          <a:prstGeom prst="rect">
            <a:avLst/>
          </a:prstGeom>
          <a:noFill/>
        </p:spPr>
        <p:txBody>
          <a:bodyPr wrap="square" rtlCol="0">
            <a:spAutoFit/>
          </a:bodyPr>
          <a:lstStyle/>
          <a:p>
            <a:pPr algn="ctr"/>
            <a:r>
              <a:rPr lang="en-US" sz="1000" dirty="0">
                <a:latin typeface="Open Sans Light" panose="020B0306030504020204" pitchFamily="34" charset="0"/>
                <a:ea typeface="Open Sans Light" panose="020B0306030504020204" pitchFamily="34" charset="0"/>
                <a:cs typeface="Open Sans Light" panose="020B0306030504020204" pitchFamily="34" charset="0"/>
              </a:rPr>
              <a:t>NL: 15.7% in 2020</a:t>
            </a:r>
          </a:p>
        </p:txBody>
      </p:sp>
      <p:sp>
        <p:nvSpPr>
          <p:cNvPr id="25" name="TextBox 24">
            <a:extLst>
              <a:ext uri="{FF2B5EF4-FFF2-40B4-BE49-F238E27FC236}">
                <a16:creationId xmlns:a16="http://schemas.microsoft.com/office/drawing/2014/main" id="{2A5390A1-7320-1545-9386-DC5552B55DEC}"/>
              </a:ext>
            </a:extLst>
          </p:cNvPr>
          <p:cNvSpPr txBox="1"/>
          <p:nvPr/>
        </p:nvSpPr>
        <p:spPr>
          <a:xfrm>
            <a:off x="215132" y="2053439"/>
            <a:ext cx="3606800" cy="4259051"/>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marL="185738" indent="-18573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The Dutch industry has captured nearly 16% of all industrial activity on European offshore windfarms (based on number of contracts)</a:t>
            </a:r>
          </a:p>
          <a:p>
            <a:pPr marL="185738" indent="-18573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For a relatively small country by population, it participates very strongly in the offshore wind industry </a:t>
            </a:r>
          </a:p>
          <a:p>
            <a:pPr marL="185738" indent="-18573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Currently, more than 100,000 people are employed in offshore wind in Europe, which will increase to 350,000 by 2030</a:t>
            </a:r>
            <a:r>
              <a:rPr lang="en-NL" sz="1000" dirty="0">
                <a:latin typeface="Open Sans Light" panose="020B0306030504020204" pitchFamily="34" charset="0"/>
                <a:ea typeface="Open Sans Light" panose="020B0306030504020204" pitchFamily="34" charset="0"/>
                <a:cs typeface="Open Sans Light" panose="020B0306030504020204" pitchFamily="34" charset="0"/>
              </a:rPr>
              <a:t> (Buljan 2021)</a:t>
            </a:r>
          </a:p>
          <a:p>
            <a:pPr marL="185738" indent="-18573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This means that t</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h</a:t>
            </a:r>
            <a:r>
              <a:rPr lang="en-NL" sz="1400" dirty="0">
                <a:latin typeface="Open Sans Light" panose="020B0306030504020204" pitchFamily="34" charset="0"/>
                <a:ea typeface="Open Sans Light" panose="020B0306030504020204" pitchFamily="34" charset="0"/>
                <a:cs typeface="Open Sans Light" panose="020B0306030504020204" pitchFamily="34" charset="0"/>
              </a:rPr>
              <a:t>ere is a lot to gain</a:t>
            </a:r>
          </a:p>
          <a:p>
            <a:pPr marL="185738" indent="-185738">
              <a:lnSpc>
                <a:spcPct val="150000"/>
              </a:lnSpc>
              <a:buFont typeface="Arial" panose="020B0604020202020204" pitchFamily="34" charset="0"/>
              <a:buChar char="•"/>
            </a:pPr>
            <a:r>
              <a:rPr lang="en-NL" sz="1400" dirty="0">
                <a:latin typeface="Open Sans Light" panose="020B0306030504020204" pitchFamily="34" charset="0"/>
                <a:ea typeface="Open Sans Light" panose="020B0306030504020204" pitchFamily="34" charset="0"/>
                <a:cs typeface="Open Sans Light" panose="020B0306030504020204" pitchFamily="34" charset="0"/>
              </a:rPr>
              <a:t>But there is also a lot to lose</a:t>
            </a:r>
          </a:p>
        </p:txBody>
      </p:sp>
    </p:spTree>
    <p:extLst>
      <p:ext uri="{BB962C8B-B14F-4D97-AF65-F5344CB8AC3E}">
        <p14:creationId xmlns:p14="http://schemas.microsoft.com/office/powerpoint/2010/main" val="52878741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Rectangle 12">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Rectangle 22">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148FD92-4137-114B-8492-09E9DCFD180E}"/>
              </a:ext>
            </a:extLst>
          </p:cNvPr>
          <p:cNvSpPr>
            <a:spLocks noGrp="1"/>
          </p:cNvSpPr>
          <p:nvPr>
            <p:ph type="title"/>
          </p:nvPr>
        </p:nvSpPr>
        <p:spPr>
          <a:xfrm>
            <a:off x="200185" y="261880"/>
            <a:ext cx="3637446" cy="6334237"/>
          </a:xfrm>
        </p:spPr>
        <p:txBody>
          <a:bodyPr anchor="b">
            <a:normAutofit/>
          </a:bodyPr>
          <a:lstStyle/>
          <a:p>
            <a:pPr>
              <a:lnSpc>
                <a:spcPct val="100000"/>
              </a:lnSpc>
            </a:pPr>
            <a:r>
              <a:rPr lang="en-US" sz="3600" dirty="0">
                <a:solidFill>
                  <a:srgbClr val="FFFFFF"/>
                </a:solidFill>
              </a:rPr>
              <a:t>Threats and opportunities to industries</a:t>
            </a:r>
            <a:br>
              <a:rPr lang="en-US" sz="36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br>
            <a:br>
              <a:rPr lang="en-US" sz="4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rPr>
            </a:br>
            <a:r>
              <a:rPr lang="en-US" sz="2000" b="1" i="1" dirty="0">
                <a:solidFill>
                  <a:schemeClr val="bg1"/>
                </a:solidFill>
                <a:latin typeface="Open Sans" panose="020B0606030504020204" pitchFamily="34" charset="0"/>
                <a:ea typeface="Open Sans" panose="020B0606030504020204" pitchFamily="34" charset="0"/>
                <a:cs typeface="Open Sans" panose="020B0606030504020204" pitchFamily="34" charset="0"/>
              </a:rPr>
              <a:t>Disruptions</a:t>
            </a:r>
            <a:r>
              <a:rPr lang="en-US" sz="2000" i="1" dirty="0">
                <a:solidFill>
                  <a:schemeClr val="bg1"/>
                </a:solidFill>
              </a:rPr>
              <a:t> can be one of the biggest threats – and greatest opportunities – to an industry. These changes can be placed into three categories relative to the current functioning of the industrial sector</a:t>
            </a:r>
            <a:endParaRPr lang="en-US" sz="4000" dirty="0">
              <a:solidFill>
                <a:srgbClr val="FFFFFF"/>
              </a:solidFill>
              <a:latin typeface="Open Sans Light" panose="020B0306030504020204" pitchFamily="34" charset="0"/>
              <a:ea typeface="Open Sans Light" panose="020B0306030504020204" pitchFamily="34" charset="0"/>
              <a:cs typeface="Open Sans Light" panose="020B0306030504020204" pitchFamily="34" charset="0"/>
            </a:endParaRPr>
          </a:p>
        </p:txBody>
      </p:sp>
      <p:sp>
        <p:nvSpPr>
          <p:cNvPr id="6" name="Rectangle 5">
            <a:extLst>
              <a:ext uri="{FF2B5EF4-FFF2-40B4-BE49-F238E27FC236}">
                <a16:creationId xmlns:a16="http://schemas.microsoft.com/office/drawing/2014/main" id="{3AF2D9A2-9A1C-0A47-A0A6-6151120D236A}"/>
              </a:ext>
            </a:extLst>
          </p:cNvPr>
          <p:cNvSpPr/>
          <p:nvPr/>
        </p:nvSpPr>
        <p:spPr>
          <a:xfrm>
            <a:off x="4463049" y="513325"/>
            <a:ext cx="7026966" cy="6244210"/>
          </a:xfrm>
          <a:prstGeom prst="rect">
            <a:avLst/>
          </a:prstGeom>
        </p:spPr>
        <p:txBody>
          <a:bodyPr wrap="square">
            <a:spAutoFit/>
          </a:bodyPr>
          <a:lstStyle/>
          <a:p>
            <a:pPr algn="ctr">
              <a:lnSpc>
                <a:spcPct val="150000"/>
              </a:lnSpc>
              <a:spcAft>
                <a:spcPts val="600"/>
              </a:spcAft>
            </a:pPr>
            <a:r>
              <a:rPr lang="en-US" sz="1600" b="1" dirty="0">
                <a:latin typeface="Open Sans" panose="020B0606030504020204" pitchFamily="34" charset="0"/>
                <a:ea typeface="Open Sans" panose="020B0606030504020204" pitchFamily="34" charset="0"/>
                <a:cs typeface="Open Sans" panose="020B0606030504020204" pitchFamily="34" charset="0"/>
              </a:rPr>
              <a:t>3 major potential changes to industries</a:t>
            </a:r>
          </a:p>
          <a:p>
            <a:pPr marL="457200" indent="-457200">
              <a:lnSpc>
                <a:spcPct val="150000"/>
              </a:lnSpc>
              <a:spcAft>
                <a:spcPts val="600"/>
              </a:spcAft>
              <a:buFont typeface="+mj-lt"/>
              <a:buAutoNum type="arabicPeriod"/>
            </a:pPr>
            <a:r>
              <a:rPr lang="en-US" sz="1400" b="1" dirty="0">
                <a:latin typeface="Open Sans" panose="020B0606030504020204" pitchFamily="34" charset="0"/>
                <a:ea typeface="Open Sans" panose="020B0606030504020204" pitchFamily="34" charset="0"/>
                <a:cs typeface="Open Sans" panose="020B0606030504020204" pitchFamily="34" charset="0"/>
              </a:rPr>
              <a:t>Threatening disruptions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replace existing systems and industries in which</a:t>
            </a:r>
            <a:r>
              <a:rPr lang="en-US" sz="14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rPr>
              <a:t> </a:t>
            </a:r>
            <a:r>
              <a:rPr lang="en-US" sz="1400" b="1" dirty="0">
                <a:latin typeface="Open Sans" panose="020B0606030504020204" pitchFamily="34" charset="0"/>
                <a:ea typeface="Open Sans" panose="020B0606030504020204" pitchFamily="34" charset="0"/>
                <a:cs typeface="Open Sans" panose="020B0606030504020204" pitchFamily="34" charset="0"/>
              </a:rPr>
              <a:t>we participate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There is a high risk because there is a lot to lose. For example, the Netherlands has a </a:t>
            </a:r>
            <a:r>
              <a:rPr lang="en-US" sz="1400" u="sng" dirty="0">
                <a:latin typeface="Open Sans Light" panose="020B0306030504020204" pitchFamily="34" charset="0"/>
                <a:ea typeface="Open Sans Light" panose="020B0306030504020204" pitchFamily="34" charset="0"/>
                <a:cs typeface="Open Sans Light" panose="020B0306030504020204" pitchFamily="34" charset="0"/>
              </a:rPr>
              <a:t>strong share of the monopile foundation</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industrial segment for offshore wind, which means that a disruptive foundation would have a major impact on the Dutch offshore renewable energy industry</a:t>
            </a:r>
          </a:p>
          <a:p>
            <a:pPr marL="457200" indent="-457200">
              <a:lnSpc>
                <a:spcPct val="150000"/>
              </a:lnSpc>
              <a:spcAft>
                <a:spcPts val="600"/>
              </a:spcAft>
              <a:buFont typeface="+mj-lt"/>
              <a:buAutoNum type="arabicPeriod"/>
            </a:pPr>
            <a:r>
              <a:rPr lang="en-US" sz="1400" b="1" dirty="0">
                <a:latin typeface="Open Sans" panose="020B0606030504020204" pitchFamily="34" charset="0"/>
                <a:ea typeface="Open Sans" panose="020B0606030504020204" pitchFamily="34" charset="0"/>
                <a:cs typeface="Open Sans" panose="020B0606030504020204" pitchFamily="34" charset="0"/>
              </a:rPr>
              <a:t>Non-threatening disruptions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replace existing systems and industries in which </a:t>
            </a:r>
            <a:r>
              <a:rPr lang="en-US" sz="1400" b="1" dirty="0">
                <a:latin typeface="Open Sans" panose="020B0606030504020204" pitchFamily="34" charset="0"/>
                <a:ea typeface="Open Sans" panose="020B0606030504020204" pitchFamily="34" charset="0"/>
                <a:cs typeface="Open Sans" panose="020B0606030504020204" pitchFamily="34" charset="0"/>
              </a:rPr>
              <a:t>we do not participate</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It is a no-risk opportunity because there is not much to lose, but there is also opportunity to capture new value. For example, the Netherlands has </a:t>
            </a:r>
            <a:r>
              <a:rPr lang="en-US" sz="1400" u="sng" dirty="0">
                <a:latin typeface="Open Sans Light" panose="020B0306030504020204" pitchFamily="34" charset="0"/>
                <a:ea typeface="Open Sans Light" panose="020B0306030504020204" pitchFamily="34" charset="0"/>
                <a:cs typeface="Open Sans Light" panose="020B0306030504020204" pitchFamily="34" charset="0"/>
              </a:rPr>
              <a:t>no major wind turbine producers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therefore, if a disruptive wind turbine entered the market, it would not disrupt the Dutch industry, but it also means that there is a potential opportunity to capture a new industrial segment</a:t>
            </a:r>
            <a:endParaRPr lang="en-US" sz="1400" dirty="0">
              <a:solidFill>
                <a:srgbClr val="FF0000"/>
              </a:solidFill>
              <a:latin typeface="Open Sans Light" panose="020B0306030504020204" pitchFamily="34" charset="0"/>
              <a:ea typeface="Open Sans Light" panose="020B0306030504020204" pitchFamily="34" charset="0"/>
              <a:cs typeface="Open Sans Light" panose="020B0306030504020204" pitchFamily="34" charset="0"/>
            </a:endParaRPr>
          </a:p>
          <a:p>
            <a:pPr marL="457200" indent="-457200">
              <a:lnSpc>
                <a:spcPct val="150000"/>
              </a:lnSpc>
              <a:spcAft>
                <a:spcPts val="600"/>
              </a:spcAft>
              <a:buFont typeface="+mj-lt"/>
              <a:buAutoNum type="arabicPeriod"/>
            </a:pPr>
            <a:r>
              <a:rPr lang="en-US" sz="1400" b="1" dirty="0">
                <a:latin typeface="Open Sans" panose="020B0606030504020204" pitchFamily="34" charset="0"/>
                <a:ea typeface="Open Sans" panose="020B0606030504020204" pitchFamily="34" charset="0"/>
                <a:cs typeface="Open Sans" panose="020B0606030504020204" pitchFamily="34" charset="0"/>
              </a:rPr>
              <a:t>Complementary additions</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 add to existing system, but do not replace it: it is a no-risk opportunity, but there is potential to miss out. For example, </a:t>
            </a:r>
            <a:r>
              <a:rPr lang="en-US" sz="1400" u="sng" dirty="0">
                <a:latin typeface="Open Sans Light" panose="020B0306030504020204" pitchFamily="34" charset="0"/>
                <a:ea typeface="Open Sans Light" panose="020B0306030504020204" pitchFamily="34" charset="0"/>
                <a:cs typeface="Open Sans Light" panose="020B0306030504020204" pitchFamily="34" charset="0"/>
              </a:rPr>
              <a:t>power-to-x </a:t>
            </a:r>
            <a:r>
              <a:rPr lang="en-US" sz="1400" dirty="0">
                <a:latin typeface="Open Sans Light" panose="020B0306030504020204" pitchFamily="34" charset="0"/>
                <a:ea typeface="Open Sans Light" panose="020B0306030504020204" pitchFamily="34" charset="0"/>
                <a:cs typeface="Open Sans Light" panose="020B0306030504020204" pitchFamily="34" charset="0"/>
              </a:rPr>
              <a:t>(green hydrogen or ammonia) could provide means to store excess renewable energy; it cannot disrupt offshore wind, but can complement intermittent renewable energy and provide new potential economic growth pathways</a:t>
            </a:r>
          </a:p>
        </p:txBody>
      </p:sp>
    </p:spTree>
    <p:extLst>
      <p:ext uri="{BB962C8B-B14F-4D97-AF65-F5344CB8AC3E}">
        <p14:creationId xmlns:p14="http://schemas.microsoft.com/office/powerpoint/2010/main" val="19959280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6830</TotalTime>
  <Words>8231</Words>
  <Application>Microsoft Macintosh PowerPoint</Application>
  <PresentationFormat>Widescreen</PresentationFormat>
  <Paragraphs>741</Paragraphs>
  <Slides>67</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67</vt:i4>
      </vt:variant>
    </vt:vector>
  </HeadingPairs>
  <TitlesOfParts>
    <vt:vector size="74" baseType="lpstr">
      <vt:lpstr>Arial</vt:lpstr>
      <vt:lpstr>Calibri</vt:lpstr>
      <vt:lpstr>Calibri Light</vt:lpstr>
      <vt:lpstr>Open Sans</vt:lpstr>
      <vt:lpstr>Open Sans Light</vt:lpstr>
      <vt:lpstr>Office Theme</vt:lpstr>
      <vt:lpstr>Custom Design</vt:lpstr>
      <vt:lpstr>PowerPoint Presentation</vt:lpstr>
      <vt:lpstr>Table of contents</vt:lpstr>
      <vt:lpstr>PowerPoint Presentation</vt:lpstr>
      <vt:lpstr>5 missions for a carbon-neutral 2050</vt:lpstr>
      <vt:lpstr>Research goal</vt:lpstr>
      <vt:lpstr>General research question  To evaluate whether the Netherlands can address potential threats and disruptions, we ask the following question</vt:lpstr>
      <vt:lpstr>What is offshore renewable energy?</vt:lpstr>
      <vt:lpstr>Offshore wind industrial activity</vt:lpstr>
      <vt:lpstr>Threats and opportunities to industries  Disruptions can be one of the biggest threats – and greatest opportunities – to an industry. These changes can be placed into three categories relative to the current functioning of the industrial sector</vt:lpstr>
      <vt:lpstr>Major shifts in industries following disruption</vt:lpstr>
      <vt:lpstr>Summary of threats and opportunities</vt:lpstr>
      <vt:lpstr>What makes the offshore renewable energy sector resilient?  </vt:lpstr>
      <vt:lpstr>Variety  ﻿”Industrial variety in a region spreads risks and can better accommodate idiosyncratic sector-specific shocks” (Boschma 2015, 736)</vt:lpstr>
      <vt:lpstr>Three types of variety</vt:lpstr>
      <vt:lpstr>PowerPoint Presentation</vt:lpstr>
      <vt:lpstr>Data  To opperationalize our three types of variety, we actuate a number of different data sources</vt:lpstr>
      <vt:lpstr>Step 1 – coding innovation activities: Sustaining versus disruptive innovation</vt:lpstr>
      <vt:lpstr>Step 2 – categorizing innovation activities</vt:lpstr>
      <vt:lpstr>Step 3 – assessing blind variety</vt:lpstr>
      <vt:lpstr>Step 4 – assessing targeted variety</vt:lpstr>
      <vt:lpstr>Step 5 – assessing market variety</vt:lpstr>
      <vt:lpstr>PowerPoint Presentation</vt:lpstr>
      <vt:lpstr>PowerPoint Presentation</vt:lpstr>
      <vt:lpstr>Sustaining versus disruptive innovation</vt:lpstr>
      <vt:lpstr>How is current government sponsored R&amp;D funded and where does it go?</vt:lpstr>
      <vt:lpstr>Key blind variety takeaways  </vt:lpstr>
      <vt:lpstr>PowerPoint Presentation</vt:lpstr>
      <vt:lpstr>Potentially disruptive technologies</vt:lpstr>
      <vt:lpstr>Sustaining innovations</vt:lpstr>
      <vt:lpstr>Disruptive innovations</vt:lpstr>
      <vt:lpstr>Attention to targeted variety </vt:lpstr>
      <vt:lpstr>Attention to potentially disruptive technologies</vt:lpstr>
      <vt:lpstr>Analysis of targeted variety</vt:lpstr>
      <vt:lpstr>Key targeted variety takeaways</vt:lpstr>
      <vt:lpstr>Targeted variety weaknesses</vt:lpstr>
      <vt:lpstr>PowerPoint Presentation</vt:lpstr>
      <vt:lpstr>Offshore wind market capture</vt:lpstr>
      <vt:lpstr>Breakdown by major European markets</vt:lpstr>
      <vt:lpstr>Accessing new and existing markets  There is a high share of Dutch activity on Dutch and international wind farms  high degree of market resilience at the country level  The Netherlands has won contracts in many emerging offshore wind markets, including the USA, Taiwan, Vietnam and Japan  These concentrate on classic offshore wind technology in the sectors that the Netherlands already excels in  Strong domestic roadmap for offshore wind that supports green growth </vt:lpstr>
      <vt:lpstr>Key takeaways from country-wide market access</vt:lpstr>
      <vt:lpstr>Market penetration for offshore wind by sector</vt:lpstr>
      <vt:lpstr>Diversity of Dutch expertise in offshore wind</vt:lpstr>
      <vt:lpstr>Market penetration for disruptive technologies</vt:lpstr>
      <vt:lpstr>Key takeaways from market penetration by sector</vt:lpstr>
      <vt:lpstr>Recap weaknessess: vulnerabilities</vt:lpstr>
      <vt:lpstr>PowerPoint Presentation</vt:lpstr>
      <vt:lpstr>Threats, missed opportunities and resilience</vt:lpstr>
      <vt:lpstr>Recap: strengths</vt:lpstr>
      <vt:lpstr>Recap: weaknesses</vt:lpstr>
      <vt:lpstr>PowerPoint Presentation</vt:lpstr>
      <vt:lpstr>Broad recomendations</vt:lpstr>
      <vt:lpstr>PowerPoint Presentation</vt:lpstr>
      <vt:lpstr>1) Develop a concrete 2030-2050 roadmap for offshore wind</vt:lpstr>
      <vt:lpstr>2) Create a dedicated disruptive R&amp;D program line with funding</vt:lpstr>
      <vt:lpstr>3) Establish demonstration zones and/or spots on commercial farms</vt:lpstr>
      <vt:lpstr>4) Establish installed capacity targets for disruptive innovations</vt:lpstr>
      <vt:lpstr>5) Develop strategies and programs to help scale-up disruptive innovation</vt:lpstr>
      <vt:lpstr>6) Establish an industrial policy task force</vt:lpstr>
      <vt:lpstr>6 suggestions in short</vt:lpstr>
      <vt:lpstr>Conclusion</vt:lpstr>
      <vt:lpstr>PowerPoint Presentation</vt:lpstr>
      <vt:lpstr>References</vt:lpstr>
      <vt:lpstr>References continued</vt:lpstr>
      <vt:lpstr>Appendices</vt:lpstr>
      <vt:lpstr>PowerPoint Presentation</vt:lpstr>
      <vt:lpstr>Breakdown of disruptive offshore renewable energy R&amp;D projects</vt:lpstr>
      <vt:lpstr>Full R&amp;D breakdown by category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Offshore renewable energy: threats and opportunities in the post-2030 Netherlands</dc:title>
  <dc:creator>Loos, H.Z.A. van der (Adriaan)</dc:creator>
  <cp:lastModifiedBy>Loos, H.Z.A. van der (Adriaan)</cp:lastModifiedBy>
  <cp:revision>189</cp:revision>
  <dcterms:created xsi:type="dcterms:W3CDTF">2021-02-25T13:05:28Z</dcterms:created>
  <dcterms:modified xsi:type="dcterms:W3CDTF">2021-03-12T15:55:14Z</dcterms:modified>
</cp:coreProperties>
</file>