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93" r:id="rId2"/>
    <p:sldMasterId id="2147483697" r:id="rId3"/>
    <p:sldMasterId id="2147483699" r:id="rId4"/>
    <p:sldMasterId id="2147484014" r:id="rId5"/>
    <p:sldMasterId id="2147484016" r:id="rId6"/>
    <p:sldMasterId id="2147484018" r:id="rId7"/>
    <p:sldMasterId id="2147484020" r:id="rId8"/>
    <p:sldMasterId id="2147484022" r:id="rId9"/>
    <p:sldMasterId id="2147484134" r:id="rId10"/>
    <p:sldMasterId id="2147484142" r:id="rId11"/>
    <p:sldMasterId id="2147484150" r:id="rId12"/>
  </p:sldMasterIdLst>
  <p:notesMasterIdLst>
    <p:notesMasterId r:id="rId37"/>
  </p:notesMasterIdLst>
  <p:handoutMasterIdLst>
    <p:handoutMasterId r:id="rId38"/>
  </p:handoutMasterIdLst>
  <p:sldIdLst>
    <p:sldId id="356" r:id="rId13"/>
    <p:sldId id="329" r:id="rId14"/>
    <p:sldId id="342" r:id="rId15"/>
    <p:sldId id="330" r:id="rId16"/>
    <p:sldId id="281" r:id="rId17"/>
    <p:sldId id="343" r:id="rId18"/>
    <p:sldId id="526" r:id="rId19"/>
    <p:sldId id="280" r:id="rId20"/>
    <p:sldId id="1139" r:id="rId21"/>
    <p:sldId id="1141" r:id="rId22"/>
    <p:sldId id="1146" r:id="rId23"/>
    <p:sldId id="1160" r:id="rId24"/>
    <p:sldId id="1149" r:id="rId25"/>
    <p:sldId id="1154" r:id="rId26"/>
    <p:sldId id="1158" r:id="rId27"/>
    <p:sldId id="1161" r:id="rId28"/>
    <p:sldId id="1164" r:id="rId29"/>
    <p:sldId id="929" r:id="rId30"/>
    <p:sldId id="1165" r:id="rId31"/>
    <p:sldId id="1166" r:id="rId32"/>
    <p:sldId id="272" r:id="rId33"/>
    <p:sldId id="1167" r:id="rId34"/>
    <p:sldId id="1140" r:id="rId35"/>
    <p:sldId id="335" r:id="rId36"/>
  </p:sldIdLst>
  <p:sldSz cx="9144000" cy="6858000" type="screen4x3"/>
  <p:notesSz cx="6858000" cy="9144000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542"/>
  </p:normalViewPr>
  <p:slideViewPr>
    <p:cSldViewPr snapToGrid="0" snapToObjects="1">
      <p:cViewPr varScale="1">
        <p:scale>
          <a:sx n="92" d="100"/>
          <a:sy n="92" d="100"/>
        </p:scale>
        <p:origin x="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BBE5A8-8DA1-4646-B876-26601F472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897C5-0648-CB4A-8238-7616F6E72A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F58E1C1-2B51-40FF-8737-D10D8776EC90}" type="datetimeFigureOut">
              <a:rPr lang="en-US"/>
              <a:pPr>
                <a:defRPr/>
              </a:pPr>
              <a:t>9/14/20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696F8-EECF-BA4D-B64C-76F8BA2193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C4344-3016-9744-B850-38188D3570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30FA83-DB5B-4AAE-9717-779D106C30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DB49AC4-9756-CB45-BA74-80434C6CC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CD500B-26CD-8C42-9C74-DE8A0FC2A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26F2D2D-8095-4278-9364-6D9F1CAE1FEB}" type="datetimeFigureOut">
              <a:rPr lang="nl-NL" altLang="x-none"/>
              <a:pPr>
                <a:defRPr/>
              </a:pPr>
              <a:t>14-09-20</a:t>
            </a:fld>
            <a:endParaRPr lang="nl-NL" altLang="x-non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EBE4F21C-6640-6342-BAC7-E64BFFE0E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7C743085-14F3-E041-8B60-B4F433678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80E510-5632-2446-BE45-BADC1759DB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E518A5-5D2F-4B4D-BA70-C3894260F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57A59B8-7F52-48CE-84C3-177200C74ACE}" type="slidenum">
              <a:rPr lang="nl-NL" altLang="x-none"/>
              <a:pPr>
                <a:defRPr/>
              </a:pPr>
              <a:t>‹nr.›</a:t>
            </a:fld>
            <a:endParaRPr lang="nl-NL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jdelijke aanduiding voor dia-afbeelding 1">
            <a:extLst>
              <a:ext uri="{FF2B5EF4-FFF2-40B4-BE49-F238E27FC236}">
                <a16:creationId xmlns:a16="http://schemas.microsoft.com/office/drawing/2014/main" id="{9FC208F6-415E-4D89-8BCC-15B5B96D77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Tijdelijke aanduiding voor notities 2">
            <a:extLst>
              <a:ext uri="{FF2B5EF4-FFF2-40B4-BE49-F238E27FC236}">
                <a16:creationId xmlns:a16="http://schemas.microsoft.com/office/drawing/2014/main" id="{B07536CE-09C9-4C88-9227-3B337CFF4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7" name="Tijdelijke aanduiding voor dianummer 3">
            <a:extLst>
              <a:ext uri="{FF2B5EF4-FFF2-40B4-BE49-F238E27FC236}">
                <a16:creationId xmlns:a16="http://schemas.microsoft.com/office/drawing/2014/main" id="{232060D6-DBFA-4FB9-B175-630FDB594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72880C-913E-49EC-90DA-00CE91EE3B18}" type="slidenum">
              <a:rPr lang="nl-NL" altLang="en-US" smtClean="0"/>
              <a:pPr>
                <a:spcBef>
                  <a:spcPct val="0"/>
                </a:spcBef>
              </a:pPr>
              <a:t>1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jdelijke aanduiding voor dia-afbeelding 1">
            <a:extLst>
              <a:ext uri="{FF2B5EF4-FFF2-40B4-BE49-F238E27FC236}">
                <a16:creationId xmlns:a16="http://schemas.microsoft.com/office/drawing/2014/main" id="{3A64B939-A092-EE4D-8932-3718D04F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Tijdelijke aanduiding voor notities 2">
            <a:extLst>
              <a:ext uri="{FF2B5EF4-FFF2-40B4-BE49-F238E27FC236}">
                <a16:creationId xmlns:a16="http://schemas.microsoft.com/office/drawing/2014/main" id="{D53A937A-EB88-A543-9A0B-761164A7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Background: </a:t>
            </a:r>
          </a:p>
          <a:p>
            <a:r>
              <a:rPr lang="nl-NL" altLang="en-US"/>
              <a:t>there are ever more scientists</a:t>
            </a:r>
          </a:p>
          <a:p>
            <a:r>
              <a:rPr lang="nl-NL" altLang="en-US"/>
              <a:t>Institutions translate societal call for accountability into targets/deliverables/output measures for individual researchers</a:t>
            </a:r>
          </a:p>
          <a:p>
            <a:r>
              <a:rPr lang="nl-NL" altLang="en-US"/>
              <a:t>Understandable response to rankings, internationalization, increase in number of scientists/hypercompetition for funding</a:t>
            </a:r>
          </a:p>
          <a:p>
            <a:r>
              <a:rPr lang="nl-NL" altLang="en-US"/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144387" name="Tijdelijke aanduiding voor dianummer 3">
            <a:extLst>
              <a:ext uri="{FF2B5EF4-FFF2-40B4-BE49-F238E27FC236}">
                <a16:creationId xmlns:a16="http://schemas.microsoft.com/office/drawing/2014/main" id="{AE108B41-2DFF-5D4C-80A5-B3B10964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020446-3F7B-2144-AF05-73099C13BEDA}" type="slidenum">
              <a:rPr lang="nl-NL" altLang="en-US"/>
              <a:pPr/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7579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jdelijke aanduiding voor dia-afbeelding 1">
            <a:extLst>
              <a:ext uri="{FF2B5EF4-FFF2-40B4-BE49-F238E27FC236}">
                <a16:creationId xmlns:a16="http://schemas.microsoft.com/office/drawing/2014/main" id="{3A64B939-A092-EE4D-8932-3718D04F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Tijdelijke aanduiding voor notities 2">
            <a:extLst>
              <a:ext uri="{FF2B5EF4-FFF2-40B4-BE49-F238E27FC236}">
                <a16:creationId xmlns:a16="http://schemas.microsoft.com/office/drawing/2014/main" id="{D53A937A-EB88-A543-9A0B-761164A7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Background: </a:t>
            </a:r>
          </a:p>
          <a:p>
            <a:r>
              <a:rPr lang="nl-NL" altLang="en-US"/>
              <a:t>there are ever more scientists</a:t>
            </a:r>
          </a:p>
          <a:p>
            <a:r>
              <a:rPr lang="nl-NL" altLang="en-US"/>
              <a:t>Institutions translate societal call for accountability into targets/deliverables/output measures for individual researchers</a:t>
            </a:r>
          </a:p>
          <a:p>
            <a:r>
              <a:rPr lang="nl-NL" altLang="en-US"/>
              <a:t>Understandable response to rankings, internationalization, increase in number of scientists/hypercompetition for funding</a:t>
            </a:r>
          </a:p>
          <a:p>
            <a:r>
              <a:rPr lang="nl-NL" altLang="en-US"/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144387" name="Tijdelijke aanduiding voor dianummer 3">
            <a:extLst>
              <a:ext uri="{FF2B5EF4-FFF2-40B4-BE49-F238E27FC236}">
                <a16:creationId xmlns:a16="http://schemas.microsoft.com/office/drawing/2014/main" id="{AE108B41-2DFF-5D4C-80A5-B3B10964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020446-3F7B-2144-AF05-73099C13BEDA}" type="slidenum">
              <a:rPr lang="nl-NL" altLang="en-US"/>
              <a:pPr/>
              <a:t>20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2749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jdelijke aanduiding voor dia-afbeelding 1">
            <a:extLst>
              <a:ext uri="{FF2B5EF4-FFF2-40B4-BE49-F238E27FC236}">
                <a16:creationId xmlns:a16="http://schemas.microsoft.com/office/drawing/2014/main" id="{3A64B939-A092-EE4D-8932-3718D04F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Tijdelijke aanduiding voor notities 2">
            <a:extLst>
              <a:ext uri="{FF2B5EF4-FFF2-40B4-BE49-F238E27FC236}">
                <a16:creationId xmlns:a16="http://schemas.microsoft.com/office/drawing/2014/main" id="{D53A937A-EB88-A543-9A0B-761164A7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Background: </a:t>
            </a:r>
          </a:p>
          <a:p>
            <a:r>
              <a:rPr lang="nl-NL" altLang="en-US"/>
              <a:t>there are ever more scientists</a:t>
            </a:r>
          </a:p>
          <a:p>
            <a:r>
              <a:rPr lang="nl-NL" altLang="en-US"/>
              <a:t>Institutions translate societal call for accountability into targets/deliverables/output measures for individual researchers</a:t>
            </a:r>
          </a:p>
          <a:p>
            <a:r>
              <a:rPr lang="nl-NL" altLang="en-US"/>
              <a:t>Understandable response to rankings, internationalization, increase in number of scientists/hypercompetition for funding</a:t>
            </a:r>
          </a:p>
          <a:p>
            <a:r>
              <a:rPr lang="nl-NL" altLang="en-US"/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144387" name="Tijdelijke aanduiding voor dianummer 3">
            <a:extLst>
              <a:ext uri="{FF2B5EF4-FFF2-40B4-BE49-F238E27FC236}">
                <a16:creationId xmlns:a16="http://schemas.microsoft.com/office/drawing/2014/main" id="{AE108B41-2DFF-5D4C-80A5-B3B10964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020446-3F7B-2144-AF05-73099C13BEDA}" type="slidenum">
              <a:rPr lang="nl-NL" altLang="en-US"/>
              <a:pPr/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0512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jdelijke aanduiding voor dia-afbeelding 1">
            <a:extLst>
              <a:ext uri="{FF2B5EF4-FFF2-40B4-BE49-F238E27FC236}">
                <a16:creationId xmlns:a16="http://schemas.microsoft.com/office/drawing/2014/main" id="{43DF1F9E-85C8-4219-965B-7B2EF20E7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7E8E07-6F43-A041-A3BD-3808396A9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nl-NL"/>
          </a:p>
          <a:p>
            <a:pPr>
              <a:buFont typeface="Arial" panose="020B0604020202020204" pitchFamily="34" charset="0"/>
              <a:buNone/>
              <a:defRPr/>
            </a:pPr>
            <a:endParaRPr lang="nl-NL"/>
          </a:p>
        </p:txBody>
      </p:sp>
      <p:sp>
        <p:nvSpPr>
          <p:cNvPr id="75779" name="Tijdelijke aanduiding voor dianummer 3">
            <a:extLst>
              <a:ext uri="{FF2B5EF4-FFF2-40B4-BE49-F238E27FC236}">
                <a16:creationId xmlns:a16="http://schemas.microsoft.com/office/drawing/2014/main" id="{310BEEA8-A175-48EF-B49E-9E18D6E9E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BA5B56-D6DB-45A0-86F3-A744B4989B6D}" type="slidenum">
              <a:rPr lang="nl-NL" altLang="en-US" smtClean="0"/>
              <a:pPr>
                <a:spcBef>
                  <a:spcPct val="0"/>
                </a:spcBef>
              </a:pPr>
              <a:t>24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jdelijke aanduiding voor dia-afbeelding 1">
            <a:extLst>
              <a:ext uri="{FF2B5EF4-FFF2-40B4-BE49-F238E27FC236}">
                <a16:creationId xmlns:a16="http://schemas.microsoft.com/office/drawing/2014/main" id="{A0A1E237-0648-4D74-8145-78A23D1BE7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Tijdelijke aanduiding voor notities 2">
            <a:extLst>
              <a:ext uri="{FF2B5EF4-FFF2-40B4-BE49-F238E27FC236}">
                <a16:creationId xmlns:a16="http://schemas.microsoft.com/office/drawing/2014/main" id="{23A17451-F8A9-486A-8F86-C2B4019D4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Why: </a:t>
            </a: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Reward systems incentivise quantity more than quality, and novelty more than reliability. 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Solution</a:t>
            </a: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: publish less, but better and more relevant papers</a:t>
            </a:r>
            <a:endParaRPr lang="nl-NL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endParaRPr lang="nl-NL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endParaRPr lang="nl-NL" altLang="en-US">
              <a:ea typeface="ＭＳ Ｐゴシック" panose="020B0600070205080204" pitchFamily="34" charset="-128"/>
            </a:endParaRPr>
          </a:p>
        </p:txBody>
      </p:sp>
      <p:sp>
        <p:nvSpPr>
          <p:cNvPr id="57347" name="Tijdelijke aanduiding voor dianummer 3">
            <a:extLst>
              <a:ext uri="{FF2B5EF4-FFF2-40B4-BE49-F238E27FC236}">
                <a16:creationId xmlns:a16="http://schemas.microsoft.com/office/drawing/2014/main" id="{8A6AF742-0FCC-4C45-B9B5-B22D83939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167C75-87DD-4483-B29E-C48DAF18ADCA}" type="slidenum">
              <a:rPr lang="nl-NL" altLang="en-US" smtClean="0"/>
              <a:pPr>
                <a:spcBef>
                  <a:spcPct val="0"/>
                </a:spcBef>
              </a:pPr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9206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jdelijke aanduiding voor dia-afbeelding 1">
            <a:extLst>
              <a:ext uri="{FF2B5EF4-FFF2-40B4-BE49-F238E27FC236}">
                <a16:creationId xmlns:a16="http://schemas.microsoft.com/office/drawing/2014/main" id="{39130FE6-7917-4367-A260-AA7905689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Tijdelijke aanduiding voor notities 2">
            <a:extLst>
              <a:ext uri="{FF2B5EF4-FFF2-40B4-BE49-F238E27FC236}">
                <a16:creationId xmlns:a16="http://schemas.microsoft.com/office/drawing/2014/main" id="{D64D2141-3785-48BE-80F4-68EB4A469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 dirty="0">
                <a:ea typeface="ＭＳ Ｐゴシック" panose="020B0600070205080204" pitchFamily="34" charset="-128"/>
              </a:rPr>
              <a:t>Background: </a:t>
            </a:r>
          </a:p>
          <a:p>
            <a:r>
              <a:rPr lang="nl-NL" altLang="en-US" dirty="0" err="1">
                <a:ea typeface="ＭＳ Ｐゴシック" panose="020B0600070205080204" pitchFamily="34" charset="-128"/>
              </a:rPr>
              <a:t>there</a:t>
            </a:r>
            <a:r>
              <a:rPr lang="nl-NL" altLang="en-US" dirty="0">
                <a:ea typeface="ＭＳ Ｐゴシック" panose="020B0600070205080204" pitchFamily="34" charset="-128"/>
              </a:rPr>
              <a:t> are ever more </a:t>
            </a:r>
            <a:r>
              <a:rPr lang="nl-NL" altLang="en-US" dirty="0" err="1">
                <a:ea typeface="ＭＳ Ｐゴシック" panose="020B0600070205080204" pitchFamily="34" charset="-128"/>
              </a:rPr>
              <a:t>scientists</a:t>
            </a:r>
            <a:endParaRPr lang="nl-NL" altLang="en-US" dirty="0">
              <a:ea typeface="ＭＳ Ｐゴシック" panose="020B0600070205080204" pitchFamily="34" charset="-128"/>
            </a:endParaRPr>
          </a:p>
          <a:p>
            <a:r>
              <a:rPr lang="nl-NL" altLang="en-US" dirty="0" err="1">
                <a:ea typeface="ＭＳ Ｐゴシック" panose="020B0600070205080204" pitchFamily="34" charset="-128"/>
              </a:rPr>
              <a:t>Institutions</a:t>
            </a:r>
            <a:r>
              <a:rPr lang="nl-NL" altLang="en-US" dirty="0">
                <a:ea typeface="ＭＳ Ｐゴシック" panose="020B0600070205080204" pitchFamily="34" charset="-128"/>
              </a:rPr>
              <a:t> translate </a:t>
            </a:r>
            <a:r>
              <a:rPr lang="nl-NL" altLang="en-US" dirty="0" err="1">
                <a:ea typeface="ＭＳ Ｐゴシック" panose="020B0600070205080204" pitchFamily="34" charset="-128"/>
              </a:rPr>
              <a:t>societal</a:t>
            </a:r>
            <a:r>
              <a:rPr lang="nl-NL" altLang="en-US" dirty="0">
                <a:ea typeface="ＭＳ Ｐゴシック" panose="020B0600070205080204" pitchFamily="34" charset="-128"/>
              </a:rPr>
              <a:t> call </a:t>
            </a:r>
            <a:r>
              <a:rPr lang="nl-NL" altLang="en-US" dirty="0" err="1">
                <a:ea typeface="ＭＳ Ｐゴシック" panose="020B0600070205080204" pitchFamily="34" charset="-128"/>
              </a:rPr>
              <a:t>for</a:t>
            </a:r>
            <a:r>
              <a:rPr lang="nl-NL" altLang="en-US" dirty="0">
                <a:ea typeface="ＭＳ Ｐゴシック" panose="020B0600070205080204" pitchFamily="34" charset="-128"/>
              </a:rPr>
              <a:t> accountability </a:t>
            </a:r>
            <a:r>
              <a:rPr lang="nl-NL" altLang="en-US" dirty="0" err="1">
                <a:ea typeface="ＭＳ Ｐゴシック" panose="020B0600070205080204" pitchFamily="34" charset="-128"/>
              </a:rPr>
              <a:t>into</a:t>
            </a:r>
            <a:r>
              <a:rPr lang="nl-NL" altLang="en-US" dirty="0">
                <a:ea typeface="ＭＳ Ｐゴシック" panose="020B0600070205080204" pitchFamily="34" charset="-128"/>
              </a:rPr>
              <a:t> targets/deliverables/output </a:t>
            </a:r>
            <a:r>
              <a:rPr lang="nl-NL" altLang="en-US" dirty="0" err="1">
                <a:ea typeface="ＭＳ Ｐゴシック" panose="020B0600070205080204" pitchFamily="34" charset="-128"/>
              </a:rPr>
              <a:t>measures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for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individual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researchers</a:t>
            </a:r>
            <a:endParaRPr lang="nl-NL" altLang="en-US" dirty="0">
              <a:ea typeface="ＭＳ Ｐゴシック" panose="020B0600070205080204" pitchFamily="34" charset="-128"/>
            </a:endParaRPr>
          </a:p>
          <a:p>
            <a:r>
              <a:rPr lang="nl-NL" altLang="en-US" dirty="0" err="1">
                <a:ea typeface="ＭＳ Ｐゴシック" panose="020B0600070205080204" pitchFamily="34" charset="-128"/>
              </a:rPr>
              <a:t>Understandable</a:t>
            </a:r>
            <a:r>
              <a:rPr lang="nl-NL" altLang="en-US" dirty="0">
                <a:ea typeface="ＭＳ Ｐゴシック" panose="020B0600070205080204" pitchFamily="34" charset="-128"/>
              </a:rPr>
              <a:t> response </a:t>
            </a:r>
            <a:r>
              <a:rPr lang="nl-NL" altLang="en-US" dirty="0" err="1">
                <a:ea typeface="ＭＳ Ｐゴシック" panose="020B0600070205080204" pitchFamily="34" charset="-128"/>
              </a:rPr>
              <a:t>to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rankings</a:t>
            </a:r>
            <a:r>
              <a:rPr lang="nl-NL" altLang="en-US" dirty="0">
                <a:ea typeface="ＭＳ Ｐゴシック" panose="020B0600070205080204" pitchFamily="34" charset="-128"/>
              </a:rPr>
              <a:t>, </a:t>
            </a:r>
            <a:r>
              <a:rPr lang="nl-NL" altLang="en-US" dirty="0" err="1">
                <a:ea typeface="ＭＳ Ｐゴシック" panose="020B0600070205080204" pitchFamily="34" charset="-128"/>
              </a:rPr>
              <a:t>internationalization</a:t>
            </a:r>
            <a:r>
              <a:rPr lang="nl-NL" altLang="en-US" dirty="0">
                <a:ea typeface="ＭＳ Ｐゴシック" panose="020B0600070205080204" pitchFamily="34" charset="-128"/>
              </a:rPr>
              <a:t>, </a:t>
            </a:r>
            <a:r>
              <a:rPr lang="nl-NL" altLang="en-US" dirty="0" err="1">
                <a:ea typeface="ＭＳ Ｐゴシック" panose="020B0600070205080204" pitchFamily="34" charset="-128"/>
              </a:rPr>
              <a:t>increase</a:t>
            </a:r>
            <a:r>
              <a:rPr lang="nl-NL" altLang="en-US" dirty="0">
                <a:ea typeface="ＭＳ Ｐゴシック" panose="020B0600070205080204" pitchFamily="34" charset="-128"/>
              </a:rPr>
              <a:t> in </a:t>
            </a:r>
            <a:r>
              <a:rPr lang="nl-NL" altLang="en-US" dirty="0" err="1">
                <a:ea typeface="ＭＳ Ｐゴシック" panose="020B0600070205080204" pitchFamily="34" charset="-128"/>
              </a:rPr>
              <a:t>number</a:t>
            </a:r>
            <a:r>
              <a:rPr lang="nl-NL" altLang="en-US" dirty="0">
                <a:ea typeface="ＭＳ Ｐゴシック" panose="020B0600070205080204" pitchFamily="34" charset="-128"/>
              </a:rPr>
              <a:t> of </a:t>
            </a:r>
            <a:r>
              <a:rPr lang="nl-NL" altLang="en-US" dirty="0" err="1">
                <a:ea typeface="ＭＳ Ｐゴシック" panose="020B0600070205080204" pitchFamily="34" charset="-128"/>
              </a:rPr>
              <a:t>scientists</a:t>
            </a:r>
            <a:r>
              <a:rPr lang="nl-NL" altLang="en-US" dirty="0">
                <a:ea typeface="ＭＳ Ｐゴシック" panose="020B0600070205080204" pitchFamily="34" charset="-128"/>
              </a:rPr>
              <a:t>/</a:t>
            </a:r>
            <a:r>
              <a:rPr lang="nl-NL" altLang="en-US" dirty="0" err="1">
                <a:ea typeface="ＭＳ Ｐゴシック" panose="020B0600070205080204" pitchFamily="34" charset="-128"/>
              </a:rPr>
              <a:t>hypercompetition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for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funding</a:t>
            </a:r>
            <a:endParaRPr lang="nl-NL" altLang="en-US" dirty="0">
              <a:ea typeface="ＭＳ Ｐゴシック" panose="020B0600070205080204" pitchFamily="34" charset="-128"/>
            </a:endParaRPr>
          </a:p>
          <a:p>
            <a:r>
              <a:rPr lang="nl-NL" altLang="en-US" dirty="0">
                <a:ea typeface="ＭＳ Ｐゴシック" panose="020B0600070205080204" pitchFamily="34" charset="-128"/>
              </a:rPr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62467" name="Tijdelijke aanduiding voor dianummer 3">
            <a:extLst>
              <a:ext uri="{FF2B5EF4-FFF2-40B4-BE49-F238E27FC236}">
                <a16:creationId xmlns:a16="http://schemas.microsoft.com/office/drawing/2014/main" id="{3DA9FE63-452E-4487-9C1B-847AEFA87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B3306EB-9F41-49F9-A874-5CC76EFD9A7A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2478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jdelijke aanduiding voor dia-afbeelding 1">
            <a:extLst>
              <a:ext uri="{FF2B5EF4-FFF2-40B4-BE49-F238E27FC236}">
                <a16:creationId xmlns:a16="http://schemas.microsoft.com/office/drawing/2014/main" id="{8F352328-9A57-4288-8B3F-E579847362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Tijdelijke aanduiding voor notities 2">
            <a:extLst>
              <a:ext uri="{FF2B5EF4-FFF2-40B4-BE49-F238E27FC236}">
                <a16:creationId xmlns:a16="http://schemas.microsoft.com/office/drawing/2014/main" id="{CDF340EB-3B11-4385-874A-680083812F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Tijdelijke aanduiding voor dianummer 3">
            <a:extLst>
              <a:ext uri="{FF2B5EF4-FFF2-40B4-BE49-F238E27FC236}">
                <a16:creationId xmlns:a16="http://schemas.microsoft.com/office/drawing/2014/main" id="{BE2F7852-22D7-43B6-84A1-BFF4C6A73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DCD3A2-783B-4CA7-BDAA-83B1660BB909}" type="slidenum">
              <a:rPr lang="nl-NL" altLang="en-US" smtClean="0"/>
              <a:pPr>
                <a:spcBef>
                  <a:spcPct val="0"/>
                </a:spcBef>
              </a:pPr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8265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jdelijke aanduiding voor dia-afbeelding 1">
            <a:extLst>
              <a:ext uri="{FF2B5EF4-FFF2-40B4-BE49-F238E27FC236}">
                <a16:creationId xmlns:a16="http://schemas.microsoft.com/office/drawing/2014/main" id="{8F352328-9A57-4288-8B3F-E579847362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Tijdelijke aanduiding voor notities 2">
            <a:extLst>
              <a:ext uri="{FF2B5EF4-FFF2-40B4-BE49-F238E27FC236}">
                <a16:creationId xmlns:a16="http://schemas.microsoft.com/office/drawing/2014/main" id="{CDF340EB-3B11-4385-874A-680083812F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5" name="Tijdelijke aanduiding voor dianummer 3">
            <a:extLst>
              <a:ext uri="{FF2B5EF4-FFF2-40B4-BE49-F238E27FC236}">
                <a16:creationId xmlns:a16="http://schemas.microsoft.com/office/drawing/2014/main" id="{BE2F7852-22D7-43B6-84A1-BFF4C6A73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DCD3A2-783B-4CA7-BDAA-83B1660BB909}" type="slidenum">
              <a:rPr lang="nl-NL" altLang="en-US" smtClean="0"/>
              <a:pPr>
                <a:spcBef>
                  <a:spcPct val="0"/>
                </a:spcBef>
              </a:pPr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9157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Merton’s context: relation between power and scientist in dictatorships (Hitler, Stalin). Border between society and science demarcated.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 err="1"/>
              <a:t>Ziman’s</a:t>
            </a:r>
            <a:r>
              <a:rPr lang="en-US" b="1" dirty="0"/>
              <a:t> context: Universities are like any corporations, and output directly economically measurable. Globalization</a:t>
            </a:r>
          </a:p>
          <a:p>
            <a:r>
              <a:rPr lang="en-US" b="1" dirty="0" err="1"/>
              <a:t>Etzkowitz</a:t>
            </a:r>
            <a:r>
              <a:rPr lang="en-US" b="1" dirty="0"/>
              <a:t>: Triple Helix: Academy/Region/Industry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9D1B8-C798-B149-91B2-C952F295C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jdelijke aanduiding voor dia-afbeelding 1">
            <a:extLst>
              <a:ext uri="{FF2B5EF4-FFF2-40B4-BE49-F238E27FC236}">
                <a16:creationId xmlns:a16="http://schemas.microsoft.com/office/drawing/2014/main" id="{3A64B939-A092-EE4D-8932-3718D04F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Tijdelijke aanduiding voor notities 2">
            <a:extLst>
              <a:ext uri="{FF2B5EF4-FFF2-40B4-BE49-F238E27FC236}">
                <a16:creationId xmlns:a16="http://schemas.microsoft.com/office/drawing/2014/main" id="{D53A937A-EB88-A543-9A0B-761164A7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Background: </a:t>
            </a:r>
          </a:p>
          <a:p>
            <a:r>
              <a:rPr lang="nl-NL" altLang="en-US"/>
              <a:t>there are ever more scientists</a:t>
            </a:r>
          </a:p>
          <a:p>
            <a:r>
              <a:rPr lang="nl-NL" altLang="en-US"/>
              <a:t>Institutions translate societal call for accountability into targets/deliverables/output measures for individual researchers</a:t>
            </a:r>
          </a:p>
          <a:p>
            <a:r>
              <a:rPr lang="nl-NL" altLang="en-US"/>
              <a:t>Understandable response to rankings, internationalization, increase in number of scientists/hypercompetition for funding</a:t>
            </a:r>
          </a:p>
          <a:p>
            <a:r>
              <a:rPr lang="nl-NL" altLang="en-US"/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144387" name="Tijdelijke aanduiding voor dianummer 3">
            <a:extLst>
              <a:ext uri="{FF2B5EF4-FFF2-40B4-BE49-F238E27FC236}">
                <a16:creationId xmlns:a16="http://schemas.microsoft.com/office/drawing/2014/main" id="{AE108B41-2DFF-5D4C-80A5-B3B10964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020446-3F7B-2144-AF05-73099C13BEDA}" type="slidenum">
              <a:rPr lang="nl-NL" altLang="en-US"/>
              <a:pPr/>
              <a:t>16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8038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jdelijke aanduiding voor dia-afbeelding 1">
            <a:extLst>
              <a:ext uri="{FF2B5EF4-FFF2-40B4-BE49-F238E27FC236}">
                <a16:creationId xmlns:a16="http://schemas.microsoft.com/office/drawing/2014/main" id="{3A64B939-A092-EE4D-8932-3718D04F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Tijdelijke aanduiding voor notities 2">
            <a:extLst>
              <a:ext uri="{FF2B5EF4-FFF2-40B4-BE49-F238E27FC236}">
                <a16:creationId xmlns:a16="http://schemas.microsoft.com/office/drawing/2014/main" id="{D53A937A-EB88-A543-9A0B-761164A7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Background: </a:t>
            </a:r>
          </a:p>
          <a:p>
            <a:r>
              <a:rPr lang="nl-NL" altLang="en-US"/>
              <a:t>there are ever more scientists</a:t>
            </a:r>
          </a:p>
          <a:p>
            <a:r>
              <a:rPr lang="nl-NL" altLang="en-US"/>
              <a:t>Institutions translate societal call for accountability into targets/deliverables/output measures for individual researchers</a:t>
            </a:r>
          </a:p>
          <a:p>
            <a:r>
              <a:rPr lang="nl-NL" altLang="en-US"/>
              <a:t>Understandable response to rankings, internationalization, increase in number of scientists/hypercompetition for funding</a:t>
            </a:r>
          </a:p>
          <a:p>
            <a:r>
              <a:rPr lang="nl-NL" altLang="en-US"/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144387" name="Tijdelijke aanduiding voor dianummer 3">
            <a:extLst>
              <a:ext uri="{FF2B5EF4-FFF2-40B4-BE49-F238E27FC236}">
                <a16:creationId xmlns:a16="http://schemas.microsoft.com/office/drawing/2014/main" id="{AE108B41-2DFF-5D4C-80A5-B3B10964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020446-3F7B-2144-AF05-73099C13BEDA}" type="slidenum">
              <a:rPr lang="nl-NL" altLang="en-US"/>
              <a:pPr/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96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jdelijke aanduiding voor dia-afbeelding 1">
            <a:extLst>
              <a:ext uri="{FF2B5EF4-FFF2-40B4-BE49-F238E27FC236}">
                <a16:creationId xmlns:a16="http://schemas.microsoft.com/office/drawing/2014/main" id="{3A64B939-A092-EE4D-8932-3718D04F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6" name="Tijdelijke aanduiding voor notities 2">
            <a:extLst>
              <a:ext uri="{FF2B5EF4-FFF2-40B4-BE49-F238E27FC236}">
                <a16:creationId xmlns:a16="http://schemas.microsoft.com/office/drawing/2014/main" id="{D53A937A-EB88-A543-9A0B-761164A7A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en-US"/>
              <a:t>Background: </a:t>
            </a:r>
          </a:p>
          <a:p>
            <a:r>
              <a:rPr lang="nl-NL" altLang="en-US"/>
              <a:t>there are ever more scientists</a:t>
            </a:r>
          </a:p>
          <a:p>
            <a:r>
              <a:rPr lang="nl-NL" altLang="en-US"/>
              <a:t>Institutions translate societal call for accountability into targets/deliverables/output measures for individual researchers</a:t>
            </a:r>
          </a:p>
          <a:p>
            <a:r>
              <a:rPr lang="nl-NL" altLang="en-US"/>
              <a:t>Understandable response to rankings, internationalization, increase in number of scientists/hypercompetition for funding</a:t>
            </a:r>
          </a:p>
          <a:p>
            <a:r>
              <a:rPr lang="nl-NL" altLang="en-US"/>
              <a:t>Historisch nog wel relevant om te realiseren dat het denken in output wel een reactie is op politiek/maatschappij die sinds jaren 70/80 vraagt om concrete opbrengsten van wetenschappelijk onderzoek dat gedaan is met belastinggeld</a:t>
            </a:r>
          </a:p>
        </p:txBody>
      </p:sp>
      <p:sp>
        <p:nvSpPr>
          <p:cNvPr id="144387" name="Tijdelijke aanduiding voor dianummer 3">
            <a:extLst>
              <a:ext uri="{FF2B5EF4-FFF2-40B4-BE49-F238E27FC236}">
                <a16:creationId xmlns:a16="http://schemas.microsoft.com/office/drawing/2014/main" id="{AE108B41-2DFF-5D4C-80A5-B3B10964F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020446-3F7B-2144-AF05-73099C13BEDA}" type="slidenum">
              <a:rPr lang="nl-NL" altLang="en-US"/>
              <a:pPr/>
              <a:t>18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73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68576CB3-7C3E-4162-ADAF-F9057C699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93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EF548EB5-A002-480C-8F7C-BFD874874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80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976B7235-353F-419D-92FF-0493B6067D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38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73BD1632-8915-475B-AA79-493ABE448B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43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F325CEB-EE5F-4837-9F84-7A3E58774A2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57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6600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AECC05F-5729-4F13-B7D5-BBB56089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21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EEBD5-6160-4373-826F-CAF98841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BB7D517-2D2B-4AC6-8682-AB58F611B299}" type="datetimeFigureOut">
              <a:rPr lang="nl-NL" altLang="x-none"/>
              <a:pPr>
                <a:defRPr/>
              </a:pPr>
              <a:t>14-09-20</a:t>
            </a:fld>
            <a:endParaRPr lang="nl-NL" altLang="x-non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88587A-9DB0-406F-8A21-44D893CC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BAD2AC-CDFA-475F-984E-1F3ACF0F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EEA75BC-DBB8-4237-8860-7AA09C0CEB62}" type="slidenum">
              <a:rPr lang="nl-NL" altLang="x-none"/>
              <a:pPr>
                <a:defRPr/>
              </a:pPr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41471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5DFD-30F8-234B-B3C1-C100195F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DF1DE-630F-5340-BC6F-A94A6F04A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18DC2-3801-3947-AAB7-60E10D5C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6A1E8-FA19-1642-B8BC-31168FBC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601-B0BC-E849-92E9-4F3B7E29D4CF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7C5EC-BBF3-8F48-ABA0-EF36D072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C7EF5-9D0A-AC42-9892-7A2C1EA0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E10-9228-5540-88CA-10535D3BF2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19136" y="495587"/>
            <a:ext cx="7543260" cy="108936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17974" y="3983608"/>
            <a:ext cx="3665166" cy="194854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6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19190" y="1704259"/>
            <a:ext cx="3663950" cy="20286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7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25964" y="1704259"/>
            <a:ext cx="3663950" cy="20286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25964" y="3983608"/>
            <a:ext cx="3665166" cy="194854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39946928-66C8-440F-B6E3-9DDC4A160BA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14375" y="6103938"/>
            <a:ext cx="2895600" cy="487362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98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DE47E92-DB65-4B6E-BE68-DB98E50D7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89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3D48014-4CB0-46C3-A9D4-3B606C947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121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6D388E83-A520-4D48-B06C-414D625303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7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3B0095DE-5200-456A-AF53-362E9C1699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3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9243D7B2-870E-4F24-A3F2-12AE8215B0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226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2D73D3C5-3B89-4693-A72C-09FE2FF9DD9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99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28671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87C2E6F-C226-4F0A-B0B7-AB74A1E1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944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B57EB61-D39B-425A-BBEE-E0534D544B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34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37C678C3-9D06-478A-8E65-DCD99F28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00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D62144D3-4683-45A4-B7A5-A5893FB7FE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008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C32D306D-6A56-44B1-852B-E1EDFC4BC06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31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A7085BD-9E27-46F0-985A-302DDC59B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85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DB88133-D85E-48A5-BACB-5EAFACD274D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553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1100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38C7FB50-4BCF-4C78-B24A-533815B8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260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F0C54D9-8E42-4639-8FE0-B270D2F1D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6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2BC060A6-74BE-4D8C-9D65-DCA1C4F595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76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7">
            <a:extLst>
              <a:ext uri="{FF2B5EF4-FFF2-40B4-BE49-F238E27FC236}">
                <a16:creationId xmlns:a16="http://schemas.microsoft.com/office/drawing/2014/main" id="{07B35F7D-7A85-407E-9BDD-BF4181BB46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97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FCD68754-A6A6-423E-BCD0-CA6F167D57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60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04552D4-EE05-4F76-A267-A250EEDB4F4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918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5843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9DEE8C6F-7AC4-47B3-9A54-91CF55C6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9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DC1CD14-0ECA-48A3-9FC8-CBE17A117D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26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5B5BA68-8465-4350-B648-6449C2A309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2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F0D866C-0389-4268-B190-C2C363444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14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0224CF6-3698-460C-8343-543728513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38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C0F61752-21FB-4142-A400-B4614800F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5354A61-35C5-4EBE-8382-AFC382F7FE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3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41556_UMCU_PPT_intro-26.png">
            <a:extLst>
              <a:ext uri="{FF2B5EF4-FFF2-40B4-BE49-F238E27FC236}">
                <a16:creationId xmlns:a16="http://schemas.microsoft.com/office/drawing/2014/main" id="{E97AF854-5186-4B8F-8CC5-3F8317DC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27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1" descr="41556_UMCU_PPT_vervolg-13.png">
            <a:extLst>
              <a:ext uri="{FF2B5EF4-FFF2-40B4-BE49-F238E27FC236}">
                <a16:creationId xmlns:a16="http://schemas.microsoft.com/office/drawing/2014/main" id="{AEBE7720-C3EB-4257-A0DF-5ADC7889D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44" r:id="rId1"/>
    <p:sldLayoutId id="2147487145" r:id="rId2"/>
    <p:sldLayoutId id="2147487146" r:id="rId3"/>
    <p:sldLayoutId id="2147487147" r:id="rId4"/>
    <p:sldLayoutId id="2147487148" r:id="rId5"/>
    <p:sldLayoutId id="2147487124" r:id="rId6"/>
    <p:sldLayoutId id="2147487149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2" descr="41556_UMCU_PPT_vervolg-14.png">
            <a:extLst>
              <a:ext uri="{FF2B5EF4-FFF2-40B4-BE49-F238E27FC236}">
                <a16:creationId xmlns:a16="http://schemas.microsoft.com/office/drawing/2014/main" id="{FA9C6B5E-E9EC-4EFD-8D35-499BE1C79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25" r:id="rId6"/>
    <p:sldLayoutId id="2147487155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1" descr="41556_UMCU_PPT_vervolg-15.png">
            <a:extLst>
              <a:ext uri="{FF2B5EF4-FFF2-40B4-BE49-F238E27FC236}">
                <a16:creationId xmlns:a16="http://schemas.microsoft.com/office/drawing/2014/main" id="{6D753ACB-5811-4649-A841-AEC122A01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6" r:id="rId1"/>
    <p:sldLayoutId id="2147487157" r:id="rId2"/>
    <p:sldLayoutId id="2147487158" r:id="rId3"/>
    <p:sldLayoutId id="2147487159" r:id="rId4"/>
    <p:sldLayoutId id="2147487160" r:id="rId5"/>
    <p:sldLayoutId id="2147487126" r:id="rId6"/>
    <p:sldLayoutId id="2147487161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41556_UMCU_PPT_intro-27.png">
            <a:extLst>
              <a:ext uri="{FF2B5EF4-FFF2-40B4-BE49-F238E27FC236}">
                <a16:creationId xmlns:a16="http://schemas.microsoft.com/office/drawing/2014/main" id="{233A11F1-7189-469E-908E-A71A9213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28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intro-28.png">
            <a:extLst>
              <a:ext uri="{FF2B5EF4-FFF2-40B4-BE49-F238E27FC236}">
                <a16:creationId xmlns:a16="http://schemas.microsoft.com/office/drawing/2014/main" id="{52E8BC79-507D-42B3-9EC6-F85379A48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29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41556_UMCU_PPT_intro-29.png">
            <a:extLst>
              <a:ext uri="{FF2B5EF4-FFF2-40B4-BE49-F238E27FC236}">
                <a16:creationId xmlns:a16="http://schemas.microsoft.com/office/drawing/2014/main" id="{AC7CF251-9C2D-4ED4-ADCF-C055FCD2D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1" descr="41556_UMCU_PPT_subtro-39.png">
            <a:extLst>
              <a:ext uri="{FF2B5EF4-FFF2-40B4-BE49-F238E27FC236}">
                <a16:creationId xmlns:a16="http://schemas.microsoft.com/office/drawing/2014/main" id="{24C6CEB3-70F4-4D73-AF5A-423DABB3C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2" descr="41556_UMCU_PPT_subtro-40.png">
            <a:extLst>
              <a:ext uri="{FF2B5EF4-FFF2-40B4-BE49-F238E27FC236}">
                <a16:creationId xmlns:a16="http://schemas.microsoft.com/office/drawing/2014/main" id="{85C075AD-D597-45A5-8124-6B1DC476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2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" descr="41556_UMCU_PPT_subtro-41.png">
            <a:extLst>
              <a:ext uri="{FF2B5EF4-FFF2-40B4-BE49-F238E27FC236}">
                <a16:creationId xmlns:a16="http://schemas.microsoft.com/office/drawing/2014/main" id="{80BE3644-99A0-4BE9-9682-655AE351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2" descr="41556_UMCU_PPT_subtro-42.png">
            <a:extLst>
              <a:ext uri="{FF2B5EF4-FFF2-40B4-BE49-F238E27FC236}">
                <a16:creationId xmlns:a16="http://schemas.microsoft.com/office/drawing/2014/main" id="{5B589906-156E-41A8-958C-9243BF298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 descr="41556_UMCU_PPT_vervolg-09.png">
            <a:extLst>
              <a:ext uri="{FF2B5EF4-FFF2-40B4-BE49-F238E27FC236}">
                <a16:creationId xmlns:a16="http://schemas.microsoft.com/office/drawing/2014/main" id="{D2085B43-143A-4E88-A13C-0B3C1BDECF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35" r:id="rId1"/>
    <p:sldLayoutId id="2147487136" r:id="rId2"/>
    <p:sldLayoutId id="2147487137" r:id="rId3"/>
    <p:sldLayoutId id="2147487138" r:id="rId4"/>
    <p:sldLayoutId id="2147487139" r:id="rId5"/>
    <p:sldLayoutId id="2147487123" r:id="rId6"/>
    <p:sldLayoutId id="2147487140" r:id="rId7"/>
    <p:sldLayoutId id="2147487141" r:id="rId8"/>
    <p:sldLayoutId id="2147487163" r:id="rId9"/>
    <p:sldLayoutId id="2147487164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cutrecht.nl/getattachment/Research/Science-in-Transitio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el 4">
            <a:extLst>
              <a:ext uri="{FF2B5EF4-FFF2-40B4-BE49-F238E27FC236}">
                <a16:creationId xmlns:a16="http://schemas.microsoft.com/office/drawing/2014/main" id="{89A1F7FB-6623-2942-9687-4853999370E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914400" y="3418314"/>
            <a:ext cx="7402513" cy="17526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nl-NL" sz="2400" b="1" dirty="0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Frank Miedema</a:t>
            </a:r>
            <a:endParaRPr lang="nl-NL" sz="2400" dirty="0">
              <a:solidFill>
                <a:schemeClr val="tx2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nl-NL" sz="2400" dirty="0" err="1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Vice</a:t>
            </a:r>
            <a:r>
              <a:rPr lang="nl-NL" sz="2400" dirty="0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Rector Research, Utrecht University</a:t>
            </a:r>
          </a:p>
          <a:p>
            <a:pPr>
              <a:buFont typeface="Arial" charset="0"/>
              <a:buNone/>
              <a:defRPr/>
            </a:pPr>
            <a:r>
              <a:rPr lang="nl-NL" sz="2400" dirty="0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Chair UU Open </a:t>
            </a:r>
            <a:r>
              <a:rPr lang="nl-NL" sz="2400" dirty="0" err="1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Science</a:t>
            </a:r>
            <a:r>
              <a:rPr lang="nl-NL" sz="2400" dirty="0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 Program</a:t>
            </a:r>
          </a:p>
          <a:p>
            <a:pPr>
              <a:defRPr/>
            </a:pPr>
            <a:r>
              <a:rPr lang="nl-NL" sz="1800" dirty="0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Twitter @</a:t>
            </a:r>
            <a:r>
              <a:rPr lang="nl-NL" sz="1800" dirty="0" err="1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MiedemaF</a:t>
            </a:r>
            <a:r>
              <a:rPr lang="nl-NL" sz="1800" dirty="0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;  </a:t>
            </a:r>
            <a:r>
              <a:rPr lang="nl-NL" sz="1800" dirty="0" err="1">
                <a:solidFill>
                  <a:schemeClr val="tx2"/>
                </a:solidFill>
                <a:latin typeface="Segoe UI" pitchFamily="34" charset="0"/>
                <a:ea typeface="ＭＳ Ｐゴシック" charset="-128"/>
                <a:cs typeface="Segoe UI" pitchFamily="34" charset="0"/>
              </a:rPr>
              <a:t>www.scienceintransition.nl</a:t>
            </a:r>
            <a:endParaRPr lang="nl-NL" sz="1800" dirty="0">
              <a:solidFill>
                <a:schemeClr val="tx2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>
              <a:buFont typeface="Arial" charset="0"/>
              <a:buNone/>
              <a:defRPr/>
            </a:pPr>
            <a:endParaRPr lang="nl-NL" sz="1800" dirty="0">
              <a:solidFill>
                <a:schemeClr val="tx2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>
              <a:buFont typeface="Arial" charset="0"/>
              <a:buNone/>
              <a:defRPr/>
            </a:pPr>
            <a:endParaRPr lang="nl-NL" sz="1800" dirty="0">
              <a:solidFill>
                <a:schemeClr val="tx2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algn="l">
              <a:buFont typeface="Arial" charset="0"/>
              <a:buNone/>
              <a:defRPr/>
            </a:pPr>
            <a:endParaRPr lang="nl-NL" sz="2400" b="1" dirty="0">
              <a:solidFill>
                <a:schemeClr val="tx1"/>
              </a:solidFill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>
              <a:buFont typeface="Arial" charset="0"/>
              <a:buNone/>
              <a:defRPr/>
            </a:pPr>
            <a:endParaRPr lang="nl-NL" sz="1800" dirty="0"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sp>
        <p:nvSpPr>
          <p:cNvPr id="51204" name="Title 1">
            <a:extLst>
              <a:ext uri="{FF2B5EF4-FFF2-40B4-BE49-F238E27FC236}">
                <a16:creationId xmlns:a16="http://schemas.microsoft.com/office/drawing/2014/main" id="{3BA24826-7865-4456-8554-9F9375DB0B0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39150" y="998256"/>
            <a:ext cx="8440615" cy="2026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altLang="en-US" sz="4000" b="1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en-US" b="1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Transition</a:t>
            </a:r>
            <a:r>
              <a:rPr lang="nl-NL" altLang="en-US" b="1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en-US" b="1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to</a:t>
            </a:r>
            <a:r>
              <a:rPr lang="nl-NL" altLang="en-US" b="1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Open </a:t>
            </a:r>
            <a:r>
              <a:rPr lang="nl-NL" altLang="en-US" b="1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Science</a:t>
            </a:r>
            <a:br>
              <a:rPr lang="nl-NL" altLang="en-US" b="1" dirty="0">
                <a:latin typeface="Segoe UI" panose="020B0502040204020203" pitchFamily="34" charset="0"/>
                <a:ea typeface="ＭＳ Ｐゴシック" panose="020B0600070205080204" pitchFamily="34" charset="-128"/>
              </a:rPr>
            </a:br>
            <a:r>
              <a:rPr lang="nl-NL" altLang="en-US" sz="2800" b="1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T</a:t>
            </a:r>
            <a:r>
              <a:rPr lang="nl-NL" sz="2800" b="1" dirty="0" err="1"/>
              <a:t>owards</a:t>
            </a:r>
            <a:r>
              <a:rPr lang="nl-NL" sz="2800" b="1" dirty="0"/>
              <a:t> a </a:t>
            </a:r>
            <a:r>
              <a:rPr lang="nl-NL" sz="2800" b="1" dirty="0" err="1"/>
              <a:t>Realistic</a:t>
            </a:r>
            <a:r>
              <a:rPr lang="nl-NL" sz="2800" b="1" dirty="0"/>
              <a:t> Image </a:t>
            </a:r>
            <a:br>
              <a:rPr lang="nl-NL" sz="2800" b="1" dirty="0"/>
            </a:br>
            <a:r>
              <a:rPr lang="nl-NL" sz="2800" b="1" dirty="0" err="1"/>
              <a:t>and</a:t>
            </a:r>
            <a:r>
              <a:rPr lang="nl-NL" sz="2800" b="1" dirty="0"/>
              <a:t> </a:t>
            </a:r>
            <a:r>
              <a:rPr lang="nl-NL" sz="2800" b="1" dirty="0" err="1"/>
              <a:t>Improved</a:t>
            </a:r>
            <a:r>
              <a:rPr lang="nl-NL" sz="2800" b="1" dirty="0"/>
              <a:t> </a:t>
            </a:r>
            <a:r>
              <a:rPr lang="nl-NL" sz="2800" b="1" dirty="0" err="1"/>
              <a:t>Practice</a:t>
            </a:r>
            <a:r>
              <a:rPr lang="nl-NL" sz="2800" b="1" dirty="0"/>
              <a:t> of </a:t>
            </a:r>
            <a:r>
              <a:rPr lang="nl-NL" sz="2800" b="1" dirty="0" err="1"/>
              <a:t>Science</a:t>
            </a:r>
            <a:endParaRPr lang="en-US" altLang="en-US" sz="4000" b="1" dirty="0">
              <a:solidFill>
                <a:schemeClr val="accent1"/>
              </a:solidFill>
              <a:latin typeface="Myriad Pro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AE77B0-F494-5846-B2A6-1F86B2175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2" y="5910190"/>
            <a:ext cx="2316384" cy="5595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24DD330-2541-A54A-BB33-EA102CFFAB69}"/>
              </a:ext>
            </a:extLst>
          </p:cNvPr>
          <p:cNvSpPr txBox="1"/>
          <p:nvPr/>
        </p:nvSpPr>
        <p:spPr>
          <a:xfrm>
            <a:off x="4433180" y="2552187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1"/>
                </a:solidFill>
              </a:rPr>
              <a:t> </a:t>
            </a:r>
            <a:endParaRPr lang="nl-NL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kstvak 5">
            <a:extLst>
              <a:ext uri="{FF2B5EF4-FFF2-40B4-BE49-F238E27FC236}">
                <a16:creationId xmlns:a16="http://schemas.microsoft.com/office/drawing/2014/main" id="{8F664FF1-C027-4248-96E3-DF71DAAA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153194"/>
            <a:ext cx="85804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ja-JP" sz="2800" dirty="0" err="1"/>
              <a:t>Quality</a:t>
            </a:r>
            <a:r>
              <a:rPr lang="nl-NL" altLang="ja-JP" sz="2800" dirty="0"/>
              <a:t>, </a:t>
            </a:r>
            <a:r>
              <a:rPr lang="nl-NL" altLang="ja-JP" sz="2800" dirty="0" err="1"/>
              <a:t>replication</a:t>
            </a:r>
            <a:r>
              <a:rPr lang="nl-NL" altLang="ja-JP" sz="2800" dirty="0"/>
              <a:t>, </a:t>
            </a:r>
            <a:r>
              <a:rPr lang="nl-NL" altLang="ja-JP" sz="2800" dirty="0" err="1"/>
              <a:t>relevance</a:t>
            </a:r>
            <a:r>
              <a:rPr lang="nl-NL" altLang="ja-JP" sz="2800" dirty="0"/>
              <a:t> </a:t>
            </a:r>
            <a:r>
              <a:rPr lang="nl-NL" altLang="ja-JP" sz="2800" dirty="0" err="1"/>
              <a:t>and</a:t>
            </a:r>
            <a:r>
              <a:rPr lang="nl-NL" altLang="ja-JP" sz="2800" dirty="0"/>
              <a:t> impact are subordinate </a:t>
            </a:r>
            <a:r>
              <a:rPr lang="nl-NL" altLang="ja-JP" sz="2800" dirty="0" err="1"/>
              <a:t>to</a:t>
            </a:r>
            <a:r>
              <a:rPr lang="nl-NL" altLang="ja-JP" sz="2800" dirty="0"/>
              <a:t> </a:t>
            </a:r>
            <a:r>
              <a:rPr lang="nl-NL" altLang="ja-JP" sz="2800" i="1" dirty="0"/>
              <a:t>novelty </a:t>
            </a:r>
            <a:r>
              <a:rPr lang="nl-NL" altLang="ja-JP" sz="2800" i="1" dirty="0" err="1"/>
              <a:t>and</a:t>
            </a:r>
            <a:r>
              <a:rPr lang="nl-NL" altLang="ja-JP" sz="2800" i="1" dirty="0"/>
              <a:t> </a:t>
            </a:r>
            <a:r>
              <a:rPr lang="nl-NL" altLang="ja-JP" sz="2800" i="1" dirty="0" err="1"/>
              <a:t>quantity</a:t>
            </a:r>
            <a:r>
              <a:rPr lang="nl-NL" altLang="ja-JP" sz="2800" i="1" dirty="0"/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ja-JP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en-US" sz="2800" dirty="0"/>
              <a:t>Short-</a:t>
            </a:r>
            <a:r>
              <a:rPr lang="nl-NL" altLang="en-US" sz="2800" dirty="0" err="1"/>
              <a:t>termism</a:t>
            </a:r>
            <a:r>
              <a:rPr lang="nl-NL" altLang="en-US" sz="2800" dirty="0"/>
              <a:t> </a:t>
            </a:r>
            <a:r>
              <a:rPr lang="nl-NL" altLang="en-US" sz="2800" dirty="0" err="1"/>
              <a:t>and</a:t>
            </a:r>
            <a:r>
              <a:rPr lang="nl-NL" altLang="en-US" sz="2800" dirty="0"/>
              <a:t> risk </a:t>
            </a:r>
            <a:r>
              <a:rPr lang="nl-NL" altLang="en-US" sz="2800" dirty="0" err="1"/>
              <a:t>aversion</a:t>
            </a:r>
            <a:r>
              <a:rPr lang="nl-NL" altLang="en-US" sz="2800" dirty="0"/>
              <a:t> </a:t>
            </a:r>
            <a:r>
              <a:rPr lang="nl-NL" altLang="en-US" sz="2800" dirty="0" err="1"/>
              <a:t>because</a:t>
            </a:r>
            <a:r>
              <a:rPr lang="nl-NL" altLang="en-US" sz="2800" dirty="0"/>
              <a:t> of 4-year </a:t>
            </a:r>
            <a:r>
              <a:rPr lang="nl-NL" altLang="en-US" sz="2800" dirty="0" err="1"/>
              <a:t>cycles</a:t>
            </a:r>
            <a:r>
              <a:rPr lang="nl-NL" altLang="en-US" sz="2800" dirty="0"/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ja-JP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en-US" sz="2800" dirty="0" err="1"/>
              <a:t>Universities</a:t>
            </a:r>
            <a:r>
              <a:rPr lang="nl-NL" altLang="en-US" sz="2800" dirty="0"/>
              <a:t> outsource talent management </a:t>
            </a:r>
            <a:r>
              <a:rPr lang="nl-NL" altLang="en-US" sz="2800" dirty="0" err="1"/>
              <a:t>to</a:t>
            </a:r>
            <a:r>
              <a:rPr lang="nl-NL" altLang="en-US" sz="2800" dirty="0"/>
              <a:t> </a:t>
            </a:r>
            <a:r>
              <a:rPr lang="nl-NL" altLang="en-US" sz="2800" dirty="0" err="1"/>
              <a:t>funders</a:t>
            </a:r>
            <a:r>
              <a:rPr lang="nl-NL" altLang="en-US" sz="2800" dirty="0"/>
              <a:t> </a:t>
            </a:r>
            <a:r>
              <a:rPr lang="nl-NL" altLang="en-US" sz="2800" dirty="0" err="1"/>
              <a:t>based</a:t>
            </a:r>
            <a:r>
              <a:rPr lang="nl-NL" altLang="en-US" sz="2800" dirty="0"/>
              <a:t> on </a:t>
            </a:r>
            <a:r>
              <a:rPr lang="nl-NL" altLang="en-US" sz="2800" dirty="0" err="1"/>
              <a:t>flawed</a:t>
            </a:r>
            <a:r>
              <a:rPr lang="nl-NL" altLang="en-US" sz="2800" dirty="0"/>
              <a:t> </a:t>
            </a:r>
            <a:r>
              <a:rPr lang="nl-NL" altLang="en-US" sz="2800" dirty="0" err="1"/>
              <a:t>metrics</a:t>
            </a:r>
            <a:r>
              <a:rPr lang="nl-NL" altLang="en-US" sz="2800" dirty="0"/>
              <a:t> </a:t>
            </a:r>
            <a:r>
              <a:rPr lang="nl-NL" altLang="en-US" sz="2800" dirty="0" err="1"/>
              <a:t>instead</a:t>
            </a:r>
            <a:r>
              <a:rPr lang="nl-NL" altLang="en-US" sz="2800" dirty="0"/>
              <a:t> of </a:t>
            </a:r>
            <a:r>
              <a:rPr lang="nl-NL" altLang="en-US" sz="2800" dirty="0" err="1"/>
              <a:t>having</a:t>
            </a:r>
            <a:r>
              <a:rPr lang="nl-NL" altLang="en-US" sz="2800" dirty="0"/>
              <a:t> a research </a:t>
            </a:r>
            <a:r>
              <a:rPr lang="nl-NL" altLang="en-US" sz="2800" dirty="0" err="1"/>
              <a:t>strategy</a:t>
            </a:r>
            <a:r>
              <a:rPr lang="nl-NL" altLang="en-US" sz="2800" dirty="0"/>
              <a:t> </a:t>
            </a:r>
            <a:r>
              <a:rPr lang="nl-NL" altLang="en-US" sz="2800" dirty="0" err="1"/>
              <a:t>going</a:t>
            </a:r>
            <a:r>
              <a:rPr lang="nl-NL" altLang="en-US" sz="2800" dirty="0"/>
              <a:t> </a:t>
            </a:r>
            <a:r>
              <a:rPr lang="nl-NL" altLang="en-US" sz="2800" dirty="0" err="1"/>
              <a:t>with</a:t>
            </a:r>
            <a:r>
              <a:rPr lang="nl-NL" altLang="en-US" sz="2800" dirty="0"/>
              <a:t> </a:t>
            </a:r>
            <a:r>
              <a:rPr lang="nl-NL" altLang="en-US" sz="2800" dirty="0" err="1"/>
              <a:t>their</a:t>
            </a:r>
            <a:r>
              <a:rPr lang="nl-NL" altLang="en-US" sz="2800" dirty="0"/>
              <a:t> mission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1B7D95-B06F-BA47-8EF0-D5C5EE9C6C26}"/>
              </a:ext>
            </a:extLst>
          </p:cNvPr>
          <p:cNvSpPr txBox="1"/>
          <p:nvPr/>
        </p:nvSpPr>
        <p:spPr>
          <a:xfrm>
            <a:off x="714375" y="457191"/>
            <a:ext cx="768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Metrics Shapes Science 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577261-1543-1B45-BF0F-88E86163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2" y="5910190"/>
            <a:ext cx="2316384" cy="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kstvak 5">
            <a:extLst>
              <a:ext uri="{FF2B5EF4-FFF2-40B4-BE49-F238E27FC236}">
                <a16:creationId xmlns:a16="http://schemas.microsoft.com/office/drawing/2014/main" id="{8F664FF1-C027-4248-96E3-DF71DAAA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153194"/>
            <a:ext cx="85804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en-US" sz="2800" dirty="0"/>
              <a:t>Fields </a:t>
            </a:r>
            <a:r>
              <a:rPr lang="nl-NL" altLang="en-US" sz="2800" dirty="0" err="1"/>
              <a:t>with</a:t>
            </a:r>
            <a:r>
              <a:rPr lang="nl-NL" altLang="en-US" sz="2800" dirty="0"/>
              <a:t> high </a:t>
            </a:r>
            <a:r>
              <a:rPr lang="nl-NL" altLang="en-US" sz="2800" dirty="0" err="1"/>
              <a:t>societal</a:t>
            </a:r>
            <a:r>
              <a:rPr lang="nl-NL" altLang="en-US" sz="2800" dirty="0"/>
              <a:t> impact, but low impact in </a:t>
            </a:r>
            <a:r>
              <a:rPr lang="nl-NL" altLang="en-US" sz="2800" dirty="0" err="1"/>
              <a:t>the</a:t>
            </a:r>
            <a:r>
              <a:rPr lang="nl-NL" altLang="en-US" sz="2800" dirty="0"/>
              <a:t> </a:t>
            </a:r>
            <a:r>
              <a:rPr lang="nl-NL" altLang="en-US" sz="2800" dirty="0" err="1"/>
              <a:t>metrics</a:t>
            </a:r>
            <a:r>
              <a:rPr lang="nl-NL" altLang="en-US" sz="2800" dirty="0"/>
              <a:t> system suffer (</a:t>
            </a:r>
            <a:r>
              <a:rPr lang="nl-NL" altLang="en-US" sz="2800" dirty="0" err="1"/>
              <a:t>applied</a:t>
            </a:r>
            <a:r>
              <a:rPr lang="nl-NL" altLang="en-US" sz="2800" dirty="0"/>
              <a:t> &lt;&lt; basic; SSH &lt;&lt; STEM)</a:t>
            </a:r>
            <a:endParaRPr lang="nl-NL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ja-JP" sz="2800" dirty="0"/>
              <a:t>The </a:t>
            </a:r>
            <a:r>
              <a:rPr lang="nl-NL" altLang="ja-JP" sz="2800" dirty="0" err="1"/>
              <a:t>national</a:t>
            </a:r>
            <a:r>
              <a:rPr lang="nl-NL" altLang="ja-JP" sz="2800" dirty="0"/>
              <a:t> </a:t>
            </a:r>
            <a:r>
              <a:rPr lang="nl-NL" altLang="ja-JP" sz="2800" dirty="0" err="1"/>
              <a:t>and</a:t>
            </a:r>
            <a:r>
              <a:rPr lang="nl-NL" altLang="ja-JP" sz="2800" dirty="0"/>
              <a:t> </a:t>
            </a:r>
            <a:r>
              <a:rPr lang="nl-NL" altLang="ja-JP" sz="2800" dirty="0" err="1"/>
              <a:t>institutional</a:t>
            </a:r>
            <a:r>
              <a:rPr lang="nl-NL" altLang="ja-JP" sz="2800" dirty="0"/>
              <a:t> research agenda is </a:t>
            </a:r>
            <a:r>
              <a:rPr lang="nl-NL" altLang="ja-JP" sz="2800" dirty="0" err="1"/>
              <a:t>not</a:t>
            </a:r>
            <a:r>
              <a:rPr lang="nl-NL" altLang="ja-JP" sz="2800" dirty="0"/>
              <a:t> </a:t>
            </a:r>
            <a:r>
              <a:rPr lang="nl-NL" altLang="ja-JP" sz="2800" dirty="0" err="1"/>
              <a:t>properly</a:t>
            </a:r>
            <a:r>
              <a:rPr lang="nl-NL" altLang="ja-JP" sz="2800" dirty="0"/>
              <a:t> </a:t>
            </a:r>
            <a:r>
              <a:rPr lang="nl-NL" altLang="ja-JP" sz="2800" dirty="0" err="1"/>
              <a:t>reflecting</a:t>
            </a:r>
            <a:r>
              <a:rPr lang="nl-NL" altLang="ja-JP" sz="2800" dirty="0"/>
              <a:t> </a:t>
            </a:r>
            <a:r>
              <a:rPr lang="nl-NL" altLang="ja-JP" sz="2800" dirty="0" err="1"/>
              <a:t>societal</a:t>
            </a:r>
            <a:r>
              <a:rPr lang="nl-NL" altLang="ja-JP" sz="2800" dirty="0"/>
              <a:t> (</a:t>
            </a:r>
            <a:r>
              <a:rPr lang="nl-NL" altLang="ja-JP" sz="2800" dirty="0" err="1"/>
              <a:t>clinical</a:t>
            </a:r>
            <a:r>
              <a:rPr lang="nl-NL" altLang="ja-JP" sz="2800" dirty="0"/>
              <a:t>) </a:t>
            </a:r>
            <a:r>
              <a:rPr lang="nl-NL" altLang="ja-JP" sz="2800" dirty="0" err="1"/>
              <a:t>needs</a:t>
            </a:r>
            <a:r>
              <a:rPr lang="nl-NL" altLang="ja-JP" sz="2800" dirty="0"/>
              <a:t> </a:t>
            </a:r>
            <a:r>
              <a:rPr lang="nl-NL" altLang="ja-JP" sz="2800" dirty="0" err="1"/>
              <a:t>and</a:t>
            </a:r>
            <a:r>
              <a:rPr lang="nl-NL" altLang="ja-JP" sz="2800" dirty="0"/>
              <a:t> </a:t>
            </a:r>
            <a:r>
              <a:rPr lang="nl-NL" altLang="ja-JP" sz="2800" dirty="0" err="1"/>
              <a:t>disease</a:t>
            </a:r>
            <a:r>
              <a:rPr lang="nl-NL" altLang="ja-JP" sz="2800" dirty="0"/>
              <a:t> </a:t>
            </a:r>
            <a:r>
              <a:rPr lang="nl-NL" altLang="ja-JP" sz="2800" dirty="0" err="1"/>
              <a:t>burden</a:t>
            </a:r>
            <a:endParaRPr lang="nl-NL" altLang="ja-JP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ja-JP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u="sng" dirty="0"/>
              <a:t>Open Science (responsible) research practices, stakeholder engagement, preregistration, FAIR DATA and Open Access are just ‘nice to have’ 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en-US" sz="28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71B7D95-B06F-BA47-8EF0-D5C5EE9C6C26}"/>
              </a:ext>
            </a:extLst>
          </p:cNvPr>
          <p:cNvSpPr txBox="1"/>
          <p:nvPr/>
        </p:nvSpPr>
        <p:spPr>
          <a:xfrm>
            <a:off x="714375" y="457191"/>
            <a:ext cx="768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Metrics Shapes Science 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4524F8-C15D-024E-852F-26F6D8C8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2" y="6079520"/>
            <a:ext cx="2316384" cy="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621F1E-7999-594C-A9B8-611083C1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0" y="2557518"/>
            <a:ext cx="8075768" cy="3737805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reflected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organization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politics of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academia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(‘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 credit </a:t>
            </a:r>
            <a:r>
              <a:rPr lang="nl-NL" sz="2800" b="1" dirty="0" err="1">
                <a:solidFill>
                  <a:schemeClr val="bg1">
                    <a:lumMod val="50000"/>
                  </a:schemeClr>
                </a:solidFill>
              </a:rPr>
              <a:t>cycle</a:t>
            </a:r>
            <a:r>
              <a:rPr lang="nl-NL" sz="2800" b="1" dirty="0">
                <a:solidFill>
                  <a:schemeClr val="bg1">
                    <a:lumMod val="50000"/>
                  </a:schemeClr>
                </a:solidFill>
              </a:rPr>
              <a:t>’)</a:t>
            </a:r>
          </a:p>
          <a:p>
            <a:pPr marL="0" indent="0">
              <a:buNone/>
            </a:pPr>
            <a:r>
              <a:rPr lang="nl-NL" sz="2800" b="1" dirty="0"/>
              <a:t>2. </a:t>
            </a:r>
            <a:r>
              <a:rPr lang="nl-NL" sz="2800" b="1" dirty="0" err="1"/>
              <a:t>This</a:t>
            </a:r>
            <a:r>
              <a:rPr lang="nl-NL" sz="2800" b="1" dirty="0"/>
              <a:t> </a:t>
            </a:r>
            <a:r>
              <a:rPr lang="nl-NL" sz="2800" b="1" dirty="0" err="1"/>
              <a:t>works</a:t>
            </a:r>
            <a:r>
              <a:rPr lang="nl-NL" sz="2800" b="1" dirty="0"/>
              <a:t> </a:t>
            </a:r>
            <a:r>
              <a:rPr lang="nl-NL" sz="2800" b="1" dirty="0" err="1"/>
              <a:t>through</a:t>
            </a:r>
            <a:r>
              <a:rPr lang="nl-NL" sz="2800" b="1" dirty="0"/>
              <a:t>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still</a:t>
            </a:r>
            <a:r>
              <a:rPr lang="nl-NL" sz="2800" b="1" dirty="0"/>
              <a:t> dominant </a:t>
            </a:r>
            <a:r>
              <a:rPr lang="nl-NL" sz="2800" b="1" u="sng" dirty="0"/>
              <a:t>criteria </a:t>
            </a:r>
            <a:r>
              <a:rPr lang="nl-NL" sz="2800" b="1" u="sng" dirty="0" err="1"/>
              <a:t>for</a:t>
            </a:r>
            <a:r>
              <a:rPr lang="nl-NL" sz="2800" b="1" u="sng" dirty="0"/>
              <a:t> excellence</a:t>
            </a:r>
            <a:r>
              <a:rPr lang="nl-NL" sz="2800" b="1" dirty="0"/>
              <a:t> </a:t>
            </a:r>
            <a:r>
              <a:rPr lang="nl-NL" sz="2800" b="1" dirty="0" err="1"/>
              <a:t>used</a:t>
            </a:r>
            <a:r>
              <a:rPr lang="nl-NL" sz="2800" b="1" dirty="0"/>
              <a:t> in research </a:t>
            </a:r>
            <a:r>
              <a:rPr lang="nl-NL" sz="2800" b="1" dirty="0" err="1"/>
              <a:t>evaluations</a:t>
            </a:r>
            <a:r>
              <a:rPr lang="nl-NL" sz="2800" b="1" dirty="0"/>
              <a:t> </a:t>
            </a:r>
            <a:r>
              <a:rPr lang="nl-NL" sz="2800" b="1" dirty="0" err="1"/>
              <a:t>throughout</a:t>
            </a:r>
            <a:r>
              <a:rPr lang="nl-NL" sz="2800" b="1" dirty="0"/>
              <a:t> </a:t>
            </a:r>
            <a:r>
              <a:rPr lang="nl-NL" sz="2800" b="1" dirty="0" err="1"/>
              <a:t>the</a:t>
            </a:r>
            <a:r>
              <a:rPr lang="nl-NL" sz="2800" b="1" dirty="0"/>
              <a:t> ‘credit </a:t>
            </a:r>
            <a:r>
              <a:rPr lang="nl-NL" sz="2800" b="1" dirty="0" err="1"/>
              <a:t>cycle</a:t>
            </a:r>
            <a:r>
              <a:rPr lang="nl-NL" sz="2800" b="1" dirty="0"/>
              <a:t>’ </a:t>
            </a:r>
            <a:r>
              <a:rPr lang="nl-NL" sz="2800" b="1" dirty="0" err="1"/>
              <a:t>by</a:t>
            </a:r>
            <a:r>
              <a:rPr lang="nl-NL" sz="2800" b="1" dirty="0"/>
              <a:t> </a:t>
            </a:r>
            <a:r>
              <a:rPr lang="nl-NL" sz="2800" b="1" dirty="0" err="1"/>
              <a:t>universities</a:t>
            </a:r>
            <a:r>
              <a:rPr lang="nl-NL" sz="2800" b="1" dirty="0"/>
              <a:t>, </a:t>
            </a:r>
            <a:r>
              <a:rPr lang="nl-NL" sz="2800" b="1" dirty="0" err="1"/>
              <a:t>funders</a:t>
            </a:r>
            <a:r>
              <a:rPr lang="nl-NL" sz="2800" b="1" dirty="0"/>
              <a:t> &amp; </a:t>
            </a:r>
            <a:r>
              <a:rPr lang="nl-NL" sz="2800" b="1" dirty="0" err="1"/>
              <a:t>journals</a:t>
            </a:r>
            <a:endParaRPr lang="nl-NL" sz="2800" b="1" dirty="0"/>
          </a:p>
          <a:p>
            <a:pPr marL="0" indent="0" algn="ctr">
              <a:buNone/>
            </a:pPr>
            <a:endParaRPr lang="nl-NL" sz="2400" dirty="0"/>
          </a:p>
          <a:p>
            <a:pPr marL="0" indent="0" algn="ctr">
              <a:buNone/>
            </a:pPr>
            <a:r>
              <a:rPr lang="nl-NL" sz="2400" dirty="0" err="1"/>
              <a:t>scienceintransition.nl</a:t>
            </a:r>
            <a:r>
              <a:rPr lang="nl-NL" sz="2400" dirty="0"/>
              <a:t> 2013, 2014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59103104-8E60-0141-A0B6-66F20AEE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20" y="672858"/>
            <a:ext cx="7543260" cy="817022"/>
          </a:xfrm>
        </p:spPr>
        <p:txBody>
          <a:bodyPr/>
          <a:lstStyle/>
          <a:p>
            <a:pPr algn="ctr"/>
            <a:r>
              <a:rPr lang="nl-NL" sz="3200" dirty="0"/>
              <a:t>The ‘Legend’, dominant, but </a:t>
            </a:r>
            <a:r>
              <a:rPr lang="nl-NL" sz="3200" dirty="0" err="1"/>
              <a:t>flawed</a:t>
            </a:r>
            <a:r>
              <a:rPr lang="nl-NL" sz="3200" dirty="0"/>
              <a:t> image of </a:t>
            </a:r>
            <a:r>
              <a:rPr lang="nl-NL" sz="3200" dirty="0" err="1"/>
              <a:t>science</a:t>
            </a:r>
            <a:r>
              <a:rPr lang="nl-NL" sz="3200" dirty="0"/>
              <a:t> </a:t>
            </a:r>
            <a:r>
              <a:rPr lang="nl-NL" sz="3200" dirty="0" err="1"/>
              <a:t>determines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distorts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practice</a:t>
            </a:r>
            <a:r>
              <a:rPr lang="nl-NL" sz="3200" dirty="0"/>
              <a:t> of </a:t>
            </a:r>
            <a:r>
              <a:rPr lang="nl-NL" sz="3200" dirty="0" err="1"/>
              <a:t>scientific</a:t>
            </a:r>
            <a:r>
              <a:rPr lang="nl-NL" sz="3200" dirty="0"/>
              <a:t> </a:t>
            </a:r>
            <a:r>
              <a:rPr lang="nl-NL" sz="3200" dirty="0" err="1"/>
              <a:t>inquiry</a:t>
            </a:r>
            <a:r>
              <a:rPr lang="nl-NL" sz="3200" dirty="0"/>
              <a:t>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1C6C6B-8763-9D43-855B-8AA86557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2" y="5994855"/>
            <a:ext cx="2316384" cy="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4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621F1E-7999-594C-A9B8-611083C1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0" y="1816442"/>
            <a:ext cx="8075768" cy="5065136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/>
              <a:t>‘</a:t>
            </a:r>
            <a:r>
              <a:rPr lang="nl-NL" sz="2800" b="1" dirty="0" err="1"/>
              <a:t>Facts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</a:t>
            </a:r>
            <a:r>
              <a:rPr lang="nl-NL" sz="2800" b="1" dirty="0" err="1"/>
              <a:t>values</a:t>
            </a:r>
            <a:r>
              <a:rPr lang="nl-NL" sz="2800" b="1" dirty="0"/>
              <a:t>; </a:t>
            </a:r>
            <a:r>
              <a:rPr lang="nl-NL" sz="2800" b="1" dirty="0" err="1"/>
              <a:t>science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non-</a:t>
            </a:r>
            <a:r>
              <a:rPr lang="nl-NL" sz="2800" b="1" dirty="0" err="1"/>
              <a:t>science</a:t>
            </a:r>
            <a:r>
              <a:rPr lang="nl-NL" sz="2800" b="1" dirty="0"/>
              <a:t> are </a:t>
            </a:r>
            <a:r>
              <a:rPr lang="nl-NL" sz="2800" b="1" dirty="0" err="1"/>
              <a:t>neatly</a:t>
            </a:r>
            <a:r>
              <a:rPr lang="nl-NL" sz="2800" b="1" dirty="0"/>
              <a:t>  </a:t>
            </a:r>
            <a:r>
              <a:rPr lang="nl-NL" sz="2800" b="1" dirty="0" err="1"/>
              <a:t>separated</a:t>
            </a:r>
            <a:r>
              <a:rPr lang="nl-NL" sz="2800" b="1" dirty="0"/>
              <a:t>, </a:t>
            </a:r>
            <a:r>
              <a:rPr lang="nl-NL" sz="2800" b="1" dirty="0" err="1"/>
              <a:t>which</a:t>
            </a:r>
            <a:r>
              <a:rPr lang="nl-NL" sz="2800" b="1" dirty="0"/>
              <a:t> </a:t>
            </a:r>
            <a:r>
              <a:rPr lang="nl-NL" sz="2800" b="1" dirty="0" err="1"/>
              <a:t>makes</a:t>
            </a:r>
            <a:r>
              <a:rPr lang="nl-NL" sz="2800" b="1" dirty="0"/>
              <a:t> </a:t>
            </a:r>
            <a:r>
              <a:rPr lang="nl-NL" sz="2800" b="1" dirty="0" err="1"/>
              <a:t>science</a:t>
            </a:r>
            <a:r>
              <a:rPr lang="nl-NL" sz="2800" b="1" dirty="0"/>
              <a:t> </a:t>
            </a:r>
            <a:r>
              <a:rPr lang="nl-NL" sz="2800" b="1" dirty="0" err="1"/>
              <a:t>objective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</a:t>
            </a:r>
            <a:r>
              <a:rPr lang="nl-NL" sz="2800" b="1" dirty="0" err="1"/>
              <a:t>neutral</a:t>
            </a:r>
            <a:r>
              <a:rPr lang="nl-NL" sz="2800" b="1" dirty="0"/>
              <a:t>’</a:t>
            </a:r>
          </a:p>
          <a:p>
            <a:pPr marL="0" indent="0">
              <a:buNone/>
            </a:pPr>
            <a:r>
              <a:rPr lang="nl-NL" sz="2800" b="1" dirty="0"/>
              <a:t>‘</a:t>
            </a:r>
            <a:r>
              <a:rPr lang="nl-NL" sz="2800" b="1" dirty="0" err="1"/>
              <a:t>This</a:t>
            </a:r>
            <a:r>
              <a:rPr lang="nl-NL" sz="2800" b="1" dirty="0"/>
              <a:t> </a:t>
            </a:r>
            <a:r>
              <a:rPr lang="nl-NL" sz="2800" b="1" dirty="0" err="1"/>
              <a:t>method</a:t>
            </a:r>
            <a:r>
              <a:rPr lang="nl-NL" sz="2800" b="1" dirty="0"/>
              <a:t> </a:t>
            </a:r>
            <a:r>
              <a:rPr lang="nl-NL" sz="2800" b="1" dirty="0" err="1"/>
              <a:t>explains</a:t>
            </a:r>
            <a:r>
              <a:rPr lang="nl-NL" sz="2800" b="1" dirty="0"/>
              <a:t> </a:t>
            </a:r>
            <a:r>
              <a:rPr lang="nl-NL" sz="2800" b="1" dirty="0" err="1"/>
              <a:t>the</a:t>
            </a:r>
            <a:r>
              <a:rPr lang="nl-NL" sz="2800" b="1" dirty="0"/>
              <a:t> </a:t>
            </a:r>
            <a:r>
              <a:rPr lang="nl-NL" sz="2800" b="1" dirty="0" err="1"/>
              <a:t>succces</a:t>
            </a:r>
            <a:r>
              <a:rPr lang="nl-NL" sz="2800" b="1" dirty="0"/>
              <a:t> of </a:t>
            </a:r>
            <a:r>
              <a:rPr lang="nl-NL" sz="2800" b="1" dirty="0" err="1"/>
              <a:t>the</a:t>
            </a:r>
            <a:r>
              <a:rPr lang="nl-NL" sz="2800" b="1" dirty="0"/>
              <a:t> ‘hard’ </a:t>
            </a:r>
            <a:r>
              <a:rPr lang="nl-NL" sz="2800" b="1" dirty="0" err="1"/>
              <a:t>sciences</a:t>
            </a:r>
            <a:r>
              <a:rPr lang="nl-NL" sz="2800" b="1" dirty="0"/>
              <a:t>’</a:t>
            </a:r>
          </a:p>
          <a:p>
            <a:pPr marL="0" indent="0">
              <a:buNone/>
            </a:pPr>
            <a:r>
              <a:rPr lang="nl-NL" sz="2800" b="1" dirty="0"/>
              <a:t>”</a:t>
            </a:r>
            <a:r>
              <a:rPr lang="nl-NL" sz="2800" b="1" dirty="0" err="1"/>
              <a:t>the</a:t>
            </a:r>
            <a:r>
              <a:rPr lang="nl-NL" sz="2800" b="1" dirty="0"/>
              <a:t> ‘soft’ </a:t>
            </a:r>
            <a:r>
              <a:rPr lang="nl-NL" sz="2800" b="1" dirty="0" err="1"/>
              <a:t>social</a:t>
            </a:r>
            <a:r>
              <a:rPr lang="nl-NL" sz="2800" b="1" dirty="0"/>
              <a:t> </a:t>
            </a:r>
            <a:r>
              <a:rPr lang="nl-NL" sz="2800" b="1" dirty="0" err="1"/>
              <a:t>sciences</a:t>
            </a:r>
            <a:r>
              <a:rPr lang="nl-NL" sz="2800" b="1" dirty="0"/>
              <a:t> </a:t>
            </a:r>
            <a:r>
              <a:rPr lang="nl-NL" sz="2800" b="1" dirty="0" err="1"/>
              <a:t>and</a:t>
            </a:r>
            <a:r>
              <a:rPr lang="nl-NL" sz="2800" b="1" dirty="0"/>
              <a:t> </a:t>
            </a:r>
            <a:r>
              <a:rPr lang="nl-NL" sz="2800" b="1" dirty="0" err="1"/>
              <a:t>humanities</a:t>
            </a:r>
            <a:r>
              <a:rPr lang="nl-NL" sz="2800" b="1" dirty="0"/>
              <a:t> are </a:t>
            </a:r>
            <a:r>
              <a:rPr lang="nl-NL" sz="2800" b="1" dirty="0" err="1"/>
              <a:t>methodologically</a:t>
            </a:r>
            <a:r>
              <a:rPr lang="nl-NL" sz="2800" b="1" dirty="0"/>
              <a:t> </a:t>
            </a:r>
            <a:r>
              <a:rPr lang="nl-NL" sz="2800" b="1" dirty="0" err="1"/>
              <a:t>problematic</a:t>
            </a:r>
            <a:r>
              <a:rPr lang="nl-NL" sz="2800" b="1" dirty="0"/>
              <a:t>’’</a:t>
            </a:r>
          </a:p>
          <a:p>
            <a:pPr marL="0" indent="0">
              <a:buNone/>
            </a:pPr>
            <a:r>
              <a:rPr lang="nl-NL" sz="2000" b="1" dirty="0"/>
              <a:t>								</a:t>
            </a:r>
          </a:p>
          <a:p>
            <a:pPr marL="0" indent="0">
              <a:buNone/>
            </a:pPr>
            <a:r>
              <a:rPr lang="nl-NL" sz="2000" b="1" dirty="0"/>
              <a:t>*</a:t>
            </a:r>
            <a:r>
              <a:rPr lang="nl-NL" sz="2000" b="1" dirty="0" err="1"/>
              <a:t>Kitcher</a:t>
            </a:r>
            <a:r>
              <a:rPr lang="nl-NL" sz="2000" b="1" dirty="0"/>
              <a:t> 1993; </a:t>
            </a:r>
            <a:r>
              <a:rPr lang="nl-NL" sz="2000" b="1" dirty="0" err="1"/>
              <a:t>Ziman</a:t>
            </a:r>
            <a:r>
              <a:rPr lang="nl-NL" sz="2000" b="1" dirty="0"/>
              <a:t>, 2000  Real </a:t>
            </a:r>
            <a:r>
              <a:rPr lang="nl-NL" sz="2000" b="1" dirty="0" err="1"/>
              <a:t>Science</a:t>
            </a:r>
            <a:r>
              <a:rPr lang="nl-NL" sz="2000" b="1" dirty="0"/>
              <a:t>; Miedema, </a:t>
            </a:r>
            <a:r>
              <a:rPr lang="nl-NL" sz="2000" b="1" dirty="0" err="1"/>
              <a:t>Science</a:t>
            </a:r>
            <a:r>
              <a:rPr lang="nl-NL" sz="2000" b="1" dirty="0"/>
              <a:t> 3.0, 2012</a:t>
            </a: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			 	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D92ADFB-7D54-4F45-9DBD-9F143CE7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20" y="561726"/>
            <a:ext cx="7543260" cy="817022"/>
          </a:xfrm>
        </p:spPr>
        <p:txBody>
          <a:bodyPr/>
          <a:lstStyle/>
          <a:p>
            <a:pPr algn="ctr"/>
            <a:r>
              <a:rPr lang="nl-NL" sz="3200" dirty="0"/>
              <a:t>The standard/</a:t>
            </a:r>
            <a:r>
              <a:rPr lang="nl-NL" sz="3200" dirty="0" err="1"/>
              <a:t>popular</a:t>
            </a:r>
            <a:r>
              <a:rPr lang="nl-NL" sz="3200" dirty="0"/>
              <a:t> image of </a:t>
            </a:r>
            <a:br>
              <a:rPr lang="nl-NL" sz="3200" dirty="0"/>
            </a:br>
            <a:r>
              <a:rPr lang="nl-NL" sz="3200" dirty="0" err="1"/>
              <a:t>Science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Research: </a:t>
            </a:r>
            <a:r>
              <a:rPr lang="nl-NL" sz="3200" dirty="0" err="1"/>
              <a:t>the</a:t>
            </a:r>
            <a:r>
              <a:rPr lang="nl-NL" sz="3200" dirty="0"/>
              <a:t> ‘Legend’*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D6815D-2D1F-DA4C-8FAA-65A1F203A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8" y="6016517"/>
            <a:ext cx="2316384" cy="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621F1E-7999-594C-A9B8-611083C1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0" y="1870326"/>
            <a:ext cx="7543260" cy="429303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400" dirty="0"/>
              <a:t>Natural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biomedical</a:t>
            </a:r>
            <a:r>
              <a:rPr lang="nl-NL" sz="2400" dirty="0"/>
              <a:t> </a:t>
            </a:r>
            <a:r>
              <a:rPr lang="nl-NL" sz="2400" dirty="0" err="1"/>
              <a:t>science</a:t>
            </a:r>
            <a:r>
              <a:rPr lang="nl-NL" sz="2400" dirty="0"/>
              <a:t> &gt;&gt; </a:t>
            </a:r>
            <a:r>
              <a:rPr lang="nl-NL" sz="2400" dirty="0" err="1"/>
              <a:t>Social</a:t>
            </a:r>
            <a:r>
              <a:rPr lang="nl-NL" sz="2400" dirty="0"/>
              <a:t> </a:t>
            </a:r>
            <a:r>
              <a:rPr lang="nl-NL" sz="2400" dirty="0" err="1"/>
              <a:t>science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humanities</a:t>
            </a:r>
            <a:r>
              <a:rPr lang="nl-NL" sz="2400" dirty="0"/>
              <a:t> (</a:t>
            </a:r>
            <a:r>
              <a:rPr lang="nl-NL" sz="2400" b="1" dirty="0"/>
              <a:t>‘</a:t>
            </a:r>
            <a:r>
              <a:rPr lang="nl-NL" sz="2400" b="1" dirty="0" err="1"/>
              <a:t>physics</a:t>
            </a:r>
            <a:r>
              <a:rPr lang="nl-NL" sz="2400" b="1" dirty="0"/>
              <a:t> </a:t>
            </a:r>
            <a:r>
              <a:rPr lang="nl-NL" sz="2400" b="1" dirty="0" err="1"/>
              <a:t>envy</a:t>
            </a:r>
            <a:r>
              <a:rPr lang="nl-NL" sz="2400" b="1" dirty="0"/>
              <a:t>’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r>
              <a:rPr lang="nl-NL" sz="2400" dirty="0"/>
              <a:t>2. 	</a:t>
            </a:r>
            <a:r>
              <a:rPr lang="nl-NL" sz="2400" dirty="0" err="1"/>
              <a:t>Theoretical</a:t>
            </a:r>
            <a:r>
              <a:rPr lang="nl-NL" sz="2400" dirty="0"/>
              <a:t> &amp;  pure </a:t>
            </a:r>
            <a:r>
              <a:rPr lang="nl-NL" sz="2400" dirty="0" err="1"/>
              <a:t>science</a:t>
            </a:r>
            <a:r>
              <a:rPr lang="nl-NL" sz="2400" dirty="0"/>
              <a:t> &gt;&gt; </a:t>
            </a:r>
            <a:r>
              <a:rPr lang="nl-NL" sz="2400" dirty="0" err="1"/>
              <a:t>applied</a:t>
            </a:r>
            <a:r>
              <a:rPr lang="nl-NL" sz="2400" dirty="0"/>
              <a:t> </a:t>
            </a:r>
            <a:r>
              <a:rPr lang="nl-NL" sz="2400" dirty="0" err="1"/>
              <a:t>science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	</a:t>
            </a:r>
            <a:r>
              <a:rPr lang="nl-NL" sz="2400" dirty="0" err="1"/>
              <a:t>technology</a:t>
            </a:r>
            <a:endParaRPr lang="nl-NL" sz="2400" dirty="0"/>
          </a:p>
          <a:p>
            <a:pPr marL="514350" indent="-514350">
              <a:buAutoNum type="arabicPeriod" startAt="3"/>
            </a:pPr>
            <a:r>
              <a:rPr lang="nl-NL" sz="2400" dirty="0" err="1"/>
              <a:t>Curiosity-driven</a:t>
            </a:r>
            <a:r>
              <a:rPr lang="nl-NL" sz="2400" dirty="0"/>
              <a:t> research is  best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solving</a:t>
            </a:r>
            <a:r>
              <a:rPr lang="nl-NL" sz="2400" dirty="0"/>
              <a:t> </a:t>
            </a:r>
            <a:r>
              <a:rPr lang="nl-NL" sz="2400" dirty="0" err="1"/>
              <a:t>societal</a:t>
            </a:r>
            <a:r>
              <a:rPr lang="nl-NL" sz="2400" dirty="0"/>
              <a:t> </a:t>
            </a:r>
            <a:r>
              <a:rPr lang="nl-NL" sz="2400" dirty="0" err="1"/>
              <a:t>problems</a:t>
            </a:r>
            <a:r>
              <a:rPr lang="nl-NL" sz="2400" dirty="0"/>
              <a:t> (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linear</a:t>
            </a:r>
            <a:r>
              <a:rPr lang="nl-NL" sz="2400" dirty="0"/>
              <a:t> model)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nl-NL" sz="2400" dirty="0" err="1"/>
              <a:t>Science</a:t>
            </a:r>
            <a:r>
              <a:rPr lang="nl-NL" sz="2400" dirty="0"/>
              <a:t> </a:t>
            </a:r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autonomous</a:t>
            </a:r>
            <a:r>
              <a:rPr lang="nl-NL" sz="2400" dirty="0"/>
              <a:t>,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interfered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 </a:t>
            </a:r>
            <a:r>
              <a:rPr lang="nl-NL" sz="2400" dirty="0" err="1"/>
              <a:t>external</a:t>
            </a:r>
            <a:r>
              <a:rPr lang="nl-NL" sz="2400" dirty="0"/>
              <a:t> </a:t>
            </a:r>
            <a:r>
              <a:rPr lang="nl-NL" sz="2400" dirty="0" err="1"/>
              <a:t>publics</a:t>
            </a:r>
            <a:r>
              <a:rPr lang="nl-NL" sz="2400" dirty="0"/>
              <a:t> or politics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their</a:t>
            </a:r>
            <a:r>
              <a:rPr lang="nl-NL" sz="2400" dirty="0"/>
              <a:t> </a:t>
            </a:r>
            <a:r>
              <a:rPr lang="nl-NL" sz="2400" dirty="0" err="1"/>
              <a:t>problems</a:t>
            </a:r>
            <a:endParaRPr lang="nl-NL" sz="2400" dirty="0"/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nl-NL" sz="2400" dirty="0" err="1"/>
              <a:t>Scientific</a:t>
            </a:r>
            <a:r>
              <a:rPr lang="nl-NL" sz="2400" dirty="0"/>
              <a:t> </a:t>
            </a:r>
            <a:r>
              <a:rPr lang="nl-NL" sz="2400" dirty="0" err="1"/>
              <a:t>knowledge</a:t>
            </a:r>
            <a:r>
              <a:rPr lang="nl-NL" sz="2400" dirty="0"/>
              <a:t> is </a:t>
            </a:r>
            <a:r>
              <a:rPr lang="nl-NL" sz="2400" dirty="0" err="1"/>
              <a:t>neutral</a:t>
            </a:r>
            <a:r>
              <a:rPr lang="nl-NL" sz="2400" dirty="0"/>
              <a:t>;  </a:t>
            </a:r>
            <a:r>
              <a:rPr lang="nl-NL" sz="2400" dirty="0" err="1"/>
              <a:t>scientists</a:t>
            </a:r>
            <a:r>
              <a:rPr lang="nl-NL" sz="2400" dirty="0"/>
              <a:t> are </a:t>
            </a:r>
            <a:r>
              <a:rPr lang="nl-NL" sz="2400" dirty="0" err="1"/>
              <a:t>not</a:t>
            </a:r>
            <a:r>
              <a:rPr lang="nl-NL" sz="2400" dirty="0"/>
              <a:t> </a:t>
            </a:r>
            <a:r>
              <a:rPr lang="nl-NL" sz="2400" dirty="0" err="1"/>
              <a:t>responsible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knowledge</a:t>
            </a:r>
            <a:r>
              <a:rPr lang="nl-NL" sz="2400" dirty="0"/>
              <a:t> </a:t>
            </a:r>
            <a:r>
              <a:rPr lang="nl-NL" sz="2400" dirty="0" err="1"/>
              <a:t>they</a:t>
            </a:r>
            <a:r>
              <a:rPr lang="nl-NL" sz="2400" dirty="0"/>
              <a:t> (</a:t>
            </a:r>
            <a:r>
              <a:rPr lang="nl-NL" sz="2400" dirty="0" err="1"/>
              <a:t>don’t</a:t>
            </a:r>
            <a:r>
              <a:rPr lang="nl-NL" sz="2400" dirty="0"/>
              <a:t>) produce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endParaRPr lang="nl-NL" sz="2400" b="1" dirty="0"/>
          </a:p>
          <a:p>
            <a:pPr marL="514350" indent="-514350">
              <a:buAutoNum type="arabicPeriod" startAt="3"/>
            </a:pPr>
            <a:endParaRPr lang="nl-NL" sz="2800" dirty="0"/>
          </a:p>
          <a:p>
            <a:pPr marL="514350" indent="-514350">
              <a:buAutoNum type="arabicPeriod" startAt="3"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</a:t>
            </a:r>
          </a:p>
          <a:p>
            <a:pPr marL="514350" indent="-514350">
              <a:buAutoNum type="arabicPeriod" startAt="3"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D92ADFB-7D54-4F45-9DBD-9F143CE7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20" y="594115"/>
            <a:ext cx="7543260" cy="1410615"/>
          </a:xfrm>
        </p:spPr>
        <p:txBody>
          <a:bodyPr/>
          <a:lstStyle/>
          <a:p>
            <a:pPr algn="ctr"/>
            <a:r>
              <a:rPr lang="nl-NL" dirty="0"/>
              <a:t>The ’Legend’ </a:t>
            </a:r>
            <a:r>
              <a:rPr lang="nl-NL" dirty="0" err="1"/>
              <a:t>distorts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of </a:t>
            </a:r>
            <a:r>
              <a:rPr lang="nl-NL" dirty="0" err="1"/>
              <a:t>scientific</a:t>
            </a:r>
            <a:r>
              <a:rPr lang="nl-NL" dirty="0"/>
              <a:t> </a:t>
            </a:r>
            <a:r>
              <a:rPr lang="nl-NL" dirty="0" err="1"/>
              <a:t>inquiry</a:t>
            </a:r>
            <a:r>
              <a:rPr lang="nl-NL" dirty="0"/>
              <a:t> </a:t>
            </a:r>
            <a:r>
              <a:rPr lang="nl-NL" dirty="0" err="1"/>
              <a:t>through</a:t>
            </a:r>
            <a:r>
              <a:rPr lang="nl-NL" dirty="0"/>
              <a:t> </a:t>
            </a:r>
            <a:r>
              <a:rPr lang="nl-NL" dirty="0" err="1"/>
              <a:t>flawed</a:t>
            </a:r>
            <a:r>
              <a:rPr lang="nl-NL" dirty="0"/>
              <a:t>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hierarchies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17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77E8DD3-FC49-7E4F-A6BD-498CDA52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43E2913-4C4D-794C-9524-FECDF50A6189}"/>
              </a:ext>
            </a:extLst>
          </p:cNvPr>
          <p:cNvSpPr txBox="1"/>
          <p:nvPr/>
        </p:nvSpPr>
        <p:spPr>
          <a:xfrm>
            <a:off x="1761958" y="511323"/>
            <a:ext cx="604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dirty="0" err="1">
                <a:solidFill>
                  <a:schemeClr val="accent1"/>
                </a:solidFill>
              </a:rPr>
              <a:t>Towards</a:t>
            </a:r>
            <a:r>
              <a:rPr lang="nl-NL" sz="3200" dirty="0">
                <a:solidFill>
                  <a:schemeClr val="accent1"/>
                </a:solidFill>
              </a:rPr>
              <a:t> a </a:t>
            </a:r>
            <a:r>
              <a:rPr lang="nl-NL" sz="3200" dirty="0" err="1">
                <a:solidFill>
                  <a:schemeClr val="accent1"/>
                </a:solidFill>
              </a:rPr>
              <a:t>realistic</a:t>
            </a:r>
            <a:r>
              <a:rPr lang="nl-NL" sz="3200" dirty="0">
                <a:solidFill>
                  <a:schemeClr val="accent1"/>
                </a:solidFill>
              </a:rPr>
              <a:t> view of </a:t>
            </a:r>
            <a:r>
              <a:rPr lang="nl-NL" sz="3200" dirty="0" err="1">
                <a:solidFill>
                  <a:schemeClr val="accent1"/>
                </a:solidFill>
              </a:rPr>
              <a:t>science</a:t>
            </a:r>
            <a:r>
              <a:rPr lang="nl-NL" sz="3200" dirty="0">
                <a:solidFill>
                  <a:schemeClr val="accent1"/>
                </a:solidFill>
              </a:rPr>
              <a:t> </a:t>
            </a:r>
            <a:endParaRPr lang="nl-NL" sz="2800" dirty="0">
              <a:solidFill>
                <a:schemeClr val="accent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95BC5AD-A978-794A-ACF6-8B4CF3632E24}"/>
              </a:ext>
            </a:extLst>
          </p:cNvPr>
          <p:cNvSpPr txBox="1"/>
          <p:nvPr/>
        </p:nvSpPr>
        <p:spPr>
          <a:xfrm>
            <a:off x="900311" y="1084062"/>
            <a:ext cx="78419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chemeClr val="accent1"/>
                </a:solidFill>
              </a:rPr>
              <a:t>Inquiry</a:t>
            </a:r>
            <a:r>
              <a:rPr lang="nl-NL" sz="2400" dirty="0">
                <a:solidFill>
                  <a:schemeClr val="accent1"/>
                </a:solidFill>
              </a:rPr>
              <a:t> is a </a:t>
            </a:r>
            <a:r>
              <a:rPr lang="nl-NL" sz="2400" b="1" dirty="0" err="1">
                <a:solidFill>
                  <a:schemeClr val="accent1"/>
                </a:solidFill>
              </a:rPr>
              <a:t>social</a:t>
            </a:r>
            <a:r>
              <a:rPr lang="nl-NL" sz="2400" b="1" dirty="0">
                <a:solidFill>
                  <a:schemeClr val="accent1"/>
                </a:solidFill>
              </a:rPr>
              <a:t> </a:t>
            </a:r>
            <a:r>
              <a:rPr lang="nl-NL" sz="2400" b="1" dirty="0" err="1">
                <a:solidFill>
                  <a:schemeClr val="accent1"/>
                </a:solidFill>
              </a:rPr>
              <a:t>process</a:t>
            </a:r>
            <a:r>
              <a:rPr lang="nl-NL" sz="2400" dirty="0">
                <a:solidFill>
                  <a:schemeClr val="accent1"/>
                </a:solidFill>
              </a:rPr>
              <a:t> </a:t>
            </a:r>
            <a:r>
              <a:rPr lang="nl-NL" sz="2400" dirty="0" err="1">
                <a:solidFill>
                  <a:schemeClr val="accent1"/>
                </a:solidFill>
              </a:rPr>
              <a:t>producing</a:t>
            </a:r>
            <a:r>
              <a:rPr lang="nl-NL" sz="2400" dirty="0">
                <a:solidFill>
                  <a:schemeClr val="accent1"/>
                </a:solidFill>
              </a:rPr>
              <a:t> </a:t>
            </a:r>
            <a:r>
              <a:rPr lang="nl-NL" sz="2400" dirty="0" err="1">
                <a:solidFill>
                  <a:schemeClr val="accent1"/>
                </a:solidFill>
              </a:rPr>
              <a:t>reliable</a:t>
            </a:r>
            <a:r>
              <a:rPr lang="nl-NL" sz="2400" dirty="0">
                <a:solidFill>
                  <a:schemeClr val="accent1"/>
                </a:solidFill>
              </a:rPr>
              <a:t>, </a:t>
            </a:r>
            <a:r>
              <a:rPr lang="nl-NL" sz="2400" dirty="0" err="1">
                <a:solidFill>
                  <a:schemeClr val="accent1"/>
                </a:solidFill>
              </a:rPr>
              <a:t>that</a:t>
            </a:r>
            <a:r>
              <a:rPr lang="nl-NL" sz="2400" dirty="0">
                <a:solidFill>
                  <a:schemeClr val="accent1"/>
                </a:solidFill>
              </a:rPr>
              <a:t> is ‘</a:t>
            </a:r>
            <a:r>
              <a:rPr lang="nl-NL" sz="2400" dirty="0" err="1">
                <a:solidFill>
                  <a:schemeClr val="accent1"/>
                </a:solidFill>
              </a:rPr>
              <a:t>objective</a:t>
            </a:r>
            <a:r>
              <a:rPr lang="nl-NL" sz="2400" dirty="0">
                <a:solidFill>
                  <a:schemeClr val="accent1"/>
                </a:solidFill>
              </a:rPr>
              <a:t>’ (</a:t>
            </a:r>
            <a:r>
              <a:rPr lang="nl-NL" sz="2400" dirty="0" err="1">
                <a:solidFill>
                  <a:schemeClr val="accent1"/>
                </a:solidFill>
              </a:rPr>
              <a:t>intersubjective</a:t>
            </a:r>
            <a:r>
              <a:rPr lang="nl-NL" sz="2400" dirty="0">
                <a:solidFill>
                  <a:schemeClr val="accent1"/>
                </a:solidFill>
              </a:rPr>
              <a:t>) </a:t>
            </a:r>
            <a:r>
              <a:rPr lang="nl-NL" sz="2400" dirty="0" err="1">
                <a:solidFill>
                  <a:schemeClr val="accent1"/>
                </a:solidFill>
              </a:rPr>
              <a:t>knowledge</a:t>
            </a:r>
            <a:endParaRPr lang="nl-NL" sz="2400" dirty="0">
              <a:solidFill>
                <a:schemeClr val="accent1"/>
              </a:solidFill>
            </a:endParaRPr>
          </a:p>
          <a:p>
            <a:endParaRPr lang="nl-NL" sz="2400" dirty="0"/>
          </a:p>
          <a:p>
            <a:r>
              <a:rPr lang="nl-NL" sz="2400" dirty="0" err="1"/>
              <a:t>Science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natural</a:t>
            </a:r>
            <a:r>
              <a:rPr lang="nl-NL" sz="2400" dirty="0"/>
              <a:t> </a:t>
            </a:r>
            <a:r>
              <a:rPr lang="nl-NL" sz="2400" dirty="0" err="1"/>
              <a:t>sciences</a:t>
            </a:r>
            <a:r>
              <a:rPr lang="nl-NL" sz="2400" dirty="0"/>
              <a:t> have no, never had, a </a:t>
            </a:r>
            <a:r>
              <a:rPr lang="nl-NL" sz="2400" dirty="0" err="1"/>
              <a:t>unique</a:t>
            </a:r>
            <a:r>
              <a:rPr lang="nl-NL" sz="2400" dirty="0"/>
              <a:t> </a:t>
            </a:r>
            <a:r>
              <a:rPr lang="nl-NL" sz="2400" dirty="0" err="1"/>
              <a:t>formal</a:t>
            </a:r>
            <a:r>
              <a:rPr lang="nl-NL" sz="2400" dirty="0"/>
              <a:t> </a:t>
            </a:r>
            <a:r>
              <a:rPr lang="nl-NL" sz="2400" dirty="0" err="1"/>
              <a:t>method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produce ‘</a:t>
            </a:r>
            <a:r>
              <a:rPr lang="nl-NL" sz="2400" dirty="0" err="1"/>
              <a:t>truth</a:t>
            </a:r>
            <a:r>
              <a:rPr lang="nl-NL" sz="2400" dirty="0"/>
              <a:t>’, </a:t>
            </a:r>
            <a:r>
              <a:rPr lang="nl-NL" sz="2400" dirty="0" err="1"/>
              <a:t>that</a:t>
            </a:r>
            <a:r>
              <a:rPr lang="nl-NL" sz="2400" dirty="0"/>
              <a:t> is a persistent </a:t>
            </a:r>
            <a:r>
              <a:rPr lang="nl-NL" sz="2400" dirty="0" err="1"/>
              <a:t>myth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 err="1"/>
              <a:t>There</a:t>
            </a:r>
            <a:r>
              <a:rPr lang="nl-NL" sz="2400" dirty="0"/>
              <a:t> are </a:t>
            </a:r>
            <a:r>
              <a:rPr lang="nl-NL" sz="2400" dirty="0" err="1"/>
              <a:t>many</a:t>
            </a:r>
            <a:r>
              <a:rPr lang="nl-NL" sz="2400" dirty="0"/>
              <a:t> </a:t>
            </a:r>
            <a:r>
              <a:rPr lang="nl-NL" sz="2400" dirty="0" err="1"/>
              <a:t>ways</a:t>
            </a:r>
            <a:r>
              <a:rPr lang="nl-NL" sz="2400" dirty="0"/>
              <a:t> (</a:t>
            </a:r>
            <a:r>
              <a:rPr lang="nl-NL" sz="2400" dirty="0" err="1"/>
              <a:t>methodologies</a:t>
            </a:r>
            <a:r>
              <a:rPr lang="nl-NL" sz="2400" dirty="0"/>
              <a:t>) </a:t>
            </a:r>
            <a:r>
              <a:rPr lang="nl-NL" sz="2400" dirty="0" err="1"/>
              <a:t>to</a:t>
            </a:r>
            <a:r>
              <a:rPr lang="nl-NL" sz="2400" dirty="0"/>
              <a:t> do </a:t>
            </a:r>
            <a:r>
              <a:rPr lang="nl-NL" sz="2400" dirty="0" err="1"/>
              <a:t>good</a:t>
            </a:r>
            <a:r>
              <a:rPr lang="nl-NL" sz="2400" dirty="0"/>
              <a:t> research</a:t>
            </a:r>
          </a:p>
          <a:p>
            <a:endParaRPr lang="nl-NL" sz="2400" dirty="0"/>
          </a:p>
          <a:p>
            <a:r>
              <a:rPr lang="nl-NL" sz="2400" b="1" dirty="0"/>
              <a:t>Hypotheses are </a:t>
            </a:r>
            <a:r>
              <a:rPr lang="nl-NL" sz="2400" b="1" dirty="0" err="1"/>
              <a:t>tested</a:t>
            </a:r>
            <a:r>
              <a:rPr lang="nl-NL" sz="2400" b="1" dirty="0"/>
              <a:t> in </a:t>
            </a:r>
            <a:r>
              <a:rPr lang="nl-NL" sz="2400" b="1" dirty="0" err="1"/>
              <a:t>experiments</a:t>
            </a:r>
            <a:r>
              <a:rPr lang="nl-NL" sz="2400" b="1" dirty="0"/>
              <a:t>, </a:t>
            </a:r>
            <a:r>
              <a:rPr lang="nl-NL" sz="2400" b="1" dirty="0" err="1"/>
              <a:t>discussed</a:t>
            </a:r>
            <a:r>
              <a:rPr lang="nl-NL" sz="2400" b="1" dirty="0"/>
              <a:t>, </a:t>
            </a:r>
            <a:r>
              <a:rPr lang="nl-NL" sz="2400" b="1" dirty="0" err="1"/>
              <a:t>improved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accepted</a:t>
            </a:r>
            <a:r>
              <a:rPr lang="nl-NL" sz="2400" b="1" dirty="0"/>
              <a:t> </a:t>
            </a:r>
            <a:r>
              <a:rPr lang="nl-NL" sz="2400" b="1" dirty="0" err="1"/>
              <a:t>by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community, </a:t>
            </a:r>
            <a:r>
              <a:rPr lang="nl-NL" sz="2400" b="1" dirty="0" err="1"/>
              <a:t>until</a:t>
            </a:r>
            <a:r>
              <a:rPr lang="nl-NL" sz="2400" b="1" dirty="0"/>
              <a:t> a </a:t>
            </a:r>
            <a:r>
              <a:rPr lang="nl-NL" sz="2400" b="1" dirty="0" err="1"/>
              <a:t>better</a:t>
            </a:r>
            <a:r>
              <a:rPr lang="nl-NL" sz="2400" b="1" dirty="0"/>
              <a:t> </a:t>
            </a:r>
            <a:r>
              <a:rPr lang="nl-NL" sz="2400" b="1" dirty="0" err="1"/>
              <a:t>alternative</a:t>
            </a:r>
            <a:r>
              <a:rPr lang="nl-NL" sz="2400" b="1" dirty="0"/>
              <a:t> </a:t>
            </a:r>
            <a:r>
              <a:rPr lang="nl-NL" sz="2400" b="1" dirty="0" err="1"/>
              <a:t>comes</a:t>
            </a:r>
            <a:r>
              <a:rPr lang="nl-NL" sz="2400" b="1" dirty="0"/>
              <a:t> </a:t>
            </a:r>
            <a:r>
              <a:rPr lang="nl-NL" sz="2400" b="1" dirty="0" err="1"/>
              <a:t>along</a:t>
            </a:r>
            <a:r>
              <a:rPr lang="nl-NL" sz="2400" b="1" dirty="0"/>
              <a:t> </a:t>
            </a:r>
            <a:r>
              <a:rPr lang="nl-NL" sz="2400" b="1" dirty="0" err="1"/>
              <a:t>that</a:t>
            </a:r>
            <a:r>
              <a:rPr lang="nl-NL" sz="2400" b="1" dirty="0"/>
              <a:t> stands </a:t>
            </a:r>
            <a:r>
              <a:rPr lang="nl-NL" sz="2400" b="1" dirty="0" err="1"/>
              <a:t>the</a:t>
            </a:r>
            <a:r>
              <a:rPr lang="nl-NL" sz="2400" b="1" dirty="0"/>
              <a:t> tests of </a:t>
            </a:r>
            <a:r>
              <a:rPr lang="nl-NL" sz="2400" b="1" dirty="0" err="1"/>
              <a:t>scientific</a:t>
            </a:r>
            <a:r>
              <a:rPr lang="nl-NL" sz="2400" b="1" dirty="0"/>
              <a:t> rigor</a:t>
            </a:r>
          </a:p>
          <a:p>
            <a:endParaRPr lang="nl-NL" sz="2400" dirty="0"/>
          </a:p>
          <a:p>
            <a:r>
              <a:rPr lang="nl-NL" dirty="0" err="1"/>
              <a:t>Kitcher</a:t>
            </a:r>
            <a:r>
              <a:rPr lang="nl-NL" dirty="0"/>
              <a:t> 2011; </a:t>
            </a:r>
            <a:r>
              <a:rPr lang="nl-NL" dirty="0" err="1"/>
              <a:t>Longino</a:t>
            </a:r>
            <a:r>
              <a:rPr lang="nl-NL" dirty="0"/>
              <a:t> 1999;Ziman 2000; </a:t>
            </a:r>
            <a:r>
              <a:rPr lang="nl-NL" dirty="0" err="1"/>
              <a:t>scienceintransition.nl</a:t>
            </a:r>
            <a:r>
              <a:rPr lang="nl-NL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B7BB16-244A-7C42-B348-0B2D0076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2" y="6096453"/>
            <a:ext cx="2316384" cy="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kstvak 2">
            <a:extLst>
              <a:ext uri="{FF2B5EF4-FFF2-40B4-BE49-F238E27FC236}">
                <a16:creationId xmlns:a16="http://schemas.microsoft.com/office/drawing/2014/main" id="{2217C19B-87EA-5D4E-BA52-6C24C28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3" y="611570"/>
            <a:ext cx="79521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Open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Science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: </a:t>
            </a:r>
          </a:p>
          <a:p>
            <a:pPr algn="ctr"/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Open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Production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and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Use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of Knowledge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8F4FE54-9978-F545-B219-5E2D79715C06}"/>
              </a:ext>
            </a:extLst>
          </p:cNvPr>
          <p:cNvSpPr/>
          <p:nvPr/>
        </p:nvSpPr>
        <p:spPr>
          <a:xfrm>
            <a:off x="760778" y="1602199"/>
            <a:ext cx="7074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The overall aim of Open Science is to increase the quality, progress and scientific and societal impact of research and scholarship.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 achieve these goals in the practice of Open Science </a:t>
            </a:r>
            <a:endParaRPr lang="nl-NL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Engage -when appropriate- with relevant and representative stakeholders from society to: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Define problems to be investigated; discuss ongoing research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Actively promote that the results of any kind provide guidance for implementation and action(s) in the specific contexts. </a:t>
            </a:r>
          </a:p>
        </p:txBody>
      </p:sp>
    </p:spTree>
    <p:extLst>
      <p:ext uri="{BB962C8B-B14F-4D97-AF65-F5344CB8AC3E}">
        <p14:creationId xmlns:p14="http://schemas.microsoft.com/office/powerpoint/2010/main" val="249721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kstvak 2">
            <a:extLst>
              <a:ext uri="{FF2B5EF4-FFF2-40B4-BE49-F238E27FC236}">
                <a16:creationId xmlns:a16="http://schemas.microsoft.com/office/drawing/2014/main" id="{2217C19B-87EA-5D4E-BA52-6C24C28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3" y="611570"/>
            <a:ext cx="79521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Open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Science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: </a:t>
            </a:r>
          </a:p>
          <a:p>
            <a:pPr algn="ctr"/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Open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Production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and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Use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of Knowledge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8F4FE54-9978-F545-B219-5E2D79715C06}"/>
              </a:ext>
            </a:extLst>
          </p:cNvPr>
          <p:cNvSpPr/>
          <p:nvPr/>
        </p:nvSpPr>
        <p:spPr>
          <a:xfrm>
            <a:off x="1034536" y="1879275"/>
            <a:ext cx="70749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The overall aim of Open Science is to increase the quality, progress and scientific and societal impact of research and scholarship.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To achieve these goals in the practice of Open Science </a:t>
            </a:r>
            <a:endParaRPr lang="nl-NL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Share research results, if possible, in several stages of the work and publishing these papers Open Access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And if possible Data and Code (Software) Open Access </a:t>
            </a:r>
          </a:p>
        </p:txBody>
      </p:sp>
    </p:spTree>
    <p:extLst>
      <p:ext uri="{BB962C8B-B14F-4D97-AF65-F5344CB8AC3E}">
        <p14:creationId xmlns:p14="http://schemas.microsoft.com/office/powerpoint/2010/main" val="421800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kstvak 2">
            <a:extLst>
              <a:ext uri="{FF2B5EF4-FFF2-40B4-BE49-F238E27FC236}">
                <a16:creationId xmlns:a16="http://schemas.microsoft.com/office/drawing/2014/main" id="{2217C19B-87EA-5D4E-BA52-6C24C28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3" y="738182"/>
            <a:ext cx="79521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Open </a:t>
            </a:r>
            <a:r>
              <a:rPr lang="nl-NL" altLang="en-US" sz="32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Science</a:t>
            </a:r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 Evaluation: </a:t>
            </a:r>
          </a:p>
          <a:p>
            <a:pPr algn="ctr"/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Incentives </a:t>
            </a:r>
            <a:r>
              <a:rPr lang="nl-NL" altLang="en-US" sz="32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and</a:t>
            </a:r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32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Rewards</a:t>
            </a:r>
            <a:endParaRPr lang="nl-NL" altLang="en-US" sz="3200" b="1" dirty="0">
              <a:solidFill>
                <a:srgbClr val="1961AB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DA34F4-E0D4-5442-B84B-3C48D86D7951}"/>
              </a:ext>
            </a:extLst>
          </p:cNvPr>
          <p:cNvSpPr txBox="1"/>
          <p:nvPr/>
        </p:nvSpPr>
        <p:spPr>
          <a:xfrm>
            <a:off x="514353" y="1871663"/>
            <a:ext cx="79521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Pluriformity</a:t>
            </a:r>
            <a:r>
              <a:rPr lang="en-US" sz="2800" b="1" dirty="0"/>
              <a:t> of quality indicators</a:t>
            </a:r>
            <a:r>
              <a:rPr lang="en-US" sz="2400" b="1" dirty="0"/>
              <a:t>: </a:t>
            </a:r>
          </a:p>
          <a:p>
            <a:pPr marL="214313" indent="-214313">
              <a:buFontTx/>
              <a:buChar char="-"/>
            </a:pPr>
            <a:endParaRPr lang="en-US" sz="2400" b="1" dirty="0"/>
          </a:p>
          <a:p>
            <a:pPr marL="214313" indent="-214313">
              <a:buFontTx/>
              <a:buChar char="-"/>
            </a:pPr>
            <a:r>
              <a:rPr lang="en-US" sz="2400" b="1" dirty="0"/>
              <a:t>Not JIF, not H-index, nor numbers of publications  </a:t>
            </a:r>
          </a:p>
          <a:p>
            <a:pPr marL="214313" indent="-214313">
              <a:buFontTx/>
              <a:buChar char="-"/>
            </a:pPr>
            <a:endParaRPr lang="en-US" sz="2400" b="1" dirty="0"/>
          </a:p>
          <a:p>
            <a:pPr marL="214313" indent="-214313">
              <a:buFontTx/>
              <a:buChar char="-"/>
            </a:pPr>
            <a:r>
              <a:rPr lang="en-US" sz="2400" b="1" dirty="0"/>
              <a:t>Engage Non-academic Stakeholders</a:t>
            </a:r>
          </a:p>
          <a:p>
            <a:pPr marL="214313" indent="-214313">
              <a:buFontTx/>
              <a:buChar char="-"/>
            </a:pPr>
            <a:endParaRPr lang="en-US" sz="2400" b="1" dirty="0"/>
          </a:p>
          <a:p>
            <a:pPr marL="214313" indent="-214313">
              <a:buFontTx/>
              <a:buChar char="-"/>
            </a:pPr>
            <a:r>
              <a:rPr lang="en-US" sz="2400" b="1" dirty="0"/>
              <a:t>Diversity and inclusiveness</a:t>
            </a:r>
          </a:p>
          <a:p>
            <a:pPr marL="214313" indent="-214313">
              <a:buFontTx/>
              <a:buChar char="-"/>
            </a:pPr>
            <a:endParaRPr lang="en-US" sz="2400" b="1" dirty="0"/>
          </a:p>
          <a:p>
            <a:pPr marL="214313" indent="-214313">
              <a:buFontTx/>
              <a:buChar char="-"/>
            </a:pPr>
            <a:r>
              <a:rPr lang="en-US" sz="2400" b="1" dirty="0"/>
              <a:t>Peer review, narratives, supported by data</a:t>
            </a:r>
          </a:p>
          <a:p>
            <a:pPr marL="214313" indent="-214313">
              <a:buFontTx/>
              <a:buChar char="-"/>
            </a:pPr>
            <a:endParaRPr lang="en-US" sz="2400" b="1" dirty="0"/>
          </a:p>
          <a:p>
            <a:pPr marL="214313" indent="-214313">
              <a:buFontTx/>
              <a:buChar char="-"/>
            </a:pPr>
            <a:r>
              <a:rPr lang="en-US" sz="2400" b="1" dirty="0"/>
              <a:t>Open Science practices and efforts rewarded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614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kstvak 2">
            <a:extLst>
              <a:ext uri="{FF2B5EF4-FFF2-40B4-BE49-F238E27FC236}">
                <a16:creationId xmlns:a16="http://schemas.microsoft.com/office/drawing/2014/main" id="{2217C19B-87EA-5D4E-BA52-6C24C28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3" y="738182"/>
            <a:ext cx="79521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National Strategic Evaluation Protocol</a:t>
            </a:r>
          </a:p>
          <a:p>
            <a:pPr algn="ctr"/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The Netherlands 2021-2027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DA34F4-E0D4-5442-B84B-3C48D86D7951}"/>
              </a:ext>
            </a:extLst>
          </p:cNvPr>
          <p:cNvSpPr txBox="1"/>
          <p:nvPr/>
        </p:nvSpPr>
        <p:spPr>
          <a:xfrm>
            <a:off x="514353" y="2448440"/>
            <a:ext cx="79521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/>
              <a:t>The research unit:</a:t>
            </a:r>
          </a:p>
          <a:p>
            <a:pPr lvl="1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Vision, strategy and aims of the research are outlined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Narratives (supported by data)*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Free choice of indicators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/>
              <a:t>*</a:t>
            </a:r>
            <a:r>
              <a:rPr lang="en-US" sz="2400" dirty="0"/>
              <a:t>C</a:t>
            </a:r>
            <a:r>
              <a:rPr lang="en-US" dirty="0"/>
              <a:t>ompatible with DORA</a:t>
            </a:r>
          </a:p>
          <a:p>
            <a:r>
              <a:rPr lang="en-US" dirty="0"/>
              <a:t>https://</a:t>
            </a:r>
            <a:r>
              <a:rPr lang="en-US" dirty="0" err="1"/>
              <a:t>www.vsnu.nl</a:t>
            </a:r>
            <a:r>
              <a:rPr lang="en-US" dirty="0"/>
              <a:t>/files/</a:t>
            </a:r>
            <a:r>
              <a:rPr lang="en-US" dirty="0" err="1"/>
              <a:t>documenten</a:t>
            </a:r>
            <a:r>
              <a:rPr lang="en-US" dirty="0"/>
              <a:t>/</a:t>
            </a:r>
            <a:r>
              <a:rPr lang="en-US" dirty="0" err="1"/>
              <a:t>Domeinen</a:t>
            </a:r>
            <a:r>
              <a:rPr lang="en-US" dirty="0"/>
              <a:t>/</a:t>
            </a:r>
            <a:r>
              <a:rPr lang="en-US" dirty="0" err="1"/>
              <a:t>Onderzoek</a:t>
            </a:r>
            <a:r>
              <a:rPr lang="en-US" dirty="0"/>
              <a:t>/SEP_2021-2027.pdf</a:t>
            </a:r>
          </a:p>
        </p:txBody>
      </p:sp>
    </p:spTree>
    <p:extLst>
      <p:ext uri="{BB962C8B-B14F-4D97-AF65-F5344CB8AC3E}">
        <p14:creationId xmlns:p14="http://schemas.microsoft.com/office/powerpoint/2010/main" val="151687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ek 1">
            <a:extLst>
              <a:ext uri="{FF2B5EF4-FFF2-40B4-BE49-F238E27FC236}">
                <a16:creationId xmlns:a16="http://schemas.microsoft.com/office/drawing/2014/main" id="{00287BD1-D585-4EE7-A416-8A3039EF06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9977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Tekstvak 2">
            <a:extLst>
              <a:ext uri="{FF2B5EF4-FFF2-40B4-BE49-F238E27FC236}">
                <a16:creationId xmlns:a16="http://schemas.microsoft.com/office/drawing/2014/main" id="{A6E7F971-CA46-49B0-A4EB-9F6ED73E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88913"/>
            <a:ext cx="46799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nl-NL" altLang="en-US" sz="4800" dirty="0" err="1">
                <a:solidFill>
                  <a:srgbClr val="000000"/>
                </a:solidFill>
              </a:rPr>
              <a:t>Today</a:t>
            </a:r>
            <a:r>
              <a:rPr lang="nl-NL" altLang="en-US" sz="4800" dirty="0">
                <a:solidFill>
                  <a:srgbClr val="000000"/>
                </a:solidFill>
              </a:rPr>
              <a:t>, </a:t>
            </a:r>
            <a:r>
              <a:rPr lang="nl-NL" altLang="en-US" sz="4800" dirty="0" err="1">
                <a:solidFill>
                  <a:srgbClr val="000000"/>
                </a:solidFill>
              </a:rPr>
              <a:t>annually</a:t>
            </a:r>
            <a:r>
              <a:rPr lang="nl-NL" altLang="en-US" sz="4800" dirty="0">
                <a:solidFill>
                  <a:srgbClr val="000000"/>
                </a:solidFill>
              </a:rPr>
              <a:t> ≈</a:t>
            </a:r>
          </a:p>
          <a:p>
            <a:pPr defTabSz="914400" eaLnBrk="1" hangingPunct="1"/>
            <a:r>
              <a:rPr lang="nl-NL" altLang="en-US" sz="4800" dirty="0">
                <a:solidFill>
                  <a:srgbClr val="000000"/>
                </a:solidFill>
              </a:rPr>
              <a:t>&gt;2.0 </a:t>
            </a:r>
            <a:r>
              <a:rPr lang="nl-NL" altLang="en-US" sz="4800" dirty="0" err="1">
                <a:solidFill>
                  <a:srgbClr val="000000"/>
                </a:solidFill>
              </a:rPr>
              <a:t>million</a:t>
            </a:r>
            <a:r>
              <a:rPr lang="nl-NL" altLang="en-US" sz="4800" dirty="0">
                <a:solidFill>
                  <a:srgbClr val="000000"/>
                </a:solidFill>
              </a:rPr>
              <a:t> </a:t>
            </a:r>
            <a:r>
              <a:rPr lang="nl-NL" altLang="en-US" sz="4800" dirty="0" err="1">
                <a:solidFill>
                  <a:srgbClr val="000000"/>
                </a:solidFill>
              </a:rPr>
              <a:t>scientific</a:t>
            </a:r>
            <a:r>
              <a:rPr lang="nl-NL" altLang="en-US" sz="4800" dirty="0">
                <a:solidFill>
                  <a:srgbClr val="000000"/>
                </a:solidFill>
              </a:rPr>
              <a:t> </a:t>
            </a:r>
            <a:r>
              <a:rPr lang="nl-NL" altLang="en-US" sz="4800" dirty="0" err="1">
                <a:solidFill>
                  <a:srgbClr val="000000"/>
                </a:solidFill>
              </a:rPr>
              <a:t>publications</a:t>
            </a:r>
            <a:r>
              <a:rPr lang="nl-NL" altLang="en-US" sz="4800" dirty="0">
                <a:solidFill>
                  <a:srgbClr val="000000"/>
                </a:solidFill>
              </a:rPr>
              <a:t> </a:t>
            </a:r>
          </a:p>
          <a:p>
            <a:pPr defTabSz="914400" eaLnBrk="1" hangingPunct="1"/>
            <a:r>
              <a:rPr lang="nl-NL" altLang="en-US" sz="3600" dirty="0">
                <a:solidFill>
                  <a:srgbClr val="000000"/>
                </a:solidFill>
              </a:rPr>
              <a:t>3% </a:t>
            </a:r>
            <a:r>
              <a:rPr lang="nl-NL" altLang="en-US" sz="3600" dirty="0" err="1">
                <a:solidFill>
                  <a:srgbClr val="000000"/>
                </a:solidFill>
              </a:rPr>
              <a:t>annual</a:t>
            </a:r>
            <a:r>
              <a:rPr lang="nl-NL" altLang="en-US" sz="3600" dirty="0">
                <a:solidFill>
                  <a:srgbClr val="000000"/>
                </a:solidFill>
              </a:rPr>
              <a:t> </a:t>
            </a:r>
            <a:r>
              <a:rPr lang="nl-NL" altLang="en-US" sz="3600" dirty="0" err="1">
                <a:solidFill>
                  <a:srgbClr val="000000"/>
                </a:solidFill>
              </a:rPr>
              <a:t>growth</a:t>
            </a:r>
            <a:endParaRPr lang="nl-NL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3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kstvak 2">
            <a:extLst>
              <a:ext uri="{FF2B5EF4-FFF2-40B4-BE49-F238E27FC236}">
                <a16:creationId xmlns:a16="http://schemas.microsoft.com/office/drawing/2014/main" id="{2217C19B-87EA-5D4E-BA52-6C24C28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3" y="597502"/>
            <a:ext cx="79521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National Strategic Evaluation Protocol</a:t>
            </a:r>
          </a:p>
          <a:p>
            <a:pPr algn="ctr"/>
            <a:r>
              <a:rPr lang="nl-NL" altLang="en-US" sz="3200" b="1" dirty="0">
                <a:solidFill>
                  <a:srgbClr val="1961AB"/>
                </a:solidFill>
                <a:latin typeface="Segoe UI" panose="020B0502040204020203" pitchFamily="34" charset="0"/>
              </a:rPr>
              <a:t>The Netherlands 2021-2027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DA34F4-E0D4-5442-B84B-3C48D86D7951}"/>
              </a:ext>
            </a:extLst>
          </p:cNvPr>
          <p:cNvSpPr txBox="1"/>
          <p:nvPr/>
        </p:nvSpPr>
        <p:spPr>
          <a:xfrm>
            <a:off x="514353" y="1730983"/>
            <a:ext cx="79521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	</a:t>
            </a:r>
            <a:r>
              <a:rPr lang="en-US" sz="2800" b="1" dirty="0"/>
              <a:t>Evaluation is in relation to the unit’s strategy</a:t>
            </a:r>
          </a:p>
          <a:p>
            <a:endParaRPr lang="en-US" sz="2400" b="1" dirty="0"/>
          </a:p>
          <a:p>
            <a:r>
              <a:rPr lang="en-US" sz="2400" b="1" dirty="0"/>
              <a:t> 	</a:t>
            </a:r>
            <a:r>
              <a:rPr lang="en-US" sz="2400" b="1" u="sng" dirty="0"/>
              <a:t>Three criteria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	Research Quality, Societal Impact and Viability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u="sng" dirty="0"/>
              <a:t>Four Aspects</a:t>
            </a:r>
            <a:r>
              <a:rPr lang="en-US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Open Science practices and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PhD policy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Academic Culture (</a:t>
            </a:r>
            <a:r>
              <a:rPr lang="en-US" sz="2400" b="1" dirty="0" err="1"/>
              <a:t>Openess</a:t>
            </a:r>
            <a:r>
              <a:rPr lang="en-US" sz="2400" b="1" dirty="0"/>
              <a:t>, Safety, Inclusiveness, Research Integrity)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Human Resources Policy (Diversity, Talent Management)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www.vsnu.nl</a:t>
            </a:r>
            <a:r>
              <a:rPr lang="en-US" dirty="0"/>
              <a:t>/files/</a:t>
            </a:r>
            <a:r>
              <a:rPr lang="en-US" dirty="0" err="1"/>
              <a:t>documenten</a:t>
            </a:r>
            <a:r>
              <a:rPr lang="en-US" dirty="0"/>
              <a:t>/</a:t>
            </a:r>
            <a:r>
              <a:rPr lang="en-US" dirty="0" err="1"/>
              <a:t>Domeinen</a:t>
            </a:r>
            <a:r>
              <a:rPr lang="en-US" dirty="0"/>
              <a:t>/</a:t>
            </a:r>
            <a:r>
              <a:rPr lang="en-US" dirty="0" err="1"/>
              <a:t>Onderzoek</a:t>
            </a:r>
            <a:r>
              <a:rPr lang="en-US" dirty="0"/>
              <a:t>/SEP_2021-2027.pdf</a:t>
            </a:r>
          </a:p>
        </p:txBody>
      </p:sp>
    </p:spTree>
    <p:extLst>
      <p:ext uri="{BB962C8B-B14F-4D97-AF65-F5344CB8AC3E}">
        <p14:creationId xmlns:p14="http://schemas.microsoft.com/office/powerpoint/2010/main" val="258254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1AA75E9-F70E-492E-BC8C-1A51F6079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E6B7BE-6233-4164-8C4D-9087EAE2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44787" y="882335"/>
            <a:ext cx="6856214" cy="5214776"/>
          </a:xfrm>
          <a:prstGeom prst="rect">
            <a:avLst/>
          </a:prstGeom>
        </p:spPr>
      </p:pic>
      <p:sp>
        <p:nvSpPr>
          <p:cNvPr id="5" name="Google Shape;212;p31">
            <a:extLst>
              <a:ext uri="{FF2B5EF4-FFF2-40B4-BE49-F238E27FC236}">
                <a16:creationId xmlns:a16="http://schemas.microsoft.com/office/drawing/2014/main" id="{78C14651-7041-485F-ABE5-7CB61E574123}"/>
              </a:ext>
            </a:extLst>
          </p:cNvPr>
          <p:cNvSpPr txBox="1">
            <a:spLocks/>
          </p:cNvSpPr>
          <p:nvPr/>
        </p:nvSpPr>
        <p:spPr>
          <a:xfrm>
            <a:off x="1143000" y="1204556"/>
            <a:ext cx="6858000" cy="4796195"/>
          </a:xfrm>
          <a:prstGeom prst="rect">
            <a:avLst/>
          </a:prstGeom>
          <a:solidFill>
            <a:schemeClr val="lt1">
              <a:alpha val="84705"/>
            </a:schemeClr>
          </a:solidFill>
          <a:ln w="174625" cap="flat" cmpd="thinThick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18" tIns="25700" rIns="51418" bIns="2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514213">
              <a:buClr>
                <a:srgbClr val="000000"/>
              </a:buClr>
              <a:buSzPts val="2700"/>
            </a:pPr>
            <a:br>
              <a:rPr lang="en-US" sz="2024" b="1">
                <a:solidFill>
                  <a:srgbClr val="000000"/>
                </a:solidFill>
              </a:rPr>
            </a:br>
            <a:br>
              <a:rPr lang="en-US" sz="2024" b="1">
                <a:solidFill>
                  <a:srgbClr val="000000"/>
                </a:solidFill>
              </a:rPr>
            </a:br>
            <a:br>
              <a:rPr lang="en-US" sz="2024" b="1">
                <a:solidFill>
                  <a:srgbClr val="000000"/>
                </a:solidFill>
              </a:rPr>
            </a:br>
            <a:br>
              <a:rPr lang="en-US" sz="2024" b="1">
                <a:solidFill>
                  <a:srgbClr val="000000"/>
                </a:solidFill>
              </a:rPr>
            </a:br>
            <a:br>
              <a:rPr lang="en-US" sz="2024" b="1">
                <a:solidFill>
                  <a:srgbClr val="000000"/>
                </a:solidFill>
              </a:rPr>
            </a:br>
            <a:br>
              <a:rPr lang="en-US" sz="2024" b="1">
                <a:solidFill>
                  <a:srgbClr val="000000"/>
                </a:solidFill>
              </a:rPr>
            </a:br>
            <a:endParaRPr lang="en-US" sz="2024" b="1">
              <a:solidFill>
                <a:srgbClr val="262626"/>
              </a:solidFill>
            </a:endParaRPr>
          </a:p>
        </p:txBody>
      </p:sp>
      <p:sp>
        <p:nvSpPr>
          <p:cNvPr id="7" name="Google Shape;213;p31">
            <a:extLst>
              <a:ext uri="{FF2B5EF4-FFF2-40B4-BE49-F238E27FC236}">
                <a16:creationId xmlns:a16="http://schemas.microsoft.com/office/drawing/2014/main" id="{0A20F65C-2D14-4A83-B06F-0C3642E5BDD5}"/>
              </a:ext>
            </a:extLst>
          </p:cNvPr>
          <p:cNvSpPr/>
          <p:nvPr/>
        </p:nvSpPr>
        <p:spPr>
          <a:xfrm>
            <a:off x="3499626" y="2628720"/>
            <a:ext cx="2250168" cy="2218210"/>
          </a:xfrm>
          <a:prstGeom prst="ellipse">
            <a:avLst/>
          </a:prstGeom>
          <a:solidFill>
            <a:srgbClr val="FFC000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1" wrap="square" lIns="51418" tIns="25700" rIns="51418" bIns="25700" anchor="ctr" anchorCtr="0">
            <a:noAutofit/>
          </a:bodyPr>
          <a:lstStyle/>
          <a:p>
            <a:pPr algn="ctr" defTabSz="514213"/>
            <a:endParaRPr sz="1424">
              <a:solidFill>
                <a:srgbClr val="F0B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4;p31">
            <a:extLst>
              <a:ext uri="{FF2B5EF4-FFF2-40B4-BE49-F238E27FC236}">
                <a16:creationId xmlns:a16="http://schemas.microsoft.com/office/drawing/2014/main" id="{ABF98125-A2D0-4AD3-862E-8BCDB1EFEC2A}"/>
              </a:ext>
            </a:extLst>
          </p:cNvPr>
          <p:cNvSpPr txBox="1"/>
          <p:nvPr/>
        </p:nvSpPr>
        <p:spPr>
          <a:xfrm>
            <a:off x="3375588" y="3112401"/>
            <a:ext cx="2484192" cy="79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8" tIns="25700" rIns="51418" bIns="25700" anchor="t" anchorCtr="0">
            <a:noAutofit/>
          </a:bodyPr>
          <a:lstStyle/>
          <a:p>
            <a:pPr algn="ctr" defTabSz="514213"/>
            <a:r>
              <a:rPr lang="en-GB" sz="23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Science </a:t>
            </a:r>
            <a:endParaRPr sz="825">
              <a:solidFill>
                <a:srgbClr val="000000"/>
              </a:solidFill>
              <a:latin typeface="Calibri" panose="020F0502020204030204"/>
            </a:endParaRPr>
          </a:p>
          <a:p>
            <a:pPr algn="ctr" defTabSz="514213"/>
            <a:r>
              <a:rPr lang="en-GB" sz="239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</a:p>
          <a:p>
            <a:pPr algn="ctr" defTabSz="514213"/>
            <a:r>
              <a:rPr lang="en-GB" sz="2399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UU</a:t>
            </a:r>
            <a:endParaRPr sz="825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A7D02AB5-102A-4AD6-A387-4B8D2E6361D5}"/>
              </a:ext>
            </a:extLst>
          </p:cNvPr>
          <p:cNvGrpSpPr/>
          <p:nvPr/>
        </p:nvGrpSpPr>
        <p:grpSpPr>
          <a:xfrm>
            <a:off x="4873839" y="2335879"/>
            <a:ext cx="2285200" cy="873934"/>
            <a:chOff x="5609483" y="1504429"/>
            <a:chExt cx="3047726" cy="1165548"/>
          </a:xfrm>
        </p:grpSpPr>
        <p:sp>
          <p:nvSpPr>
            <p:cNvPr id="9" name="Google Shape;215;p31">
              <a:extLst>
                <a:ext uri="{FF2B5EF4-FFF2-40B4-BE49-F238E27FC236}">
                  <a16:creationId xmlns:a16="http://schemas.microsoft.com/office/drawing/2014/main" id="{EC9412FF-8550-423D-A469-E97CA22D6981}"/>
                </a:ext>
              </a:extLst>
            </p:cNvPr>
            <p:cNvSpPr/>
            <p:nvPr/>
          </p:nvSpPr>
          <p:spPr>
            <a:xfrm>
              <a:off x="5609483" y="1504429"/>
              <a:ext cx="3047726" cy="116554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51418" tIns="25700" rIns="51418" bIns="25700" anchor="ctr" anchorCtr="0">
              <a:noAutofit/>
            </a:bodyPr>
            <a:lstStyle/>
            <a:p>
              <a:pPr algn="ctr" defTabSz="514213"/>
              <a:endParaRPr sz="14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16;p31">
              <a:extLst>
                <a:ext uri="{FF2B5EF4-FFF2-40B4-BE49-F238E27FC236}">
                  <a16:creationId xmlns:a16="http://schemas.microsoft.com/office/drawing/2014/main" id="{D7967538-D575-479F-8C0E-60AC8CF16C98}"/>
                </a:ext>
              </a:extLst>
            </p:cNvPr>
            <p:cNvSpPr txBox="1"/>
            <p:nvPr/>
          </p:nvSpPr>
          <p:spPr>
            <a:xfrm>
              <a:off x="5982972" y="1678284"/>
              <a:ext cx="2436876" cy="684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18" tIns="25700" rIns="51418" bIns="25700" anchor="t" anchorCtr="0">
              <a:noAutofit/>
            </a:bodyPr>
            <a:lstStyle/>
            <a:p>
              <a:pPr algn="ctr" defTabSz="514213"/>
              <a:r>
                <a:rPr lang="en-GB" sz="15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Open Access</a:t>
              </a:r>
            </a:p>
            <a:p>
              <a:pPr algn="ctr" defTabSz="514213"/>
              <a:r>
                <a:rPr lang="en-GB" sz="15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Publications</a:t>
              </a:r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86C4BB4B-6053-4153-84F4-47EF1B854222}"/>
              </a:ext>
            </a:extLst>
          </p:cNvPr>
          <p:cNvGrpSpPr/>
          <p:nvPr/>
        </p:nvGrpSpPr>
        <p:grpSpPr>
          <a:xfrm>
            <a:off x="5139353" y="4022924"/>
            <a:ext cx="2285200" cy="873934"/>
            <a:chOff x="5512730" y="3037533"/>
            <a:chExt cx="3047726" cy="1165548"/>
          </a:xfrm>
        </p:grpSpPr>
        <p:sp>
          <p:nvSpPr>
            <p:cNvPr id="11" name="Google Shape;215;p31">
              <a:extLst>
                <a:ext uri="{FF2B5EF4-FFF2-40B4-BE49-F238E27FC236}">
                  <a16:creationId xmlns:a16="http://schemas.microsoft.com/office/drawing/2014/main" id="{D4F25B6A-3EF9-4FD8-BC3A-46BAB6225F27}"/>
                </a:ext>
              </a:extLst>
            </p:cNvPr>
            <p:cNvSpPr/>
            <p:nvPr/>
          </p:nvSpPr>
          <p:spPr>
            <a:xfrm>
              <a:off x="5512730" y="3037533"/>
              <a:ext cx="3047726" cy="116554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51418" tIns="25700" rIns="51418" bIns="25700" anchor="ctr" anchorCtr="0">
              <a:noAutofit/>
            </a:bodyPr>
            <a:lstStyle/>
            <a:p>
              <a:pPr algn="ctr" defTabSz="514213"/>
              <a:endParaRPr sz="14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16;p31">
              <a:extLst>
                <a:ext uri="{FF2B5EF4-FFF2-40B4-BE49-F238E27FC236}">
                  <a16:creationId xmlns:a16="http://schemas.microsoft.com/office/drawing/2014/main" id="{0A266296-3EAE-4C76-8181-0DA9D57C2F13}"/>
                </a:ext>
              </a:extLst>
            </p:cNvPr>
            <p:cNvSpPr txBox="1"/>
            <p:nvPr/>
          </p:nvSpPr>
          <p:spPr>
            <a:xfrm>
              <a:off x="5811768" y="3169143"/>
              <a:ext cx="2436876" cy="988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18" tIns="25700" rIns="51418" bIns="25700" anchor="t" anchorCtr="0">
              <a:noAutofit/>
            </a:bodyPr>
            <a:lstStyle/>
            <a:p>
              <a:pPr algn="ctr" defTabSz="514213"/>
              <a:r>
                <a:rPr lang="en-GB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FAIR Data</a:t>
              </a:r>
            </a:p>
            <a:p>
              <a:pPr algn="ctr" defTabSz="514213"/>
              <a:r>
                <a:rPr lang="en-GB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</a:p>
            <a:p>
              <a:pPr algn="ctr" defTabSz="514213"/>
              <a:r>
                <a:rPr lang="en-GB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Open Code</a:t>
              </a:r>
              <a:endParaRPr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A56CCCD8-A09D-4B66-A473-C5B7E7110396}"/>
              </a:ext>
            </a:extLst>
          </p:cNvPr>
          <p:cNvGrpSpPr/>
          <p:nvPr/>
        </p:nvGrpSpPr>
        <p:grpSpPr>
          <a:xfrm>
            <a:off x="1874533" y="4027809"/>
            <a:ext cx="2285200" cy="888177"/>
            <a:chOff x="571740" y="2815994"/>
            <a:chExt cx="3047726" cy="1184544"/>
          </a:xfrm>
        </p:grpSpPr>
        <p:sp>
          <p:nvSpPr>
            <p:cNvPr id="14" name="Google Shape;215;p31">
              <a:extLst>
                <a:ext uri="{FF2B5EF4-FFF2-40B4-BE49-F238E27FC236}">
                  <a16:creationId xmlns:a16="http://schemas.microsoft.com/office/drawing/2014/main" id="{EBA3D54D-DD94-42CF-A116-803C505C5ED3}"/>
                </a:ext>
              </a:extLst>
            </p:cNvPr>
            <p:cNvSpPr/>
            <p:nvPr/>
          </p:nvSpPr>
          <p:spPr>
            <a:xfrm>
              <a:off x="571740" y="2815994"/>
              <a:ext cx="3047726" cy="116554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51418" tIns="25700" rIns="51418" bIns="25700" anchor="ctr" anchorCtr="0">
              <a:noAutofit/>
            </a:bodyPr>
            <a:lstStyle/>
            <a:p>
              <a:pPr algn="ctr" defTabSz="514213"/>
              <a:endParaRPr sz="14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16;p31">
              <a:extLst>
                <a:ext uri="{FF2B5EF4-FFF2-40B4-BE49-F238E27FC236}">
                  <a16:creationId xmlns:a16="http://schemas.microsoft.com/office/drawing/2014/main" id="{34B42DB6-57E8-421E-9DE8-040B6B2C6373}"/>
                </a:ext>
              </a:extLst>
            </p:cNvPr>
            <p:cNvSpPr txBox="1"/>
            <p:nvPr/>
          </p:nvSpPr>
          <p:spPr>
            <a:xfrm>
              <a:off x="859615" y="2943992"/>
              <a:ext cx="2436876" cy="1056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18" tIns="25700" rIns="51418" bIns="25700" anchor="t" anchorCtr="0">
              <a:noAutofit/>
            </a:bodyPr>
            <a:lstStyle/>
            <a:p>
              <a:pPr algn="ctr" defTabSz="514213"/>
              <a:r>
                <a:rPr lang="en-GB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Public Engagement</a:t>
              </a:r>
            </a:p>
            <a:p>
              <a:pPr algn="ctr" defTabSz="514213"/>
              <a:r>
                <a:rPr lang="en-GB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</a:p>
            <a:p>
              <a:pPr algn="ctr" defTabSz="514213"/>
              <a:r>
                <a:rPr lang="en-GB" sz="15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Outreach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184EB7C-52FA-4951-B2CA-82E635DEDE7E}"/>
              </a:ext>
            </a:extLst>
          </p:cNvPr>
          <p:cNvGrpSpPr/>
          <p:nvPr/>
        </p:nvGrpSpPr>
        <p:grpSpPr>
          <a:xfrm>
            <a:off x="1874533" y="2387816"/>
            <a:ext cx="2285200" cy="873934"/>
            <a:chOff x="837575" y="1277972"/>
            <a:chExt cx="3047726" cy="1165548"/>
          </a:xfrm>
        </p:grpSpPr>
        <p:sp>
          <p:nvSpPr>
            <p:cNvPr id="15" name="Google Shape;215;p31">
              <a:extLst>
                <a:ext uri="{FF2B5EF4-FFF2-40B4-BE49-F238E27FC236}">
                  <a16:creationId xmlns:a16="http://schemas.microsoft.com/office/drawing/2014/main" id="{AFF8CBFE-BABC-47DF-AB2B-DAECF8F4A27E}"/>
                </a:ext>
              </a:extLst>
            </p:cNvPr>
            <p:cNvSpPr/>
            <p:nvPr/>
          </p:nvSpPr>
          <p:spPr>
            <a:xfrm>
              <a:off x="837575" y="1277972"/>
              <a:ext cx="3047726" cy="116554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51418" tIns="25700" rIns="51418" bIns="25700" anchor="ctr" anchorCtr="0">
              <a:noAutofit/>
            </a:bodyPr>
            <a:lstStyle/>
            <a:p>
              <a:pPr algn="ctr" defTabSz="514213"/>
              <a:endParaRPr sz="1424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16;p31">
              <a:extLst>
                <a:ext uri="{FF2B5EF4-FFF2-40B4-BE49-F238E27FC236}">
                  <a16:creationId xmlns:a16="http://schemas.microsoft.com/office/drawing/2014/main" id="{3F5759A0-3681-467E-B8D7-FFC76BD19B7D}"/>
                </a:ext>
              </a:extLst>
            </p:cNvPr>
            <p:cNvSpPr txBox="1"/>
            <p:nvPr/>
          </p:nvSpPr>
          <p:spPr>
            <a:xfrm>
              <a:off x="1159533" y="1364258"/>
              <a:ext cx="2436876" cy="92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18" tIns="25700" rIns="51418" bIns="25700" anchor="t" anchorCtr="0">
              <a:noAutofit/>
            </a:bodyPr>
            <a:lstStyle/>
            <a:p>
              <a:pPr algn="ctr" defTabSz="514213"/>
              <a:r>
                <a:rPr lang="nl-NL" sz="15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Incentives  </a:t>
              </a:r>
            </a:p>
            <a:p>
              <a:pPr algn="ctr" defTabSz="514213"/>
              <a:r>
                <a:rPr lang="nl-NL" sz="15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&amp; </a:t>
              </a:r>
            </a:p>
            <a:p>
              <a:pPr algn="ctr" defTabSz="514213"/>
              <a:r>
                <a:rPr lang="nl-NL" sz="15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Rewards</a:t>
              </a:r>
              <a:endParaRPr lang="nl-NL" sz="1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Titel 1">
            <a:extLst>
              <a:ext uri="{FF2B5EF4-FFF2-40B4-BE49-F238E27FC236}">
                <a16:creationId xmlns:a16="http://schemas.microsoft.com/office/drawing/2014/main" id="{E3F01437-AB59-4E6F-BC1A-DDC091DF40D9}"/>
              </a:ext>
            </a:extLst>
          </p:cNvPr>
          <p:cNvSpPr txBox="1">
            <a:spLocks/>
          </p:cNvSpPr>
          <p:nvPr/>
        </p:nvSpPr>
        <p:spPr bwMode="gray">
          <a:xfrm>
            <a:off x="1273314" y="1332550"/>
            <a:ext cx="67258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01004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450501" algn="l"/>
              </a:tabLst>
              <a:defRPr sz="24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0067"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20172"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80264"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40355" algn="l" defTabSz="901004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l-NL" sz="1800" kern="0" dirty="0">
                <a:solidFill>
                  <a:srgbClr val="44546A"/>
                </a:solidFill>
                <a:latin typeface="Segoe UI"/>
                <a:ea typeface="ＭＳ Ｐゴシック"/>
              </a:rPr>
              <a:t>UU Open </a:t>
            </a:r>
            <a:r>
              <a:rPr lang="nl-NL" sz="1800" kern="0" dirty="0" err="1">
                <a:solidFill>
                  <a:srgbClr val="44546A"/>
                </a:solidFill>
                <a:latin typeface="Segoe UI"/>
                <a:ea typeface="ＭＳ Ｐゴシック"/>
              </a:rPr>
              <a:t>Science</a:t>
            </a:r>
            <a:r>
              <a:rPr lang="nl-NL" sz="1800" kern="0" dirty="0">
                <a:solidFill>
                  <a:srgbClr val="44546A"/>
                </a:solidFill>
                <a:latin typeface="Segoe UI"/>
                <a:ea typeface="ＭＳ Ｐゴシック"/>
              </a:rPr>
              <a:t> Program 2018-2022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83D0BD-E344-47E7-8DB5-14210E4F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9" y="443855"/>
            <a:ext cx="7941564" cy="40415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AF210B2-0B57-7E47-A36D-367A9950EEE4}"/>
              </a:ext>
            </a:extLst>
          </p:cNvPr>
          <p:cNvSpPr txBox="1"/>
          <p:nvPr/>
        </p:nvSpPr>
        <p:spPr>
          <a:xfrm>
            <a:off x="1273314" y="6274191"/>
            <a:ext cx="509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/>
              <a:t>https</a:t>
            </a:r>
            <a:r>
              <a:rPr lang="nl-NL" sz="2000" b="1" dirty="0"/>
              <a:t>://</a:t>
            </a:r>
            <a:r>
              <a:rPr lang="nl-NL" sz="2000" b="1" dirty="0" err="1"/>
              <a:t>www.uu.nl</a:t>
            </a:r>
            <a:r>
              <a:rPr lang="nl-NL" sz="2000" b="1" dirty="0"/>
              <a:t>/en/research/open-</a:t>
            </a:r>
            <a:r>
              <a:rPr lang="nl-NL" sz="2000" b="1" dirty="0" err="1"/>
              <a:t>science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1392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FE612D6D-999C-6142-B8E2-8EE10BAA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5" y="399883"/>
            <a:ext cx="4093698" cy="5786219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2F6B4EF4-5646-274D-82DD-A89A26E4F0B7}"/>
              </a:ext>
            </a:extLst>
          </p:cNvPr>
          <p:cNvSpPr/>
          <p:nvPr/>
        </p:nvSpPr>
        <p:spPr>
          <a:xfrm>
            <a:off x="2539219" y="61444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www.vsnu.nl</a:t>
            </a:r>
            <a:r>
              <a:rPr lang="nl-NL" dirty="0"/>
              <a:t>/Erkennen-en-waarderen-van-</a:t>
            </a:r>
            <a:r>
              <a:rPr lang="nl-NL" dirty="0" err="1"/>
              <a:t>wetenschappers.html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5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kstvak 2">
            <a:extLst>
              <a:ext uri="{FF2B5EF4-FFF2-40B4-BE49-F238E27FC236}">
                <a16:creationId xmlns:a16="http://schemas.microsoft.com/office/drawing/2014/main" id="{2217C19B-87EA-5D4E-BA52-6C24C28F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28" y="466722"/>
            <a:ext cx="72080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Open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Science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: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To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improve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quality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and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integrity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</a:p>
          <a:p>
            <a:pPr algn="ctr"/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at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the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u="sng" dirty="0">
                <a:solidFill>
                  <a:srgbClr val="1961AB"/>
                </a:solidFill>
                <a:latin typeface="Segoe UI" panose="020B0502040204020203" pitchFamily="34" charset="0"/>
              </a:rPr>
              <a:t>personal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level </a:t>
            </a:r>
            <a:r>
              <a:rPr lang="nl-NL" altLang="en-US" sz="27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by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700" b="1" u="sng" dirty="0" err="1">
                <a:solidFill>
                  <a:srgbClr val="1961AB"/>
                </a:solidFill>
                <a:latin typeface="Segoe UI" panose="020B0502040204020203" pitchFamily="34" charset="0"/>
              </a:rPr>
              <a:t>systemic</a:t>
            </a:r>
            <a:r>
              <a:rPr lang="nl-NL" altLang="en-US" sz="2700" b="1" dirty="0">
                <a:solidFill>
                  <a:srgbClr val="1961AB"/>
                </a:solidFill>
                <a:latin typeface="Segoe UI" panose="020B0502040204020203" pitchFamily="34" charset="0"/>
              </a:rPr>
              <a:t> change</a:t>
            </a:r>
          </a:p>
        </p:txBody>
      </p:sp>
      <p:pic>
        <p:nvPicPr>
          <p:cNvPr id="143362" name="Afbeelding 5">
            <a:extLst>
              <a:ext uri="{FF2B5EF4-FFF2-40B4-BE49-F238E27FC236}">
                <a16:creationId xmlns:a16="http://schemas.microsoft.com/office/drawing/2014/main" id="{2437A364-D460-3D4E-A6DD-F7B6116E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6" b="34624"/>
          <a:stretch>
            <a:fillRect/>
          </a:stretch>
        </p:blipFill>
        <p:spPr bwMode="auto">
          <a:xfrm>
            <a:off x="682228" y="2798490"/>
            <a:ext cx="4546998" cy="304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kstvak 3">
            <a:extLst>
              <a:ext uri="{FF2B5EF4-FFF2-40B4-BE49-F238E27FC236}">
                <a16:creationId xmlns:a16="http://schemas.microsoft.com/office/drawing/2014/main" id="{B1B9771B-1CA6-D340-AAE0-331C7EA57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449" y="1888325"/>
            <a:ext cx="2274094" cy="203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en-US" b="1" dirty="0" err="1"/>
              <a:t>Inclusive</a:t>
            </a:r>
            <a:r>
              <a:rPr lang="nl-NL" altLang="en-US" b="1" dirty="0"/>
              <a:t> indicators</a:t>
            </a:r>
          </a:p>
          <a:p>
            <a:endParaRPr lang="nl-NL" altLang="en-US" b="1" dirty="0"/>
          </a:p>
          <a:p>
            <a:r>
              <a:rPr lang="nl-NL" altLang="en-US" b="1" dirty="0" err="1"/>
              <a:t>Quality</a:t>
            </a:r>
            <a:r>
              <a:rPr lang="nl-NL" altLang="en-US" b="1" dirty="0"/>
              <a:t> </a:t>
            </a:r>
          </a:p>
          <a:p>
            <a:r>
              <a:rPr lang="nl-NL" altLang="en-US" b="1" dirty="0" err="1"/>
              <a:t>Societal</a:t>
            </a:r>
            <a:r>
              <a:rPr lang="nl-NL" altLang="en-US" b="1" dirty="0"/>
              <a:t> Impact</a:t>
            </a:r>
          </a:p>
          <a:p>
            <a:r>
              <a:rPr lang="nl-NL" altLang="en-US" b="1" dirty="0" err="1"/>
              <a:t>Use</a:t>
            </a:r>
            <a:r>
              <a:rPr lang="nl-NL" altLang="en-US" b="1" dirty="0"/>
              <a:t> in </a:t>
            </a:r>
            <a:r>
              <a:rPr lang="nl-NL" altLang="en-US" b="1" dirty="0" err="1"/>
              <a:t>and</a:t>
            </a:r>
            <a:r>
              <a:rPr lang="nl-NL" altLang="en-US" b="1" dirty="0"/>
              <a:t> </a:t>
            </a:r>
            <a:r>
              <a:rPr lang="nl-NL" altLang="en-US" b="1" dirty="0" err="1"/>
              <a:t>outside</a:t>
            </a:r>
            <a:r>
              <a:rPr lang="nl-NL" altLang="en-US" b="1" dirty="0"/>
              <a:t> </a:t>
            </a:r>
            <a:r>
              <a:rPr lang="nl-NL" altLang="en-US" b="1" dirty="0" err="1"/>
              <a:t>academia</a:t>
            </a:r>
            <a:endParaRPr lang="nl-NL" altLang="en-US" b="1" dirty="0"/>
          </a:p>
          <a:p>
            <a:r>
              <a:rPr lang="nl-NL" altLang="en-US" b="1" dirty="0" err="1"/>
              <a:t>Process</a:t>
            </a:r>
            <a:r>
              <a:rPr lang="nl-NL" altLang="en-US" b="1" dirty="0"/>
              <a:t> Indicators</a:t>
            </a:r>
          </a:p>
        </p:txBody>
      </p:sp>
      <p:sp>
        <p:nvSpPr>
          <p:cNvPr id="143364" name="Tekstvak 1">
            <a:extLst>
              <a:ext uri="{FF2B5EF4-FFF2-40B4-BE49-F238E27FC236}">
                <a16:creationId xmlns:a16="http://schemas.microsoft.com/office/drawing/2014/main" id="{266DAF83-0F00-6A40-8A13-F680C427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172" y="5464971"/>
            <a:ext cx="24205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/>
              <a:t>OA publishing</a:t>
            </a:r>
          </a:p>
          <a:p>
            <a:r>
              <a:rPr lang="en-US" altLang="en-US" b="1" dirty="0"/>
              <a:t>FAIR data sharing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ADDFFF-AEF6-204F-A525-92FB1589AE14}"/>
              </a:ext>
            </a:extLst>
          </p:cNvPr>
          <p:cNvSpPr txBox="1"/>
          <p:nvPr/>
        </p:nvSpPr>
        <p:spPr>
          <a:xfrm>
            <a:off x="5503073" y="4362461"/>
            <a:ext cx="24336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OPEN PEER REVIEW</a:t>
            </a:r>
          </a:p>
          <a:p>
            <a:pPr>
              <a:defRPr/>
            </a:pPr>
            <a:r>
              <a:rPr lang="en-US" dirty="0"/>
              <a:t>POST PUB PEER REVIEW</a:t>
            </a:r>
          </a:p>
        </p:txBody>
      </p:sp>
      <p:sp>
        <p:nvSpPr>
          <p:cNvPr id="143367" name="Tekstvak 7">
            <a:extLst>
              <a:ext uri="{FF2B5EF4-FFF2-40B4-BE49-F238E27FC236}">
                <a16:creationId xmlns:a16="http://schemas.microsoft.com/office/drawing/2014/main" id="{C196F586-7BA9-2E4F-AD17-0A3E4CDB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9" y="1815700"/>
            <a:ext cx="439936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nl-NL" altLang="en-US" sz="2400" b="1" dirty="0"/>
              <a:t>Engagement of </a:t>
            </a:r>
            <a:r>
              <a:rPr lang="nl-NL" altLang="en-US" sz="2400" b="1" dirty="0" err="1"/>
              <a:t>societal</a:t>
            </a:r>
            <a:r>
              <a:rPr lang="nl-NL" altLang="en-US" sz="2400" b="1" dirty="0"/>
              <a:t> stakeholders in </a:t>
            </a:r>
            <a:r>
              <a:rPr lang="nl-NL" altLang="en-US" sz="2400" b="1" dirty="0" err="1"/>
              <a:t>problem</a:t>
            </a:r>
            <a:r>
              <a:rPr lang="nl-NL" altLang="en-US" sz="2400" b="1" dirty="0"/>
              <a:t> </a:t>
            </a:r>
            <a:r>
              <a:rPr lang="nl-NL" altLang="en-US" sz="2400" b="1" dirty="0" err="1"/>
              <a:t>choice</a:t>
            </a:r>
            <a:r>
              <a:rPr lang="nl-NL" altLang="en-US" sz="2400" b="1" dirty="0"/>
              <a:t> </a:t>
            </a:r>
            <a:endParaRPr lang="nl-NL" altLang="en-US" sz="2400" b="1" i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083F33-507A-B14A-83A0-2F50F2B08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2" y="6236765"/>
            <a:ext cx="2316384" cy="5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EFA10BD-8EDF-404C-B02E-86277D263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37330"/>
              </p:ext>
            </p:extLst>
          </p:nvPr>
        </p:nvGraphicFramePr>
        <p:xfrm>
          <a:off x="774700" y="1195379"/>
          <a:ext cx="7527925" cy="4889500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Structure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Leadership &amp; culture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Collaborations with stakeholders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Continuity and infrastructure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Process</a:t>
                      </a:r>
                      <a:endParaRPr kumimoji="0" lang="nl-NL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Setting research priorities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Posing the right questions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Incorporation of next steps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Design, conduct, analysis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Regulation and management (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OA, FAIR data sharing</a:t>
                      </a: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)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Outcomes </a:t>
                      </a:r>
                      <a:b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Research products for peers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Research products for societal groups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Use of research products by peers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Use of research products by societal groups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Marks of recognition from peers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Marks of recognition from societal groups</a:t>
                      </a:r>
                      <a:endParaRPr kumimoji="0" lang="nl-NL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charset="0"/>
                        <a:ea typeface="ＭＳ Ｐゴシック" charset="-128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4789" name="Titel 5">
            <a:extLst>
              <a:ext uri="{FF2B5EF4-FFF2-40B4-BE49-F238E27FC236}">
                <a16:creationId xmlns:a16="http://schemas.microsoft.com/office/drawing/2014/main" id="{8BEA665B-628E-4C58-8307-0CE023280E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55650" y="319084"/>
            <a:ext cx="7543800" cy="81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@UMCUTRECHT: </a:t>
            </a: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Inclusive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set of </a:t>
            </a: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generic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indicators </a:t>
            </a:r>
            <a:b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</a:b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for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research </a:t>
            </a: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quality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and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impact (in </a:t>
            </a: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use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</a:t>
            </a:r>
            <a:r>
              <a:rPr lang="nl-NL" altLang="en-US" sz="2000" dirty="0" err="1">
                <a:latin typeface="Segoe UI" panose="020B0502040204020203" pitchFamily="34" charset="0"/>
                <a:ea typeface="ＭＳ Ｐゴシック" panose="020B0600070205080204" pitchFamily="34" charset="-128"/>
              </a:rPr>
              <a:t>since</a:t>
            </a:r>
            <a:r>
              <a:rPr lang="nl-NL" altLang="en-US" sz="2000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 2016)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7F7C5A-7DAE-B242-8184-0272E3A512AA}"/>
              </a:ext>
            </a:extLst>
          </p:cNvPr>
          <p:cNvSpPr txBox="1"/>
          <p:nvPr/>
        </p:nvSpPr>
        <p:spPr>
          <a:xfrm>
            <a:off x="371464" y="6272208"/>
            <a:ext cx="764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https://www.umcutrecht.nl/getattachment/Research/Science-in-Transition/</a:t>
            </a:r>
            <a:endParaRPr lang="en-US" dirty="0"/>
          </a:p>
          <a:p>
            <a:r>
              <a:rPr lang="en-US" dirty="0"/>
              <a:t>Format-Impact-indicator-evaluation-pilot-incl-introduction.pdf.aspx?lang=</a:t>
            </a:r>
            <a:r>
              <a:rPr lang="en-US" dirty="0" err="1"/>
              <a:t>en</a:t>
            </a:r>
            <a:r>
              <a:rPr lang="en-US" dirty="0"/>
              <a:t>-US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>
            <a:extLst>
              <a:ext uri="{FF2B5EF4-FFF2-40B4-BE49-F238E27FC236}">
                <a16:creationId xmlns:a16="http://schemas.microsoft.com/office/drawing/2014/main" id="{B8976790-6D50-4FD3-B772-967A06A117E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39775" y="694325"/>
            <a:ext cx="75438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Biomedical Research suffers from major systemic flaws  </a:t>
            </a:r>
            <a:endParaRPr lang="nl-NL" altLang="en-US" sz="36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0" name="Tijdelijke aanduiding voor inhoud 2">
            <a:extLst>
              <a:ext uri="{FF2B5EF4-FFF2-40B4-BE49-F238E27FC236}">
                <a16:creationId xmlns:a16="http://schemas.microsoft.com/office/drawing/2014/main" id="{781A1858-3D4C-4B65-8095-70DD21A92C0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39775" y="1849438"/>
            <a:ext cx="7543800" cy="4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defTabSz="914400"/>
            <a:r>
              <a:rPr lang="en-US" altLang="en-US" sz="2400" dirty="0" err="1">
                <a:ea typeface="ＭＳ Ｐゴシック" panose="020B0600070205080204" pitchFamily="34" charset="-128"/>
              </a:rPr>
              <a:t>Womens</a:t>
            </a:r>
            <a:r>
              <a:rPr lang="en-US" altLang="en-US" sz="2400" dirty="0">
                <a:ea typeface="ＭＳ Ｐゴシック" panose="020B0600070205080204" pitchFamily="34" charset="-128"/>
              </a:rPr>
              <a:t> Health, CVD and Oncology: only about 25% of published preclinical studies could be validated to the point at which projects could continue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(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Prinz et al, Nature Reviews Drug Discovery, 2011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pPr defTabSz="914400"/>
            <a:endParaRPr lang="en-US" altLang="en-US" sz="2400" dirty="0">
              <a:ea typeface="ＭＳ Ｐゴシック" panose="020B0600070205080204" pitchFamily="34" charset="-128"/>
            </a:endParaRPr>
          </a:p>
          <a:p>
            <a:pPr defTabSz="914400"/>
            <a:r>
              <a:rPr lang="en-US" altLang="en-US" sz="2400" dirty="0">
                <a:ea typeface="ＭＳ Ｐゴシック" panose="020B0600070205080204" pitchFamily="34" charset="-128"/>
              </a:rPr>
              <a:t>Amgen: of 53 landmark oncology papers in only 6 (11%) cases scientific findings were confirmed 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nl-NL" altLang="en-US" sz="2400" dirty="0">
                <a:ea typeface="ＭＳ Ｐゴシック" panose="020B0600070205080204" pitchFamily="34" charset="-128"/>
              </a:rPr>
              <a:t>	(</a:t>
            </a:r>
            <a:r>
              <a:rPr lang="nl-NL" altLang="en-US" sz="2400" b="1" dirty="0" err="1">
                <a:ea typeface="ＭＳ Ｐゴシック" panose="020B0600070205080204" pitchFamily="34" charset="-128"/>
              </a:rPr>
              <a:t>Begley</a:t>
            </a:r>
            <a:r>
              <a:rPr lang="nl-NL" altLang="en-US" sz="2400" b="1" dirty="0">
                <a:ea typeface="ＭＳ Ｐゴシック" panose="020B0600070205080204" pitchFamily="34" charset="-128"/>
              </a:rPr>
              <a:t> </a:t>
            </a:r>
            <a:r>
              <a:rPr lang="nl-NL" altLang="en-US" sz="2400" b="1" dirty="0" err="1">
                <a:ea typeface="ＭＳ Ｐゴシック" panose="020B0600070205080204" pitchFamily="34" charset="-128"/>
              </a:rPr>
              <a:t>and</a:t>
            </a:r>
            <a:r>
              <a:rPr lang="nl-NL" altLang="en-US" sz="2400" b="1" dirty="0">
                <a:ea typeface="ＭＳ Ｐゴシック" panose="020B0600070205080204" pitchFamily="34" charset="-128"/>
              </a:rPr>
              <a:t> Ellis, Nature, 2012)</a:t>
            </a:r>
          </a:p>
          <a:p>
            <a:pPr defTabSz="914400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</a:t>
            </a:r>
          </a:p>
          <a:p>
            <a:pPr defTabSz="914400">
              <a:buFont typeface="Arial" panose="020B0604020202020204" pitchFamily="34" charset="0"/>
              <a:buNone/>
            </a:pPr>
            <a:endParaRPr lang="nl-NL" altLang="en-US" sz="2200" dirty="0">
              <a:latin typeface="Segoe UI" panose="020B0502040204020203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42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>
            <a:extLst>
              <a:ext uri="{FF2B5EF4-FFF2-40B4-BE49-F238E27FC236}">
                <a16:creationId xmlns:a16="http://schemas.microsoft.com/office/drawing/2014/main" id="{D81F71D2-4440-4DD2-829D-3520DABF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2832100"/>
            <a:ext cx="4386263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2" name="Titel 3">
            <a:extLst>
              <a:ext uri="{FF2B5EF4-FFF2-40B4-BE49-F238E27FC236}">
                <a16:creationId xmlns:a16="http://schemas.microsoft.com/office/drawing/2014/main" id="{6049AC64-F9AD-4DF3-9413-A8001C9D8439}"/>
              </a:ext>
            </a:extLst>
          </p:cNvPr>
          <p:cNvSpPr txBox="1">
            <a:spLocks/>
          </p:cNvSpPr>
          <p:nvPr/>
        </p:nvSpPr>
        <p:spPr bwMode="auto">
          <a:xfrm>
            <a:off x="611188" y="347663"/>
            <a:ext cx="74025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en-US" sz="2800" b="1">
                <a:solidFill>
                  <a:srgbClr val="FFFFFF"/>
                </a:solidFill>
                <a:latin typeface="Segoe UI" panose="020B0502040204020203" pitchFamily="34" charset="0"/>
              </a:rPr>
              <a:t>2006: 1,35 miljoen publicaties</a:t>
            </a:r>
          </a:p>
        </p:txBody>
      </p:sp>
      <p:grpSp>
        <p:nvGrpSpPr>
          <p:cNvPr id="56323" name="Groep 6">
            <a:extLst>
              <a:ext uri="{FF2B5EF4-FFF2-40B4-BE49-F238E27FC236}">
                <a16:creationId xmlns:a16="http://schemas.microsoft.com/office/drawing/2014/main" id="{ABD3ACC6-0800-413D-89F6-8DA3F1EF6229}"/>
              </a:ext>
            </a:extLst>
          </p:cNvPr>
          <p:cNvGrpSpPr>
            <a:grpSpLocks/>
          </p:cNvGrpSpPr>
          <p:nvPr/>
        </p:nvGrpSpPr>
        <p:grpSpPr bwMode="auto">
          <a:xfrm>
            <a:off x="3873500" y="904875"/>
            <a:ext cx="5813425" cy="3854450"/>
            <a:chOff x="3262578" y="511637"/>
            <a:chExt cx="5812843" cy="3855273"/>
          </a:xfrm>
        </p:grpSpPr>
        <p:pic>
          <p:nvPicPr>
            <p:cNvPr id="56326" name="Picture 2">
              <a:extLst>
                <a:ext uri="{FF2B5EF4-FFF2-40B4-BE49-F238E27FC236}">
                  <a16:creationId xmlns:a16="http://schemas.microsoft.com/office/drawing/2014/main" id="{60010F90-37F7-4884-9CCB-0A0356F70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563">
              <a:off x="3262578" y="2059218"/>
              <a:ext cx="5812843" cy="2307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7" name="Picture 3">
              <a:extLst>
                <a:ext uri="{FF2B5EF4-FFF2-40B4-BE49-F238E27FC236}">
                  <a16:creationId xmlns:a16="http://schemas.microsoft.com/office/drawing/2014/main" id="{63CC8DF8-4818-4775-A548-8D75AF29C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3489672" y="511637"/>
              <a:ext cx="5481522" cy="156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324" name="Picture 2">
            <a:extLst>
              <a:ext uri="{FF2B5EF4-FFF2-40B4-BE49-F238E27FC236}">
                <a16:creationId xmlns:a16="http://schemas.microsoft.com/office/drawing/2014/main" id="{71F2CDEF-66FF-4684-8AAE-CF39ED6A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759325"/>
            <a:ext cx="4124325" cy="185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325" name="Picture 3">
            <a:extLst>
              <a:ext uri="{FF2B5EF4-FFF2-40B4-BE49-F238E27FC236}">
                <a16:creationId xmlns:a16="http://schemas.microsoft.com/office/drawing/2014/main" id="{F286E68B-70EA-4E6D-A4FD-EDA6D668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"/>
            <a:ext cx="6521450" cy="173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FB76F70-ABCF-4721-A579-3F0F9562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55299" name="Picture 4" descr="foto 2">
            <a:extLst>
              <a:ext uri="{FF2B5EF4-FFF2-40B4-BE49-F238E27FC236}">
                <a16:creationId xmlns:a16="http://schemas.microsoft.com/office/drawing/2014/main" id="{DDD4B4A0-E59E-41ED-B8C6-CB62C39F5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6713"/>
            <a:ext cx="455295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5">
            <a:extLst>
              <a:ext uri="{FF2B5EF4-FFF2-40B4-BE49-F238E27FC236}">
                <a16:creationId xmlns:a16="http://schemas.microsoft.com/office/drawing/2014/main" id="{021115E6-1777-4F53-AF84-FE0E2317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5" y="308292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3600">
                <a:latin typeface="Arial" panose="020B0604020202020204" pitchFamily="34" charset="0"/>
              </a:rPr>
              <a:t>October 2013</a:t>
            </a:r>
            <a:endParaRPr lang="nl-NL" altLang="en-US" sz="3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7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hthoek 6">
            <a:extLst>
              <a:ext uri="{FF2B5EF4-FFF2-40B4-BE49-F238E27FC236}">
                <a16:creationId xmlns:a16="http://schemas.microsoft.com/office/drawing/2014/main" id="{7B68720D-022A-4D85-B674-6A91F16B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857375"/>
            <a:ext cx="7345363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2400" b="1" dirty="0"/>
              <a:t>Much biomedical research does not lead to worthwhile achievements. 85% of research investment—equating to $200 billion of the investment in 2010—is wasted</a:t>
            </a:r>
          </a:p>
          <a:p>
            <a:pPr defTabSz="914400" eaLnBrk="1" hangingPunct="1"/>
            <a:endParaRPr lang="en-US" altLang="en-US" sz="2400" b="1" dirty="0"/>
          </a:p>
          <a:p>
            <a:pPr defTabSz="914400" eaLnBrk="1" hangingPunct="1"/>
            <a:r>
              <a:rPr lang="en-US" altLang="en-US" sz="2400" dirty="0"/>
              <a:t>Significant problem with reliability, quality, reproducibility and because of publication bias.</a:t>
            </a:r>
          </a:p>
          <a:p>
            <a:pPr defTabSz="914400" eaLnBrk="1" hangingPunct="1"/>
            <a:endParaRPr lang="en-US" altLang="en-US" sz="2400" dirty="0"/>
          </a:p>
          <a:p>
            <a:pPr defTabSz="914400" eaLnBrk="1" hangingPunct="1"/>
            <a:r>
              <a:rPr lang="en-US" altLang="en-US" sz="2400" dirty="0"/>
              <a:t>Few identified biomarkers have been confirmed by subsequent research and few have entered routine </a:t>
            </a:r>
            <a:r>
              <a:rPr lang="nl-NL" altLang="en-US" sz="2400" dirty="0" err="1"/>
              <a:t>clinical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practice</a:t>
            </a:r>
            <a:r>
              <a:rPr lang="nl-NL" altLang="en-US" sz="2400" dirty="0"/>
              <a:t>. </a:t>
            </a:r>
          </a:p>
          <a:p>
            <a:pPr defTabSz="914400" eaLnBrk="1" hangingPunct="1"/>
            <a:endParaRPr lang="nl-NL" altLang="en-US" sz="2400" dirty="0"/>
          </a:p>
          <a:p>
            <a:pPr defTabSz="914400" eaLnBrk="1" hangingPunct="1"/>
            <a:r>
              <a:rPr lang="nl-NL" altLang="en-US" sz="2400" i="1" dirty="0"/>
              <a:t>Lancet, </a:t>
            </a:r>
            <a:r>
              <a:rPr lang="nl-NL" altLang="en-US" sz="2400" i="1" dirty="0" err="1"/>
              <a:t>January</a:t>
            </a:r>
            <a:r>
              <a:rPr lang="nl-NL" altLang="en-US" sz="2400" i="1" dirty="0"/>
              <a:t> 2014, </a:t>
            </a:r>
            <a:r>
              <a:rPr lang="nl-NL" altLang="en-US" sz="2400" i="1" dirty="0" err="1"/>
              <a:t>Ioannidis</a:t>
            </a:r>
            <a:r>
              <a:rPr lang="nl-NL" altLang="en-US" sz="2400" i="1" dirty="0"/>
              <a:t>, Altman, </a:t>
            </a:r>
            <a:r>
              <a:rPr lang="nl-NL" altLang="en-US" sz="2400" i="1" dirty="0" err="1"/>
              <a:t>Chalmers</a:t>
            </a:r>
            <a:r>
              <a:rPr lang="nl-NL" altLang="en-US" sz="2400" i="1" dirty="0"/>
              <a:t>, </a:t>
            </a:r>
            <a:r>
              <a:rPr lang="nl-NL" altLang="en-US" sz="2400" i="1" dirty="0" err="1"/>
              <a:t>Glaziou</a:t>
            </a:r>
            <a:r>
              <a:rPr lang="nl-NL" altLang="en-US" sz="2400" i="1" dirty="0"/>
              <a:t>, Horton et al.</a:t>
            </a:r>
          </a:p>
          <a:p>
            <a:pPr defTabSz="914400" eaLnBrk="1" hangingPunct="1"/>
            <a:endParaRPr lang="nl-NL" altLang="en-US" sz="2400" dirty="0"/>
          </a:p>
          <a:p>
            <a:pPr defTabSz="914400" eaLnBrk="1" hangingPunct="1"/>
            <a:endParaRPr lang="nl-NL" altLang="en-US" b="1" dirty="0"/>
          </a:p>
        </p:txBody>
      </p:sp>
      <p:pic>
        <p:nvPicPr>
          <p:cNvPr id="59395" name="Picture 2" descr="http://www.vision-research.eu/uploads/pics/news-lancet-new_series_2014-675.jpg">
            <a:extLst>
              <a:ext uri="{FF2B5EF4-FFF2-40B4-BE49-F238E27FC236}">
                <a16:creationId xmlns:a16="http://schemas.microsoft.com/office/drawing/2014/main" id="{BF098B41-2579-47E7-BBCB-00291DD9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3538"/>
            <a:ext cx="59055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883C-DA74-2243-88AC-6BAE15E4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6" y="2588375"/>
            <a:ext cx="2812782" cy="1132448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Just some of the problems of the science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E91A6-676E-6E49-8421-CC4441C3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92" y="514354"/>
            <a:ext cx="5947170" cy="5753705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Replication crisis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Competitive and non-cooperative practices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Massification, competition, embargos, positivity bias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 unproductivity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Monopolized and expensive publication markets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Privatization of infrastructures and problems of knowledge ownership / knowledge access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Non-recognition of importance of knowledge commons outside of specialist communities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Brain Drain and publish or perish...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EF124E-9DFE-3C4E-8BFB-0DEEC7D8BA73}"/>
              </a:ext>
            </a:extLst>
          </p:cNvPr>
          <p:cNvSpPr txBox="1"/>
          <p:nvPr/>
        </p:nvSpPr>
        <p:spPr>
          <a:xfrm>
            <a:off x="6029319" y="6400800"/>
            <a:ext cx="20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Katja Mayer, Vienna</a:t>
            </a:r>
          </a:p>
        </p:txBody>
      </p:sp>
    </p:spTree>
    <p:extLst>
      <p:ext uri="{BB962C8B-B14F-4D97-AF65-F5344CB8AC3E}">
        <p14:creationId xmlns:p14="http://schemas.microsoft.com/office/powerpoint/2010/main" val="421151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>
            <a:extLst>
              <a:ext uri="{FF2B5EF4-FFF2-40B4-BE49-F238E27FC236}">
                <a16:creationId xmlns:a16="http://schemas.microsoft.com/office/drawing/2014/main" id="{8D95797D-2DF2-48B4-84AF-41B49679B3C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739775" y="371475"/>
            <a:ext cx="7689056" cy="9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2800" b="1" dirty="0">
                <a:latin typeface="Segoe UI" panose="020B0502040204020203" pitchFamily="34" charset="0"/>
                <a:ea typeface="ＭＳ Ｐゴシック" panose="020B0600070205080204" pitchFamily="34" charset="-128"/>
              </a:rPr>
              <a:t>The Scientific Field: Professional Interests, Elites, Stratification, Power Struggle, and Economics</a:t>
            </a:r>
            <a:endParaRPr lang="nl-NL" altLang="en-US" sz="2800" b="1" dirty="0">
              <a:latin typeface="Segoe UI" panose="020B05020402040202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18" name="Tekstvak 4">
            <a:extLst>
              <a:ext uri="{FF2B5EF4-FFF2-40B4-BE49-F238E27FC236}">
                <a16:creationId xmlns:a16="http://schemas.microsoft.com/office/drawing/2014/main" id="{D4FE33ED-FBBD-4B86-908A-D719E4CBF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5018088"/>
            <a:ext cx="4533900" cy="639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  <a:p>
            <a:pPr algn="ctr" eaLnBrk="1" hangingPunct="1"/>
            <a:endParaRPr lang="en-US" altLang="en-US" sz="1200" i="1"/>
          </a:p>
          <a:p>
            <a:pPr algn="ctr" eaLnBrk="1" hangingPunct="1"/>
            <a:r>
              <a:rPr lang="en-US" altLang="en-US" sz="1200" i="1"/>
              <a:t> ‘</a:t>
            </a:r>
            <a:endParaRPr lang="en-US" altLang="en-US"/>
          </a:p>
        </p:txBody>
      </p:sp>
      <p:sp>
        <p:nvSpPr>
          <p:cNvPr id="60419" name="Text Box 4">
            <a:extLst>
              <a:ext uri="{FF2B5EF4-FFF2-40B4-BE49-F238E27FC236}">
                <a16:creationId xmlns:a16="http://schemas.microsoft.com/office/drawing/2014/main" id="{BE8B3C7C-4536-4FCD-B4C5-57831585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223000"/>
            <a:ext cx="116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Volkskrant</a:t>
            </a:r>
            <a:endParaRPr lang="nl-NL" altLang="en-US">
              <a:solidFill>
                <a:schemeClr val="bg1"/>
              </a:solidFill>
            </a:endParaRP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DB0DFDBC-1165-4135-9F02-F7023148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958" y="6405562"/>
            <a:ext cx="4022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Pierre Bourdieu, Science of Science, 2004</a:t>
            </a:r>
          </a:p>
        </p:txBody>
      </p:sp>
      <p:pic>
        <p:nvPicPr>
          <p:cNvPr id="60421" name="Afbeelding 1">
            <a:extLst>
              <a:ext uri="{FF2B5EF4-FFF2-40B4-BE49-F238E27FC236}">
                <a16:creationId xmlns:a16="http://schemas.microsoft.com/office/drawing/2014/main" id="{6DAD89AE-91C9-4175-BA92-9C954972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31" y="1360488"/>
            <a:ext cx="6159769" cy="48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63B5CC1-F269-9340-8A98-2869F2E8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5" y="6145740"/>
            <a:ext cx="2316384" cy="5595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kstvak 2">
            <a:extLst>
              <a:ext uri="{FF2B5EF4-FFF2-40B4-BE49-F238E27FC236}">
                <a16:creationId xmlns:a16="http://schemas.microsoft.com/office/drawing/2014/main" id="{02DFFA05-0C9D-4A42-AADD-F29E3722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91" y="619694"/>
            <a:ext cx="7780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l-NL" altLang="en-US" sz="28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Problems</a:t>
            </a:r>
            <a:r>
              <a:rPr lang="nl-NL" altLang="en-US" sz="2800" b="1" dirty="0">
                <a:solidFill>
                  <a:srgbClr val="1961AB"/>
                </a:solidFill>
                <a:latin typeface="Segoe UI" panose="020B0502040204020203" pitchFamily="34" charset="0"/>
              </a:rPr>
              <a:t> of </a:t>
            </a:r>
            <a:r>
              <a:rPr lang="nl-NL" altLang="en-US" sz="28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the</a:t>
            </a:r>
            <a:r>
              <a:rPr lang="nl-NL" altLang="en-US" sz="28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8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Current</a:t>
            </a:r>
            <a:r>
              <a:rPr lang="nl-NL" altLang="en-US" sz="2800" b="1" dirty="0">
                <a:solidFill>
                  <a:srgbClr val="1961AB"/>
                </a:solidFill>
                <a:latin typeface="Segoe UI" panose="020B0502040204020203" pitchFamily="34" charset="0"/>
              </a:rPr>
              <a:t> </a:t>
            </a:r>
            <a:r>
              <a:rPr lang="nl-NL" altLang="en-US" sz="28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Reward</a:t>
            </a:r>
            <a:r>
              <a:rPr lang="nl-NL" altLang="en-US" sz="2800" b="1" dirty="0">
                <a:solidFill>
                  <a:srgbClr val="1961AB"/>
                </a:solidFill>
                <a:latin typeface="Segoe UI" panose="020B0502040204020203" pitchFamily="34" charset="0"/>
              </a:rPr>
              <a:t> System in </a:t>
            </a:r>
            <a:r>
              <a:rPr lang="nl-NL" altLang="en-US" sz="2800" b="1" dirty="0" err="1">
                <a:solidFill>
                  <a:srgbClr val="1961AB"/>
                </a:solidFill>
                <a:latin typeface="Segoe UI" panose="020B0502040204020203" pitchFamily="34" charset="0"/>
              </a:rPr>
              <a:t>Science</a:t>
            </a:r>
            <a:endParaRPr lang="nl-NL" altLang="en-US" sz="2800" b="1" dirty="0">
              <a:solidFill>
                <a:srgbClr val="1961AB"/>
              </a:solidFill>
              <a:latin typeface="Segoe UI" panose="020B0502040204020203" pitchFamily="34" charset="0"/>
            </a:endParaRPr>
          </a:p>
        </p:txBody>
      </p:sp>
      <p:pic>
        <p:nvPicPr>
          <p:cNvPr id="61442" name="Afbeelding 5">
            <a:extLst>
              <a:ext uri="{FF2B5EF4-FFF2-40B4-BE49-F238E27FC236}">
                <a16:creationId xmlns:a16="http://schemas.microsoft.com/office/drawing/2014/main" id="{A83C6BE9-B2B3-4FA2-994E-072CDCD0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16" b="34624"/>
          <a:stretch>
            <a:fillRect/>
          </a:stretch>
        </p:blipFill>
        <p:spPr bwMode="auto">
          <a:xfrm>
            <a:off x="2174479" y="2431209"/>
            <a:ext cx="5213765" cy="34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kstvak 7">
            <a:extLst>
              <a:ext uri="{FF2B5EF4-FFF2-40B4-BE49-F238E27FC236}">
                <a16:creationId xmlns:a16="http://schemas.microsoft.com/office/drawing/2014/main" id="{7BD49229-8B6C-4C76-AC72-99CAFFEBD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59" y="1600212"/>
            <a:ext cx="589836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l-NL" altLang="en-US" sz="2400" b="1" dirty="0"/>
              <a:t>Society is </a:t>
            </a:r>
            <a:r>
              <a:rPr lang="nl-NL" altLang="en-US" sz="2400" b="1" dirty="0" err="1"/>
              <a:t>largely</a:t>
            </a:r>
            <a:r>
              <a:rPr lang="nl-NL" altLang="en-US" sz="2400" b="1" dirty="0"/>
              <a:t> absent </a:t>
            </a:r>
            <a:r>
              <a:rPr lang="nl-NL" altLang="en-US" sz="2400" b="1" dirty="0" err="1"/>
              <a:t>from</a:t>
            </a:r>
            <a:r>
              <a:rPr lang="nl-NL" altLang="en-US" sz="2400" b="1" dirty="0"/>
              <a:t> </a:t>
            </a:r>
            <a:r>
              <a:rPr lang="nl-NL" altLang="en-US" sz="2400" b="1" dirty="0" err="1"/>
              <a:t>the</a:t>
            </a:r>
            <a:r>
              <a:rPr lang="nl-NL" altLang="en-US" sz="2400" b="1" dirty="0"/>
              <a:t> </a:t>
            </a:r>
          </a:p>
          <a:p>
            <a:pPr algn="ctr"/>
            <a:r>
              <a:rPr lang="nl-NL" altLang="en-US" sz="2400" b="1" i="1" dirty="0" err="1"/>
              <a:t>credibility</a:t>
            </a:r>
            <a:r>
              <a:rPr lang="nl-NL" altLang="en-US" sz="2400" b="1" i="1" dirty="0"/>
              <a:t> </a:t>
            </a:r>
            <a:r>
              <a:rPr lang="nl-NL" altLang="en-US" sz="2400" b="1" i="1" dirty="0" err="1"/>
              <a:t>cycle</a:t>
            </a:r>
            <a:endParaRPr lang="nl-NL" altLang="en-US" sz="2400" b="1" i="1" dirty="0"/>
          </a:p>
        </p:txBody>
      </p:sp>
      <p:sp>
        <p:nvSpPr>
          <p:cNvPr id="61444" name="Tekstvak 3">
            <a:extLst>
              <a:ext uri="{FF2B5EF4-FFF2-40B4-BE49-F238E27FC236}">
                <a16:creationId xmlns:a16="http://schemas.microsoft.com/office/drawing/2014/main" id="{6439E865-D966-403E-B714-1FECAE89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083" y="1631545"/>
            <a:ext cx="2274094" cy="2554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en-US" sz="2000" b="1" dirty="0" err="1"/>
              <a:t>Quality</a:t>
            </a:r>
            <a:r>
              <a:rPr lang="nl-NL" altLang="en-US" sz="2000" b="1" dirty="0"/>
              <a:t> in </a:t>
            </a:r>
            <a:r>
              <a:rPr lang="nl-NL" altLang="en-US" sz="2000" b="1" dirty="0" err="1"/>
              <a:t>Quantitative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terms</a:t>
            </a:r>
            <a:r>
              <a:rPr lang="nl-NL" altLang="en-US" sz="2000" b="1" dirty="0"/>
              <a:t>: - </a:t>
            </a:r>
            <a:r>
              <a:rPr lang="nl-NL" altLang="en-US" sz="2000" b="1" dirty="0" err="1"/>
              <a:t>number</a:t>
            </a:r>
            <a:r>
              <a:rPr lang="nl-NL" altLang="en-US" sz="2000" b="1" dirty="0"/>
              <a:t> of   </a:t>
            </a:r>
            <a:r>
              <a:rPr lang="nl-NL" altLang="en-US" sz="2000" b="1" dirty="0" err="1"/>
              <a:t>articles</a:t>
            </a:r>
            <a:r>
              <a:rPr lang="nl-NL" altLang="en-US" sz="2000" b="1" dirty="0"/>
              <a:t>, </a:t>
            </a:r>
            <a:r>
              <a:rPr lang="nl-NL" altLang="en-US" sz="2000" b="1" dirty="0" err="1"/>
              <a:t>journal</a:t>
            </a:r>
            <a:r>
              <a:rPr lang="nl-NL" altLang="en-US" sz="2000" b="1" dirty="0"/>
              <a:t> impact factor, </a:t>
            </a:r>
            <a:r>
              <a:rPr lang="nl-NL" altLang="en-US" sz="2000" b="1" dirty="0" err="1"/>
              <a:t>citations</a:t>
            </a:r>
            <a:r>
              <a:rPr lang="nl-NL" altLang="en-US" sz="2000" b="1" dirty="0"/>
              <a:t>, H-index</a:t>
            </a:r>
          </a:p>
          <a:p>
            <a:r>
              <a:rPr lang="nl-NL" altLang="en-US" sz="2000" b="1" dirty="0"/>
              <a:t>- </a:t>
            </a:r>
            <a:r>
              <a:rPr lang="nl-NL" altLang="en-US" sz="2000" b="1" dirty="0" err="1"/>
              <a:t>amount</a:t>
            </a:r>
            <a:r>
              <a:rPr lang="nl-NL" altLang="en-US" sz="2000" b="1" dirty="0"/>
              <a:t> of </a:t>
            </a:r>
            <a:r>
              <a:rPr lang="nl-NL" altLang="en-US" sz="2000" b="1" dirty="0" err="1"/>
              <a:t>funding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obtained</a:t>
            </a:r>
            <a:endParaRPr lang="nl-NL" altLang="en-US" sz="2000" b="1" dirty="0"/>
          </a:p>
        </p:txBody>
      </p:sp>
      <p:sp>
        <p:nvSpPr>
          <p:cNvPr id="61445" name="Tekstvak 9">
            <a:extLst>
              <a:ext uri="{FF2B5EF4-FFF2-40B4-BE49-F238E27FC236}">
                <a16:creationId xmlns:a16="http://schemas.microsoft.com/office/drawing/2014/main" id="{4CA922FF-8175-47BF-92A0-0F3FE0A2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59" y="2840736"/>
            <a:ext cx="2274095" cy="25545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l-NL" altLang="en-US" b="1" dirty="0"/>
              <a:t> </a:t>
            </a:r>
            <a:r>
              <a:rPr lang="nl-NL" altLang="en-US" sz="2000" b="1" dirty="0" err="1"/>
              <a:t>Hypercompetition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for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limited</a:t>
            </a:r>
            <a:r>
              <a:rPr lang="nl-NL" altLang="en-US" sz="2000" b="1" dirty="0"/>
              <a:t> funds </a:t>
            </a:r>
            <a:r>
              <a:rPr lang="nl-NL" altLang="en-US" sz="2000" b="1" dirty="0" err="1"/>
              <a:t>works</a:t>
            </a:r>
            <a:r>
              <a:rPr lang="nl-NL" altLang="en-US" sz="2000" b="1" dirty="0"/>
              <a:t> </a:t>
            </a:r>
            <a:r>
              <a:rPr lang="nl-NL" altLang="en-US" sz="2000" b="1" dirty="0" err="1"/>
              <a:t>against</a:t>
            </a:r>
            <a:r>
              <a:rPr lang="nl-NL" altLang="en-US" sz="2000" b="1" dirty="0"/>
              <a:t>: </a:t>
            </a:r>
          </a:p>
          <a:p>
            <a:pPr algn="ctr"/>
            <a:endParaRPr lang="nl-NL" altLang="en-US" sz="2000" b="1" dirty="0"/>
          </a:p>
          <a:p>
            <a:pPr algn="ctr"/>
            <a:endParaRPr lang="nl-NL" altLang="en-US" sz="2000" b="1" dirty="0"/>
          </a:p>
          <a:p>
            <a:pPr algn="ctr"/>
            <a:r>
              <a:rPr lang="nl-NL" altLang="en-US" sz="2000" b="1" dirty="0"/>
              <a:t>Team-</a:t>
            </a:r>
            <a:r>
              <a:rPr lang="nl-NL" altLang="en-US" sz="2000" b="1" dirty="0" err="1"/>
              <a:t>Science</a:t>
            </a:r>
            <a:r>
              <a:rPr lang="nl-NL" altLang="en-US" sz="2000" b="1" dirty="0"/>
              <a:t>,  </a:t>
            </a:r>
            <a:r>
              <a:rPr lang="nl-NL" altLang="en-US" sz="2000" b="1" dirty="0" err="1"/>
              <a:t>Multidisciplinarity</a:t>
            </a:r>
            <a:r>
              <a:rPr lang="nl-NL" altLang="en-US" sz="2000" b="1" dirty="0"/>
              <a:t> &amp; </a:t>
            </a:r>
            <a:r>
              <a:rPr lang="nl-NL" altLang="en-US" sz="2000" b="1" dirty="0" err="1"/>
              <a:t>Diversity</a:t>
            </a:r>
            <a:endParaRPr lang="nl-NL" altLang="en-US" sz="2000" b="1" dirty="0"/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D2F691C8-D745-9447-BDC6-FAC1C360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836" y="4761545"/>
            <a:ext cx="286941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ctr">
              <a:buFontTx/>
              <a:buChar char="-"/>
            </a:pPr>
            <a:r>
              <a:rPr lang="nl-NL" altLang="en-US" sz="2400" b="1" dirty="0"/>
              <a:t>Most papers </a:t>
            </a:r>
            <a:r>
              <a:rPr lang="nl-NL" altLang="en-US" sz="2400" b="1" dirty="0" err="1"/>
              <a:t>still</a:t>
            </a:r>
            <a:r>
              <a:rPr lang="nl-NL" altLang="en-US" sz="2400" b="1" dirty="0"/>
              <a:t> </a:t>
            </a:r>
            <a:r>
              <a:rPr lang="nl-NL" altLang="en-US" sz="2400" b="1" dirty="0" err="1"/>
              <a:t>behind</a:t>
            </a:r>
            <a:r>
              <a:rPr lang="nl-NL" altLang="en-US" sz="2400" b="1" dirty="0"/>
              <a:t> </a:t>
            </a:r>
            <a:r>
              <a:rPr lang="nl-NL" altLang="en-US" sz="2400" b="1" dirty="0" err="1"/>
              <a:t>paywalls</a:t>
            </a:r>
            <a:r>
              <a:rPr lang="nl-NL" altLang="en-US" sz="2400" b="1" dirty="0"/>
              <a:t> </a:t>
            </a:r>
          </a:p>
          <a:p>
            <a:pPr marL="342900" indent="-342900" algn="ctr">
              <a:buFontTx/>
              <a:buChar char="-"/>
            </a:pPr>
            <a:r>
              <a:rPr lang="nl-NL" altLang="en-US" sz="2400" b="1" dirty="0"/>
              <a:t>Data </a:t>
            </a:r>
            <a:r>
              <a:rPr lang="nl-NL" altLang="en-US" sz="2400" b="1" dirty="0" err="1"/>
              <a:t>not</a:t>
            </a:r>
            <a:r>
              <a:rPr lang="nl-NL" altLang="en-US" sz="2400" b="1" dirty="0"/>
              <a:t> shared</a:t>
            </a:r>
          </a:p>
        </p:txBody>
      </p:sp>
    </p:spTree>
    <p:extLst>
      <p:ext uri="{BB962C8B-B14F-4D97-AF65-F5344CB8AC3E}">
        <p14:creationId xmlns:p14="http://schemas.microsoft.com/office/powerpoint/2010/main" val="887343589"/>
      </p:ext>
    </p:extLst>
  </p:cSld>
  <p:clrMapOvr>
    <a:masterClrMapping/>
  </p:clrMapOvr>
</p:sld>
</file>

<file path=ppt/theme/theme1.xml><?xml version="1.0" encoding="utf-8"?>
<a:theme xmlns:a="http://schemas.openxmlformats.org/drawingml/2006/main" name="UMCU_PPT_V8 4-3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6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8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UMCU_PPT_V1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UMCU_PPT_V1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UMCU_PPT_V1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0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5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14350</TotalTime>
  <Words>1992</Words>
  <Application>Microsoft Macintosh PowerPoint</Application>
  <PresentationFormat>Diavoorstelling (4:3)</PresentationFormat>
  <Paragraphs>267</Paragraphs>
  <Slides>24</Slides>
  <Notes>13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24</vt:i4>
      </vt:variant>
    </vt:vector>
  </HeadingPairs>
  <TitlesOfParts>
    <vt:vector size="41" baseType="lpstr">
      <vt:lpstr>Arial</vt:lpstr>
      <vt:lpstr>Calibri</vt:lpstr>
      <vt:lpstr>Myriad Pro</vt:lpstr>
      <vt:lpstr>Segoe UI</vt:lpstr>
      <vt:lpstr>Times New Roman</vt:lpstr>
      <vt:lpstr>UMCU_PPT_V8 4-3</vt:lpstr>
      <vt:lpstr>6_UMCU_PPT_V1</vt:lpstr>
      <vt:lpstr>8_UMCU_PPT_V1</vt:lpstr>
      <vt:lpstr>9_UMCU_PPT_V1</vt:lpstr>
      <vt:lpstr>7_Standaardthema</vt:lpstr>
      <vt:lpstr>8_Standaardthema</vt:lpstr>
      <vt:lpstr>9_Standaardthema</vt:lpstr>
      <vt:lpstr>10_Standaardthema</vt:lpstr>
      <vt:lpstr>15_Standaardthema</vt:lpstr>
      <vt:lpstr>16_Standaardthema</vt:lpstr>
      <vt:lpstr>17_Standaardthema</vt:lpstr>
      <vt:lpstr>18_Standaardthema</vt:lpstr>
      <vt:lpstr> Transition to Open Science Towards a Realistic Image  and Improved Practice of Science</vt:lpstr>
      <vt:lpstr>PowerPoint-presentatie</vt:lpstr>
      <vt:lpstr> Biomedical Research suffers from major systemic flaws  </vt:lpstr>
      <vt:lpstr>PowerPoint-presentatie</vt:lpstr>
      <vt:lpstr>PowerPoint-presentatie</vt:lpstr>
      <vt:lpstr>PowerPoint-presentatie</vt:lpstr>
      <vt:lpstr>Just some of the problems of the science system</vt:lpstr>
      <vt:lpstr>The Scientific Field: Professional Interests, Elites, Stratification, Power Struggle, and Economics</vt:lpstr>
      <vt:lpstr>PowerPoint-presentatie</vt:lpstr>
      <vt:lpstr>PowerPoint-presentatie</vt:lpstr>
      <vt:lpstr>PowerPoint-presentatie</vt:lpstr>
      <vt:lpstr>The ‘Legend’, dominant, but flawed image of science determines and distorts the practice of scientific inquiry. </vt:lpstr>
      <vt:lpstr>The standard/popular image of  Science and Research: the ‘Legend’*</vt:lpstr>
      <vt:lpstr>The ’Legend’ distorts the practice of scientific inquiry through flawed academic hierarchies </vt:lpstr>
      <vt:lpstr>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@UMCUTRECHT: Inclusive set of generic indicators  for research quality and impact (in use since 2016)</vt:lpstr>
    </vt:vector>
  </TitlesOfParts>
  <Company>UMC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Erwin van der Louw</dc:creator>
  <cp:lastModifiedBy>Frank Miedema</cp:lastModifiedBy>
  <cp:revision>290</cp:revision>
  <dcterms:created xsi:type="dcterms:W3CDTF">2013-05-31T10:34:16Z</dcterms:created>
  <dcterms:modified xsi:type="dcterms:W3CDTF">2020-09-14T20:12:23Z</dcterms:modified>
</cp:coreProperties>
</file>