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448" r:id="rId5"/>
    <p:sldId id="477" r:id="rId6"/>
    <p:sldId id="461" r:id="rId7"/>
    <p:sldId id="463" r:id="rId8"/>
    <p:sldId id="462" r:id="rId9"/>
    <p:sldId id="464" r:id="rId10"/>
    <p:sldId id="465" r:id="rId11"/>
    <p:sldId id="409" r:id="rId12"/>
    <p:sldId id="424" r:id="rId13"/>
    <p:sldId id="428" r:id="rId14"/>
    <p:sldId id="426" r:id="rId15"/>
    <p:sldId id="427" r:id="rId16"/>
    <p:sldId id="455" r:id="rId17"/>
    <p:sldId id="456" r:id="rId18"/>
    <p:sldId id="457" r:id="rId19"/>
    <p:sldId id="458" r:id="rId20"/>
    <p:sldId id="471" r:id="rId21"/>
    <p:sldId id="476" r:id="rId22"/>
    <p:sldId id="454" r:id="rId23"/>
    <p:sldId id="416" r:id="rId24"/>
    <p:sldId id="417" r:id="rId25"/>
    <p:sldId id="418" r:id="rId26"/>
    <p:sldId id="419" r:id="rId27"/>
    <p:sldId id="420" r:id="rId28"/>
    <p:sldId id="460" r:id="rId29"/>
    <p:sldId id="470" r:id="rId30"/>
    <p:sldId id="472" r:id="rId31"/>
    <p:sldId id="474" r:id="rId32"/>
    <p:sldId id="473" r:id="rId3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98D0"/>
    <a:srgbClr val="FCF7F4"/>
    <a:srgbClr val="D3D4C9"/>
    <a:srgbClr val="E96767"/>
    <a:srgbClr val="F9DF94"/>
    <a:srgbClr val="43A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F5E311-78C6-48C2-A904-8476BF7EB142}" v="33" dt="2021-03-29T10:06:43.917"/>
  </p1510:revLst>
</p1510:revInfo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10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9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1D62D-24E0-4D13-B375-673BEDD88365}" type="datetimeFigureOut">
              <a:rPr lang="nl-NL" smtClean="0"/>
              <a:t>5-4-2022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588A9-1FDB-4300-BA1A-20BE9AEFF8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3429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During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lunchmeeting I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present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final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results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my</a:t>
            </a:r>
            <a:r>
              <a:rPr lang="nl-NL" baseline="0" dirty="0" smtClean="0"/>
              <a:t> PhD-</a:t>
            </a:r>
            <a:r>
              <a:rPr lang="nl-NL" baseline="0" dirty="0" err="1" smtClean="0"/>
              <a:t>study</a:t>
            </a:r>
            <a:r>
              <a:rPr lang="nl-NL" baseline="0" dirty="0" smtClean="0"/>
              <a:t> on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design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evaluation</a:t>
            </a:r>
            <a:r>
              <a:rPr lang="nl-NL" baseline="0" dirty="0" smtClean="0"/>
              <a:t> of a </a:t>
            </a:r>
            <a:r>
              <a:rPr lang="nl-NL" baseline="0" dirty="0" err="1" smtClean="0"/>
              <a:t>learning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trajectory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introducing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statistical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inference</a:t>
            </a:r>
            <a:r>
              <a:rPr lang="nl-NL" baseline="0" dirty="0" smtClean="0"/>
              <a:t>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47D85-3EFF-43C6-A01B-CD6A1A2576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11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levert</a:t>
            </a:r>
            <a:r>
              <a:rPr lang="en-US" dirty="0"/>
              <a:t> in </a:t>
            </a:r>
            <a:r>
              <a:rPr lang="en-US" dirty="0" err="1"/>
              <a:t>totaal</a:t>
            </a:r>
            <a:r>
              <a:rPr lang="en-US" dirty="0"/>
              <a:t> 4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toetsen</a:t>
            </a:r>
            <a:r>
              <a:rPr lang="en-US" dirty="0"/>
              <a:t> op om je data </a:t>
            </a:r>
            <a:r>
              <a:rPr lang="en-US" dirty="0" err="1"/>
              <a:t>mee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toetsen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687B-6398-4B2D-81FD-3B5A10A761D0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452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levert</a:t>
            </a:r>
            <a:r>
              <a:rPr lang="en-US" dirty="0"/>
              <a:t> in </a:t>
            </a:r>
            <a:r>
              <a:rPr lang="en-US" dirty="0" err="1"/>
              <a:t>totaal</a:t>
            </a:r>
            <a:r>
              <a:rPr lang="en-US" dirty="0"/>
              <a:t> 4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toetsen</a:t>
            </a:r>
            <a:r>
              <a:rPr lang="en-US" dirty="0"/>
              <a:t> op om je data </a:t>
            </a:r>
            <a:r>
              <a:rPr lang="en-US" dirty="0" err="1"/>
              <a:t>mee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toetsen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687B-6398-4B2D-81FD-3B5A10A761D0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7284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levert</a:t>
            </a:r>
            <a:r>
              <a:rPr lang="en-US" dirty="0"/>
              <a:t> in </a:t>
            </a:r>
            <a:r>
              <a:rPr lang="en-US" dirty="0" err="1"/>
              <a:t>totaal</a:t>
            </a:r>
            <a:r>
              <a:rPr lang="en-US" dirty="0"/>
              <a:t> 4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toetsen</a:t>
            </a:r>
            <a:r>
              <a:rPr lang="en-US" dirty="0"/>
              <a:t> op om je data </a:t>
            </a:r>
            <a:r>
              <a:rPr lang="en-US" dirty="0" err="1"/>
              <a:t>mee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toetsen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687B-6398-4B2D-81FD-3B5A10A761D0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1613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levert</a:t>
            </a:r>
            <a:r>
              <a:rPr lang="en-US" dirty="0"/>
              <a:t> in </a:t>
            </a:r>
            <a:r>
              <a:rPr lang="en-US" dirty="0" err="1"/>
              <a:t>totaal</a:t>
            </a:r>
            <a:r>
              <a:rPr lang="en-US" dirty="0"/>
              <a:t> 4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toetsen</a:t>
            </a:r>
            <a:r>
              <a:rPr lang="en-US" dirty="0"/>
              <a:t> op om je data </a:t>
            </a:r>
            <a:r>
              <a:rPr lang="en-US" dirty="0" err="1"/>
              <a:t>mee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toetsen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687B-6398-4B2D-81FD-3B5A10A761D0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7229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levert</a:t>
            </a:r>
            <a:r>
              <a:rPr lang="en-US" dirty="0"/>
              <a:t> in </a:t>
            </a:r>
            <a:r>
              <a:rPr lang="en-US" dirty="0" err="1"/>
              <a:t>totaal</a:t>
            </a:r>
            <a:r>
              <a:rPr lang="en-US" dirty="0"/>
              <a:t> 4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toetsen</a:t>
            </a:r>
            <a:r>
              <a:rPr lang="en-US" dirty="0"/>
              <a:t> op om je data </a:t>
            </a:r>
            <a:r>
              <a:rPr lang="en-US" dirty="0" err="1"/>
              <a:t>mee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toetsen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687B-6398-4B2D-81FD-3B5A10A761D0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3310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687B-6398-4B2D-81FD-3B5A10A761D0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2859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687B-6398-4B2D-81FD-3B5A10A761D0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6762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687B-6398-4B2D-81FD-3B5A10A761D0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592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During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lunchmeeting I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present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final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results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my</a:t>
            </a:r>
            <a:r>
              <a:rPr lang="nl-NL" baseline="0" dirty="0" smtClean="0"/>
              <a:t> PhD-</a:t>
            </a:r>
            <a:r>
              <a:rPr lang="nl-NL" baseline="0" dirty="0" err="1" smtClean="0"/>
              <a:t>study</a:t>
            </a:r>
            <a:r>
              <a:rPr lang="nl-NL" baseline="0" dirty="0" smtClean="0"/>
              <a:t> on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design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evaluation</a:t>
            </a:r>
            <a:r>
              <a:rPr lang="nl-NL" baseline="0" dirty="0" smtClean="0"/>
              <a:t> of a </a:t>
            </a:r>
            <a:r>
              <a:rPr lang="nl-NL" baseline="0" dirty="0" err="1" smtClean="0"/>
              <a:t>learning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trajectory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introducing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statistical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inference</a:t>
            </a:r>
            <a:r>
              <a:rPr lang="nl-NL" baseline="0" dirty="0" smtClean="0"/>
              <a:t>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47D85-3EFF-43C6-A01B-CD6A1A25768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80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During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lunchmeeting I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present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final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results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my</a:t>
            </a:r>
            <a:r>
              <a:rPr lang="nl-NL" baseline="0" dirty="0" smtClean="0"/>
              <a:t> PhD-</a:t>
            </a:r>
            <a:r>
              <a:rPr lang="nl-NL" baseline="0" dirty="0" err="1" smtClean="0"/>
              <a:t>study</a:t>
            </a:r>
            <a:r>
              <a:rPr lang="nl-NL" baseline="0" dirty="0" smtClean="0"/>
              <a:t> on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design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evaluation</a:t>
            </a:r>
            <a:r>
              <a:rPr lang="nl-NL" baseline="0" dirty="0" smtClean="0"/>
              <a:t> of a </a:t>
            </a:r>
            <a:r>
              <a:rPr lang="nl-NL" baseline="0" dirty="0" err="1" smtClean="0"/>
              <a:t>learning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trajectory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introducing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statistical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inference</a:t>
            </a:r>
            <a:r>
              <a:rPr lang="nl-NL" baseline="0" dirty="0" smtClean="0"/>
              <a:t>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47D85-3EFF-43C6-A01B-CD6A1A25768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66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687B-6398-4B2D-81FD-3B5A10A761D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6793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687B-6398-4B2D-81FD-3B5A10A761D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6125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687B-6398-4B2D-81FD-3B5A10A761D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0289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687B-6398-4B2D-81FD-3B5A10A761D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8631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47D85-3EFF-43C6-A01B-CD6A1A2576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89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47D85-3EFF-43C6-A01B-CD6A1A2576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7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levert</a:t>
            </a:r>
            <a:r>
              <a:rPr lang="en-US" dirty="0"/>
              <a:t> in </a:t>
            </a:r>
            <a:r>
              <a:rPr lang="en-US" dirty="0" err="1"/>
              <a:t>totaal</a:t>
            </a:r>
            <a:r>
              <a:rPr lang="en-US" dirty="0"/>
              <a:t> 4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toetsen</a:t>
            </a:r>
            <a:r>
              <a:rPr lang="en-US" dirty="0"/>
              <a:t> op om je data </a:t>
            </a:r>
            <a:r>
              <a:rPr lang="en-US" dirty="0" err="1"/>
              <a:t>mee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toetsen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687B-6398-4B2D-81FD-3B5A10A761D0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7514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levert</a:t>
            </a:r>
            <a:r>
              <a:rPr lang="en-US" dirty="0"/>
              <a:t> in </a:t>
            </a:r>
            <a:r>
              <a:rPr lang="en-US" dirty="0" err="1"/>
              <a:t>totaal</a:t>
            </a:r>
            <a:r>
              <a:rPr lang="en-US" dirty="0"/>
              <a:t> 4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toetsen</a:t>
            </a:r>
            <a:r>
              <a:rPr lang="en-US" dirty="0"/>
              <a:t> op om je data </a:t>
            </a:r>
            <a:r>
              <a:rPr lang="en-US" dirty="0" err="1"/>
              <a:t>mee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toetsen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687B-6398-4B2D-81FD-3B5A10A761D0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390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64CC2-9905-4808-A5D6-0A2973D4E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C26256-C572-42A7-BBB5-D69E48764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61AD3-4A95-4F67-9BFB-D7A9FCEF3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720F-8E64-40E7-B339-C45D8E11F058}" type="datetimeFigureOut">
              <a:rPr lang="nl-NL" smtClean="0"/>
              <a:t>5-4-2022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B3CF1-4942-47A0-92FE-F0C6C47D8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B74F5-FCA2-4603-A6B5-F93CF69EB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4A39-4E3F-439D-B9FF-36D2D4405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2393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25F49-99D2-48E4-9448-0B2134001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42134-63B9-41C1-96E3-FEC22E22A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10644-7405-4AB8-A77A-586F52DD2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720F-8E64-40E7-B339-C45D8E11F058}" type="datetimeFigureOut">
              <a:rPr lang="nl-NL" smtClean="0"/>
              <a:t>5-4-2022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056F3-005F-4238-AB95-D1BD1FD7F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F578A-0C7F-412B-B032-FCD0C7694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4A39-4E3F-439D-B9FF-36D2D4405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716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FAC609-770E-4314-92A5-0FFAB0F9D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753221-868D-4F52-9452-739A1B590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794AC-0E40-46D3-BAB6-41570418D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720F-8E64-40E7-B339-C45D8E11F058}" type="datetimeFigureOut">
              <a:rPr lang="nl-NL" smtClean="0"/>
              <a:t>5-4-2022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79B0C-A110-49A6-9049-3D4C9707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321CD-361A-4C2D-AA5F-174961C7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4A39-4E3F-439D-B9FF-36D2D4405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81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B4777-5CCE-4A24-8BC0-7A6EFEE6D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197D0-0C0A-4DFD-B5CB-C13B5F226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5B4C2-26A3-403A-96F8-6DDBF6691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720F-8E64-40E7-B339-C45D8E11F058}" type="datetimeFigureOut">
              <a:rPr lang="nl-NL" smtClean="0"/>
              <a:t>5-4-2022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9DDE1-6432-4F62-A078-BADA796C8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71DA3-B1CD-4F41-BA8F-ACBA184B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4A39-4E3F-439D-B9FF-36D2D4405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583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781E6-8EBF-4E15-A362-AD246EFED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1B4AD-E677-40BA-A04E-429820F63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3E0B9-E54F-4F6E-9DA2-21A137829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720F-8E64-40E7-B339-C45D8E11F058}" type="datetimeFigureOut">
              <a:rPr lang="nl-NL" smtClean="0"/>
              <a:t>5-4-2022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962E4-C434-423C-9E1B-26E768E13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E8875-33CC-4BCB-8D6B-F867ED5E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4A39-4E3F-439D-B9FF-36D2D4405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789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65CB9-6CCE-47B4-A450-5A7237F36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61ACB-C21D-4906-83B8-814C98C5C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E4570C-4A07-4D0E-8713-FB4E60134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6805F-2D2B-4629-A685-6BA8F7B9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720F-8E64-40E7-B339-C45D8E11F058}" type="datetimeFigureOut">
              <a:rPr lang="nl-NL" smtClean="0"/>
              <a:t>5-4-2022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C0633-A37A-4FEB-83DC-E2E422CCA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37D05-C940-4CF8-A289-3018B803A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4A39-4E3F-439D-B9FF-36D2D4405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382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1BEAC-C9FD-4399-94BA-A953464D3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CC31E-831B-4721-AE01-419F06E9E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39E296-FBE1-49BE-A911-FD24AA3D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CB429-9E52-423C-89E5-0F669CE98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A86996-10C9-4C1C-B338-400468BEC8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F5EBB-8DB3-4751-89E6-90BE4C784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720F-8E64-40E7-B339-C45D8E11F058}" type="datetimeFigureOut">
              <a:rPr lang="nl-NL" smtClean="0"/>
              <a:t>5-4-2022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84190F-CCDB-4D56-97C4-38B3A92FE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1E0DFB-527F-4B04-AD40-33D8D4E64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4A39-4E3F-439D-B9FF-36D2D4405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493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3B4B7-358B-49F9-92A2-E7CB46803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A2786-4EAA-43A3-AF99-70694A2F5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720F-8E64-40E7-B339-C45D8E11F058}" type="datetimeFigureOut">
              <a:rPr lang="nl-NL" smtClean="0"/>
              <a:t>5-4-2022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449B0E-E93D-411B-BEF9-1F9CB6A20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C24DF-7E6B-429E-B164-F00BF643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4A39-4E3F-439D-B9FF-36D2D4405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2856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462C1C-4DCC-4050-A98C-10C72790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720F-8E64-40E7-B339-C45D8E11F058}" type="datetimeFigureOut">
              <a:rPr lang="nl-NL" smtClean="0"/>
              <a:t>5-4-2022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17544E-9DAA-489F-827E-076B2D2B8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1DBF0-36B2-408D-A02A-BA2CF109E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4A39-4E3F-439D-B9FF-36D2D4405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074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083B7-09BF-450A-9217-9F6D72728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3C899-7091-4382-B71E-60C6BDF0A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4FC7B-31BB-4204-A9E7-2D3823ACB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35164-A5B1-46C0-98A0-A62A8D53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720F-8E64-40E7-B339-C45D8E11F058}" type="datetimeFigureOut">
              <a:rPr lang="nl-NL" smtClean="0"/>
              <a:t>5-4-2022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336BB-F9E0-4BB0-8667-3F3F96B2C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5CE85-A979-49A7-A519-55AE6932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4A39-4E3F-439D-B9FF-36D2D4405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82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CA6E-9A7D-4915-BDA1-937B79017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258BF8-F9B9-4A90-8DF0-EFA051EEE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2691F-9369-4137-9EA4-9E5169ABC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A5796-8688-4C85-9EE3-6C90B4B92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720F-8E64-40E7-B339-C45D8E11F058}" type="datetimeFigureOut">
              <a:rPr lang="nl-NL" smtClean="0"/>
              <a:t>5-4-2022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5C850-753F-47CE-AA87-FD6DB4E62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CF02E-3352-4909-8D0A-E9E7C46C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4A39-4E3F-439D-B9FF-36D2D4405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960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DDD563-16D4-40B4-AD68-1B7A88BA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3172C-E829-475A-BD82-9F91C2305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34D4B-9B19-4719-9B13-2EECBBF4C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F720F-8E64-40E7-B339-C45D8E11F058}" type="datetimeFigureOut">
              <a:rPr lang="nl-NL" smtClean="0"/>
              <a:t>5-4-2022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3E2EF-D3E0-47EF-8804-F8C6DE0AEA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09515-7C58-4B8A-8375-ADCC2C458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4A39-4E3F-439D-B9FF-36D2D4405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156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google.nl/url?sa=i&amp;rct=j&amp;q=&amp;esrc=s&amp;source=images&amp;cd=&amp;cad=rja&amp;uact=8&amp;ved=2ahUKEwi2wIq3lN_gAhUSbFAKHRJvDx8QjRx6BAgBEAU&amp;url=https://www.hethuisutrecht.nl/partner/universiteit-utrecht/uu/&amp;psig=AOvVaw2MLyBy86O7Cu2JfVw_k2KX&amp;ust=1551468416962993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ClgtXknhYv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3.tmp"/><Relationship Id="rId4" Type="http://schemas.openxmlformats.org/officeDocument/2006/relationships/image" Target="../media/image32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4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5.tmp"/><Relationship Id="rId4" Type="http://schemas.openxmlformats.org/officeDocument/2006/relationships/image" Target="../media/image37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8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vvw.nl/lesmaterialen/projectenfonds/blackbox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39.jpeg"/><Relationship Id="rId4" Type="http://schemas.openxmlformats.org/officeDocument/2006/relationships/hyperlink" Target="http://www.nvvw.nl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google.nl/url?sa=i&amp;rct=j&amp;q=&amp;esrc=s&amp;source=images&amp;cd=&amp;cad=rja&amp;uact=8&amp;ved=2ahUKEwi2wIq3lN_gAhUSbFAKHRJvDx8QjRx6BAgBEAU&amp;url=https://www.hethuisutrecht.nl/partner/universiteit-utrecht/uu/&amp;psig=AOvVaw2MLyBy86O7Cu2JfVw_k2KX&amp;ust=1551468416962993" TargetMode="Externa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google.nl/url?sa=i&amp;rct=j&amp;q=&amp;esrc=s&amp;source=images&amp;cd=&amp;cad=rja&amp;uact=8&amp;ved=2ahUKEwi2wIq3lN_gAhUSbFAKHRJvDx8QjRx6BAgBEAU&amp;url=https://www.hethuisutrecht.nl/partner/universiteit-utrecht/uu/&amp;psig=AOvVaw2MLyBy86O7Cu2JfVw_k2KX&amp;ust=1551468416962993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aris21.org/statistical-literacy-202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C:\Users\Algemeen\OneDrive - CSG Prins Maurits\2021-2022 U-Talent\MC Help, ik heb data\Figuur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6" b="6903"/>
          <a:stretch/>
        </p:blipFill>
        <p:spPr bwMode="auto">
          <a:xfrm>
            <a:off x="4133849" y="2438400"/>
            <a:ext cx="8058151" cy="441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12227312" cy="2438400"/>
          </a:xfrm>
          <a:solidFill>
            <a:srgbClr val="92D050"/>
          </a:solidFill>
        </p:spPr>
        <p:txBody>
          <a:bodyPr anchor="ctr">
            <a:noAutofit/>
          </a:bodyPr>
          <a:lstStyle/>
          <a:p>
            <a:r>
              <a:rPr lang="nl-NL" sz="7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Een Black Box vol data!</a:t>
            </a:r>
            <a:endParaRPr lang="en-US" sz="7200" dirty="0"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2438399"/>
            <a:ext cx="4133849" cy="3190875"/>
          </a:xfr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2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NWD vrijdag 8 april 2021</a:t>
            </a:r>
            <a:endParaRPr lang="nl-NL" sz="2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2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Workshopronde </a:t>
            </a:r>
            <a:r>
              <a:rPr lang="nl-NL" sz="2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  <a:p>
            <a:pPr>
              <a:spcBef>
                <a:spcPts val="0"/>
              </a:spcBef>
            </a:pPr>
            <a:r>
              <a:rPr lang="nl-NL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</a:t>
            </a:r>
            <a:r>
              <a:rPr lang="nl-NL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nl-NL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Marianne van </a:t>
            </a:r>
            <a:r>
              <a:rPr lang="nl-NL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Dijke-</a:t>
            </a:r>
            <a:r>
              <a:rPr lang="nl-NL" sz="20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Droogers</a:t>
            </a:r>
            <a:endParaRPr lang="nl-NL" sz="28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Afbeelding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3" y="6058373"/>
            <a:ext cx="1730692" cy="590547"/>
          </a:xfrm>
          <a:prstGeom prst="rect">
            <a:avLst/>
          </a:prstGeom>
        </p:spPr>
      </p:pic>
      <p:pic>
        <p:nvPicPr>
          <p:cNvPr id="8" name="Afbeelding 7" descr="Gerelateerde afbeelding">
            <a:hlinkClick r:id="rId5" tgtFrame="&quot;_blank&quot;"/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5905018"/>
            <a:ext cx="1401444" cy="743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882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Afbeeldingsresultaat voor statistiek">
            <a:extLst>
              <a:ext uri="{FF2B5EF4-FFF2-40B4-BE49-F238E27FC236}">
                <a16:creationId xmlns:a16="http://schemas.microsoft.com/office/drawing/2014/main" id="{FC0309F5-9FEE-4872-8AC8-99784AA24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143" y="4643040"/>
            <a:ext cx="2376880" cy="178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nl-NL" sz="2800" dirty="0" smtClean="0">
                <a:solidFill>
                  <a:srgbClr val="1C97D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Startopdracht </a:t>
            </a:r>
            <a:r>
              <a:rPr lang="nl-NL" sz="2800" dirty="0" smtClean="0">
                <a:solidFill>
                  <a:srgbClr val="1C97D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endParaRPr lang="en-US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a. Hoeveel gele balletjes zitten er in de Black Box?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Onderbouw je vermoeden met data. </a:t>
            </a:r>
          </a:p>
          <a:p>
            <a:pPr marL="0" indent="0">
              <a:lnSpc>
                <a:spcPct val="100000"/>
              </a:lnSpc>
              <a:buNone/>
            </a:pPr>
            <a:endParaRPr lang="nl-NL" sz="18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b. Vervolg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. Nu met groot kijkvenster!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Hoeveel gele balletjes zitten er in de Black Box?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Onderbouw je vermoeden met data. </a:t>
            </a:r>
          </a:p>
          <a:p>
            <a:pPr marL="0" indent="0">
              <a:lnSpc>
                <a:spcPct val="100000"/>
              </a:lnSpc>
              <a:buNone/>
            </a:pPr>
            <a:endParaRPr lang="nl-NL" sz="1800" dirty="0" smtClean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4" descr="Trofee Winnen Prijs - Gratis afbeelding op Pixa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03" y="5212553"/>
            <a:ext cx="1106297" cy="107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 flipH="1">
            <a:off x="8311894" y="1852640"/>
            <a:ext cx="350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 minuten data verzamelen</a:t>
            </a:r>
          </a:p>
          <a:p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minuten data analyseren</a:t>
            </a:r>
          </a:p>
        </p:txBody>
      </p:sp>
    </p:spTree>
    <p:extLst>
      <p:ext uri="{BB962C8B-B14F-4D97-AF65-F5344CB8AC3E}">
        <p14:creationId xmlns:p14="http://schemas.microsoft.com/office/powerpoint/2010/main" val="210850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nl-NL" sz="2800" dirty="0" smtClean="0">
                <a:solidFill>
                  <a:srgbClr val="1C97D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is statistiek??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In de wetenschap observeren/onderzoeken we vaak een deel ….</a:t>
            </a:r>
          </a:p>
          <a:p>
            <a:pPr marL="0" indent="0">
              <a:buNone/>
            </a:pP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….. op basis daarvan proberen we kennis te vergaren over het grote geheel.</a:t>
            </a:r>
          </a:p>
        </p:txBody>
      </p:sp>
      <p:pic>
        <p:nvPicPr>
          <p:cNvPr id="1026" name="Picture 2" descr="Sample vs. Population Distribu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33937"/>
            <a:ext cx="3400425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47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838200" y="1887588"/>
            <a:ext cx="10515600" cy="42893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800" dirty="0">
                <a:solidFill>
                  <a:srgbClr val="2021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Statistiek is de wetenschap, de methodiek en de techniek van het </a:t>
            </a:r>
          </a:p>
          <a:p>
            <a:pPr marL="285750" indent="-285750">
              <a:buFontTx/>
              <a:buChar char="-"/>
            </a:pPr>
            <a:r>
              <a:rPr lang="nl-NL" sz="1800" dirty="0">
                <a:solidFill>
                  <a:srgbClr val="2021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Verzamelen</a:t>
            </a:r>
          </a:p>
          <a:p>
            <a:pPr marL="285750" indent="-285750">
              <a:buFontTx/>
              <a:buChar char="-"/>
            </a:pPr>
            <a:r>
              <a:rPr lang="nl-NL" sz="1800" dirty="0">
                <a:solidFill>
                  <a:srgbClr val="2021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Bewerken</a:t>
            </a:r>
          </a:p>
          <a:p>
            <a:pPr marL="285750" indent="-285750">
              <a:buFontTx/>
              <a:buChar char="-"/>
            </a:pPr>
            <a:r>
              <a:rPr lang="nl-NL" sz="1800" dirty="0" smtClean="0">
                <a:solidFill>
                  <a:srgbClr val="2021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Interpreteren </a:t>
            </a:r>
            <a:endParaRPr lang="nl-NL" sz="1800" dirty="0">
              <a:solidFill>
                <a:srgbClr val="20212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olidFill>
                  <a:srgbClr val="2021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Presenteren </a:t>
            </a:r>
          </a:p>
          <a:p>
            <a:pPr marL="0" indent="0">
              <a:buNone/>
            </a:pPr>
            <a:r>
              <a:rPr lang="nl-NL" sz="1800" dirty="0" smtClean="0">
                <a:solidFill>
                  <a:srgbClr val="2021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van data (Wikipedia, 2021)</a:t>
            </a:r>
            <a:endParaRPr lang="nl-NL" sz="1800" dirty="0">
              <a:solidFill>
                <a:srgbClr val="20212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nl-NL" sz="2800" dirty="0" smtClean="0">
                <a:solidFill>
                  <a:srgbClr val="1C97D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is statistiek??</a:t>
            </a:r>
            <a:endParaRPr lang="en-US" dirty="0"/>
          </a:p>
        </p:txBody>
      </p:sp>
      <p:grpSp>
        <p:nvGrpSpPr>
          <p:cNvPr id="26" name="Groep 25"/>
          <p:cNvGrpSpPr/>
          <p:nvPr/>
        </p:nvGrpSpPr>
        <p:grpSpPr>
          <a:xfrm>
            <a:off x="5883170" y="616286"/>
            <a:ext cx="5470630" cy="5560675"/>
            <a:chOff x="2812221" y="562026"/>
            <a:chExt cx="5470630" cy="5560675"/>
          </a:xfrm>
        </p:grpSpPr>
        <p:pic>
          <p:nvPicPr>
            <p:cNvPr id="1026" name="Picture 2" descr="Enquête over missie en visie van JVC | JVC">
              <a:extLst>
                <a:ext uri="{FF2B5EF4-FFF2-40B4-BE49-F238E27FC236}">
                  <a16:creationId xmlns:a16="http://schemas.microsoft.com/office/drawing/2014/main" id="{FFD9B185-0EB4-4409-A454-5AA21560C7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5779" y="562026"/>
              <a:ext cx="2317072" cy="1303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2BE9E19A-E47E-492B-B0FB-AF3F034E1A9A}"/>
                </a:ext>
              </a:extLst>
            </p:cNvPr>
            <p:cNvCxnSpPr>
              <a:cxnSpLocks/>
              <a:endCxn id="1026" idx="1"/>
            </p:cNvCxnSpPr>
            <p:nvPr/>
          </p:nvCxnSpPr>
          <p:spPr>
            <a:xfrm flipV="1">
              <a:off x="4151376" y="1213703"/>
              <a:ext cx="1814403" cy="64986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FBD5FA42-2DC5-4C53-911F-2C355F6A68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8009" y="2543018"/>
              <a:ext cx="1422965" cy="1422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F6D01784-AA58-43AE-AB37-C81E7F2A6FE5}"/>
                </a:ext>
              </a:extLst>
            </p:cNvPr>
            <p:cNvCxnSpPr>
              <a:endCxn id="1028" idx="1"/>
            </p:cNvCxnSpPr>
            <p:nvPr/>
          </p:nvCxnSpPr>
          <p:spPr>
            <a:xfrm>
              <a:off x="2812221" y="2846507"/>
              <a:ext cx="3355788" cy="40799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030" name="Picture 6" descr="Slimleren - Verschillende diagrammen">
              <a:extLst>
                <a:ext uri="{FF2B5EF4-FFF2-40B4-BE49-F238E27FC236}">
                  <a16:creationId xmlns:a16="http://schemas.microsoft.com/office/drawing/2014/main" id="{D792D4C3-7E85-4B81-B50C-A8BAA6382F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804" y="4255801"/>
              <a:ext cx="2447925" cy="1866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4EC110B2-3B86-4CD4-B42D-D5CBD7251DD1}"/>
                </a:ext>
              </a:extLst>
            </p:cNvPr>
            <p:cNvCxnSpPr>
              <a:endCxn id="1030" idx="1"/>
            </p:cNvCxnSpPr>
            <p:nvPr/>
          </p:nvCxnSpPr>
          <p:spPr>
            <a:xfrm>
              <a:off x="2825496" y="3834217"/>
              <a:ext cx="2913308" cy="135503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B470EA01-B87F-4925-86D7-ED0E754046B8}"/>
                </a:ext>
              </a:extLst>
            </p:cNvPr>
            <p:cNvCxnSpPr/>
            <p:nvPr/>
          </p:nvCxnSpPr>
          <p:spPr>
            <a:xfrm>
              <a:off x="2812221" y="3326704"/>
              <a:ext cx="2926583" cy="131633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034" name="Picture 10" descr="vraagteken - Wondplatform Nederland">
              <a:extLst>
                <a:ext uri="{FF2B5EF4-FFF2-40B4-BE49-F238E27FC236}">
                  <a16:creationId xmlns:a16="http://schemas.microsoft.com/office/drawing/2014/main" id="{7CA98E63-F115-448B-902B-887FD1F3E6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5903" y="2797017"/>
              <a:ext cx="1422965" cy="1809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2BE9E19A-E47E-492B-B0FB-AF3F034E1A9A}"/>
              </a:ext>
            </a:extLst>
          </p:cNvPr>
          <p:cNvCxnSpPr>
            <a:cxnSpLocks/>
          </p:cNvCxnSpPr>
          <p:nvPr/>
        </p:nvCxnSpPr>
        <p:spPr>
          <a:xfrm flipV="1">
            <a:off x="5883170" y="2194587"/>
            <a:ext cx="666982" cy="25292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36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>
                <a:solidFill>
                  <a:srgbClr val="1C97D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Ontwerp leertraject – Serie 1 Categoriale data</a:t>
            </a:r>
            <a:endParaRPr lang="en-US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900" indent="0">
              <a:buNone/>
            </a:pPr>
            <a:r>
              <a:rPr lang="nl-NL" sz="4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</a:t>
            </a:r>
            <a:endParaRPr lang="nl-NL" sz="3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695401" y="1173480"/>
            <a:ext cx="9808096" cy="502457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l-NL" altLang="nl-NL" sz="36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030283"/>
              </p:ext>
            </p:extLst>
          </p:nvPr>
        </p:nvGraphicFramePr>
        <p:xfrm>
          <a:off x="407368" y="1524039"/>
          <a:ext cx="11784632" cy="33779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6158">
                  <a:extLst>
                    <a:ext uri="{9D8B030D-6E8A-4147-A177-3AD203B41FA5}">
                      <a16:colId xmlns:a16="http://schemas.microsoft.com/office/drawing/2014/main" val="3776216977"/>
                    </a:ext>
                  </a:extLst>
                </a:gridCol>
                <a:gridCol w="2946158">
                  <a:extLst>
                    <a:ext uri="{9D8B030D-6E8A-4147-A177-3AD203B41FA5}">
                      <a16:colId xmlns:a16="http://schemas.microsoft.com/office/drawing/2014/main" val="3792930840"/>
                    </a:ext>
                  </a:extLst>
                </a:gridCol>
                <a:gridCol w="2946158">
                  <a:extLst>
                    <a:ext uri="{9D8B030D-6E8A-4147-A177-3AD203B41FA5}">
                      <a16:colId xmlns:a16="http://schemas.microsoft.com/office/drawing/2014/main" val="1832678315"/>
                    </a:ext>
                  </a:extLst>
                </a:gridCol>
                <a:gridCol w="2946158">
                  <a:extLst>
                    <a:ext uri="{9D8B030D-6E8A-4147-A177-3AD203B41FA5}">
                      <a16:colId xmlns:a16="http://schemas.microsoft.com/office/drawing/2014/main" val="1423611743"/>
                    </a:ext>
                  </a:extLst>
                </a:gridCol>
              </a:tblGrid>
              <a:tr h="680825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LT stap 1</a:t>
                      </a:r>
                      <a:endParaRPr lang="en-US" sz="2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LT stap 2</a:t>
                      </a:r>
                      <a:endParaRPr lang="en-US" sz="2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LT stap 3</a:t>
                      </a:r>
                      <a:endParaRPr lang="en-US" sz="2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LT stap</a:t>
                      </a:r>
                      <a:r>
                        <a:rPr lang="nl-NL" sz="280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4</a:t>
                      </a:r>
                      <a:endParaRPr lang="en-US" sz="2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926401"/>
                  </a:ext>
                </a:extLst>
              </a:tr>
              <a:tr h="1270169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Experimenteren met </a:t>
                      </a:r>
                      <a:r>
                        <a:rPr lang="nl-NL" sz="2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fysieke </a:t>
                      </a:r>
                      <a:r>
                        <a:rPr lang="nl-NL" sz="2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 box</a:t>
                      </a:r>
                      <a:endParaRPr lang="en-US" sz="2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Visualiseren</a:t>
                      </a:r>
                      <a:r>
                        <a:rPr lang="nl-NL" sz="280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van verdelingen</a:t>
                      </a:r>
                      <a:endParaRPr lang="en-US" sz="2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Statistisch</a:t>
                      </a:r>
                      <a:r>
                        <a:rPr lang="nl-NL" sz="280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modelleren van black box (ICT)</a:t>
                      </a:r>
                      <a:endParaRPr lang="en-US" sz="2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Statistisch</a:t>
                      </a:r>
                      <a:r>
                        <a:rPr lang="nl-NL" sz="280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modelleren in realistische context</a:t>
                      </a:r>
                      <a:endParaRPr lang="en-US" sz="2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2465410"/>
                  </a:ext>
                </a:extLst>
              </a:tr>
              <a:tr h="1325508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0939326"/>
                  </a:ext>
                </a:extLst>
              </a:tr>
            </a:tbl>
          </a:graphicData>
        </a:graphic>
      </p:graphicFrame>
      <p:pic>
        <p:nvPicPr>
          <p:cNvPr id="9" name="Afbeelding 8" descr="IMG_1670"/>
          <p:cNvPicPr/>
          <p:nvPr/>
        </p:nvPicPr>
        <p:blipFill>
          <a:blip r:embed="rId3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7" t="42456" r="33247" b="3616"/>
          <a:stretch>
            <a:fillRect/>
          </a:stretch>
        </p:blipFill>
        <p:spPr bwMode="auto">
          <a:xfrm>
            <a:off x="1254137" y="3599707"/>
            <a:ext cx="1117928" cy="1620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 descr="C:\Users\Gebruiker\Documents\Scan00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1" t="57805" r="11826" b="20461"/>
          <a:stretch>
            <a:fillRect/>
          </a:stretch>
        </p:blipFill>
        <p:spPr bwMode="auto">
          <a:xfrm rot="10800000">
            <a:off x="3798301" y="3857794"/>
            <a:ext cx="2081675" cy="1128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74" b="-1"/>
          <a:stretch/>
        </p:blipFill>
        <p:spPr bwMode="auto">
          <a:xfrm>
            <a:off x="6639160" y="3908452"/>
            <a:ext cx="2144178" cy="110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523" y="3859344"/>
            <a:ext cx="2047295" cy="1084838"/>
          </a:xfrm>
          <a:prstGeom prst="rect">
            <a:avLst/>
          </a:prstGeom>
          <a:noFill/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B35AD72-DC05-4F22-AB6E-C3F9C7A0A47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9" t="2871" r="34619" b="30217"/>
          <a:stretch/>
        </p:blipFill>
        <p:spPr>
          <a:xfrm>
            <a:off x="10515600" y="1"/>
            <a:ext cx="1414130" cy="152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>
                <a:solidFill>
                  <a:srgbClr val="1C97D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Ontwerp </a:t>
            </a:r>
            <a:r>
              <a:rPr lang="nl-NL" sz="2800" dirty="0" smtClean="0">
                <a:solidFill>
                  <a:srgbClr val="1C97D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leertraject</a:t>
            </a:r>
            <a:r>
              <a:rPr lang="nl-NL" sz="2800" dirty="0" smtClean="0">
                <a:solidFill>
                  <a:srgbClr val="1C97D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>
                <a:solidFill>
                  <a:srgbClr val="1C97D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Serie </a:t>
            </a:r>
            <a:r>
              <a:rPr lang="nl-NL" sz="2800" dirty="0" smtClean="0">
                <a:solidFill>
                  <a:srgbClr val="1C97D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nl-NL" sz="2800" dirty="0" smtClean="0">
                <a:solidFill>
                  <a:srgbClr val="1C97D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Numeriek</a:t>
            </a:r>
            <a:r>
              <a:rPr lang="nl-NL" sz="2800" dirty="0" smtClean="0">
                <a:solidFill>
                  <a:srgbClr val="1C97D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nl-NL" sz="2800" dirty="0">
                <a:solidFill>
                  <a:srgbClr val="1C97D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900" indent="0">
              <a:buNone/>
            </a:pPr>
            <a:r>
              <a:rPr lang="nl-NL" sz="4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</a:t>
            </a:r>
            <a:endParaRPr lang="nl-NL" sz="3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695401" y="1173480"/>
            <a:ext cx="9808096" cy="502457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l-NL" altLang="nl-NL" sz="36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898054"/>
              </p:ext>
            </p:extLst>
          </p:nvPr>
        </p:nvGraphicFramePr>
        <p:xfrm>
          <a:off x="407368" y="1448468"/>
          <a:ext cx="11784632" cy="33779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6158">
                  <a:extLst>
                    <a:ext uri="{9D8B030D-6E8A-4147-A177-3AD203B41FA5}">
                      <a16:colId xmlns:a16="http://schemas.microsoft.com/office/drawing/2014/main" val="3776216977"/>
                    </a:ext>
                  </a:extLst>
                </a:gridCol>
                <a:gridCol w="2946158">
                  <a:extLst>
                    <a:ext uri="{9D8B030D-6E8A-4147-A177-3AD203B41FA5}">
                      <a16:colId xmlns:a16="http://schemas.microsoft.com/office/drawing/2014/main" val="3792930840"/>
                    </a:ext>
                  </a:extLst>
                </a:gridCol>
                <a:gridCol w="2946158">
                  <a:extLst>
                    <a:ext uri="{9D8B030D-6E8A-4147-A177-3AD203B41FA5}">
                      <a16:colId xmlns:a16="http://schemas.microsoft.com/office/drawing/2014/main" val="1832678315"/>
                    </a:ext>
                  </a:extLst>
                </a:gridCol>
                <a:gridCol w="2946158">
                  <a:extLst>
                    <a:ext uri="{9D8B030D-6E8A-4147-A177-3AD203B41FA5}">
                      <a16:colId xmlns:a16="http://schemas.microsoft.com/office/drawing/2014/main" val="1423611743"/>
                    </a:ext>
                  </a:extLst>
                </a:gridCol>
              </a:tblGrid>
              <a:tr h="680825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LT stap 5</a:t>
                      </a:r>
                      <a:endParaRPr lang="en-US" sz="2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LT stap 6</a:t>
                      </a:r>
                      <a:endParaRPr lang="en-US" sz="2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LT stap 7</a:t>
                      </a:r>
                      <a:endParaRPr lang="en-US" sz="2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LT stap</a:t>
                      </a:r>
                      <a:r>
                        <a:rPr lang="nl-NL" sz="280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8</a:t>
                      </a:r>
                      <a:endParaRPr lang="en-US" sz="2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926401"/>
                  </a:ext>
                </a:extLst>
              </a:tr>
              <a:tr h="1270169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Experimenteren met </a:t>
                      </a:r>
                      <a:r>
                        <a:rPr lang="nl-NL" sz="2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fysieke </a:t>
                      </a:r>
                      <a:r>
                        <a:rPr lang="nl-NL" sz="2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 box</a:t>
                      </a:r>
                      <a:endParaRPr lang="en-US" sz="2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Visualiseren</a:t>
                      </a:r>
                      <a:r>
                        <a:rPr lang="nl-NL" sz="280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van verdelingen</a:t>
                      </a:r>
                      <a:endParaRPr lang="en-US" sz="2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Statistisch</a:t>
                      </a:r>
                      <a:r>
                        <a:rPr lang="nl-NL" sz="280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modelleren van black box (ICT)</a:t>
                      </a:r>
                      <a:endParaRPr lang="en-US" sz="2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Statistisch</a:t>
                      </a:r>
                      <a:r>
                        <a:rPr lang="nl-NL" sz="280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modelleren in real-life context</a:t>
                      </a:r>
                      <a:endParaRPr lang="en-US" sz="2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2465410"/>
                  </a:ext>
                </a:extLst>
              </a:tr>
              <a:tr h="1325508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0939326"/>
                  </a:ext>
                </a:extLst>
              </a:tr>
            </a:tbl>
          </a:graphicData>
        </a:graphic>
      </p:graphicFrame>
      <p:pic>
        <p:nvPicPr>
          <p:cNvPr id="13" name="Afbeelding 12" descr="C:\Users\Algemeen\Desktop\black box note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99" y="3769519"/>
            <a:ext cx="2199997" cy="208320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" name="Afbeelding 13" descr="C:\Users\Algemeen\Downloads\20190523_10380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50"/>
          <a:stretch/>
        </p:blipFill>
        <p:spPr bwMode="auto">
          <a:xfrm>
            <a:off x="3654581" y="3963388"/>
            <a:ext cx="2225394" cy="13396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Afbeelding 1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6" t="3151" b="30306"/>
          <a:stretch/>
        </p:blipFill>
        <p:spPr bwMode="auto">
          <a:xfrm>
            <a:off x="6525936" y="3654805"/>
            <a:ext cx="2143100" cy="21035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Afbeelding 1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" r="21312"/>
          <a:stretch/>
        </p:blipFill>
        <p:spPr bwMode="auto">
          <a:xfrm>
            <a:off x="9314996" y="3719331"/>
            <a:ext cx="2395513" cy="15836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7B35AD72-DC05-4F22-AB6E-C3F9C7A0A47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9" t="2871" r="34619" b="30217"/>
          <a:stretch/>
        </p:blipFill>
        <p:spPr>
          <a:xfrm>
            <a:off x="10515600" y="1"/>
            <a:ext cx="1414130" cy="152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8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>
                <a:solidFill>
                  <a:srgbClr val="1C97D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verzameling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eaLnBrk="1" hangingPunct="1">
              <a:buNone/>
            </a:pPr>
            <a:r>
              <a:rPr lang="en-US" altLang="nl-NL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Verrichte</a:t>
            </a:r>
            <a:r>
              <a:rPr lang="en-US" altLang="nl-NL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nl-NL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onderwijs</a:t>
            </a:r>
            <a:r>
              <a:rPr lang="en-US" altLang="nl-NL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nl-NL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experimenten</a:t>
            </a:r>
            <a:endParaRPr lang="en-US" altLang="nl-NL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/>
            <a:r>
              <a:rPr lang="en-US" altLang="nl-NL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Interventie</a:t>
            </a:r>
            <a:r>
              <a:rPr lang="en-US" altLang="nl-NL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1 </a:t>
            </a:r>
            <a:r>
              <a:rPr lang="en-US" altLang="nl-NL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klas</a:t>
            </a:r>
            <a:r>
              <a:rPr lang="en-US" altLang="nl-NL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nl-NL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(2017)</a:t>
            </a:r>
          </a:p>
          <a:p>
            <a:r>
              <a:rPr lang="en-US" altLang="nl-NL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Interventie</a:t>
            </a:r>
            <a:r>
              <a:rPr lang="en-US" altLang="nl-NL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3 </a:t>
            </a:r>
            <a:r>
              <a:rPr lang="en-US" altLang="nl-NL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klassen</a:t>
            </a:r>
            <a:r>
              <a:rPr lang="en-US" altLang="nl-NL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en-US" altLang="nl-NL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scholen</a:t>
            </a:r>
            <a:r>
              <a:rPr lang="en-US" altLang="nl-NL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nl-NL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altLang="nl-NL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2018)</a:t>
            </a:r>
            <a:endParaRPr lang="en-US" altLang="nl-NL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/>
            <a:r>
              <a:rPr lang="en-US" altLang="nl-NL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Teaching and Learning Lab </a:t>
            </a:r>
            <a:r>
              <a:rPr lang="en-US" altLang="nl-NL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(2018)</a:t>
            </a:r>
          </a:p>
          <a:p>
            <a:pPr eaLnBrk="1" hangingPunct="1"/>
            <a:r>
              <a:rPr lang="en-US" altLang="nl-NL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Grootschalige</a:t>
            </a:r>
            <a:r>
              <a:rPr lang="en-US" altLang="nl-NL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nl-NL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interventie</a:t>
            </a:r>
            <a:r>
              <a:rPr lang="en-US" altLang="nl-NL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in 11 </a:t>
            </a:r>
            <a:r>
              <a:rPr lang="en-US" altLang="nl-NL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klassen</a:t>
            </a:r>
            <a:r>
              <a:rPr lang="en-US" altLang="nl-NL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/</a:t>
            </a:r>
            <a:r>
              <a:rPr lang="en-US" altLang="nl-NL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scholen</a:t>
            </a:r>
            <a:r>
              <a:rPr lang="en-US" altLang="nl-NL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nl-NL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(2019) </a:t>
            </a:r>
            <a:r>
              <a:rPr lang="en-US" altLang="nl-NL" dirty="0" smtClean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(</a:t>
            </a:r>
            <a:r>
              <a:rPr lang="en-US" altLang="nl-NL" dirty="0" err="1" smtClean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aangevuld</a:t>
            </a:r>
            <a:r>
              <a:rPr lang="en-US" altLang="nl-NL" dirty="0" smtClean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met </a:t>
            </a:r>
            <a:r>
              <a:rPr lang="en-US" altLang="nl-NL" dirty="0" err="1" smtClean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vergelijkingsgroep</a:t>
            </a:r>
            <a:r>
              <a:rPr lang="en-US" altLang="nl-NL" dirty="0" smtClean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van 10 </a:t>
            </a:r>
            <a:r>
              <a:rPr lang="en-US" altLang="nl-NL" dirty="0" err="1" smtClean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klassen</a:t>
            </a:r>
            <a:r>
              <a:rPr lang="en-US" altLang="nl-NL" dirty="0" smtClean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)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B35AD72-DC05-4F22-AB6E-C3F9C7A0A4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9" t="2871" r="34619" b="30217"/>
          <a:stretch/>
        </p:blipFill>
        <p:spPr>
          <a:xfrm>
            <a:off x="10515600" y="1"/>
            <a:ext cx="1414130" cy="152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4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761783"/>
            <a:ext cx="8229600" cy="47132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nl-NL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Data-verzameling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Werkbladen van leerlingen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Notities van docent(en) </a:t>
            </a:r>
          </a:p>
          <a:p>
            <a:pPr>
              <a:spcAft>
                <a:spcPts val="0"/>
              </a:spcAft>
              <a:defRPr/>
            </a:pPr>
            <a:r>
              <a:rPr lang="nl-NL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Video opnamen </a:t>
            </a:r>
            <a:r>
              <a:rPr lang="nl-NL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(2017-2018)</a:t>
            </a:r>
            <a:endParaRPr lang="nl-NL" dirty="0" smtClean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Pre-</a:t>
            </a:r>
            <a:r>
              <a:rPr lang="nl-NL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posttests </a:t>
            </a:r>
            <a:r>
              <a:rPr lang="nl-NL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(2019)</a:t>
            </a:r>
            <a:endParaRPr lang="nl-NL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Analyse</a:t>
            </a:r>
            <a:endParaRPr lang="nl-NL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Leerproces in kaart brengen (HLT testen)</a:t>
            </a:r>
            <a:endParaRPr lang="nl-NL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Leeropbrengst meten</a:t>
            </a:r>
            <a:endParaRPr lang="nl-NL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3EAA030-E819-4C3E-BB3F-711578CA49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9" t="2871" r="34619" b="30217"/>
          <a:stretch/>
        </p:blipFill>
        <p:spPr>
          <a:xfrm>
            <a:off x="10515600" y="1"/>
            <a:ext cx="1414130" cy="15240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>
                <a:solidFill>
                  <a:srgbClr val="1C97D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Onderzoeksopzet / data-verzameling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31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761783"/>
            <a:ext cx="8229600" cy="4713288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hlinkClick r:id="rId2"/>
              </a:rPr>
              <a:t>(560) 210528dijkeV6 </a:t>
            </a:r>
            <a:r>
              <a:rPr lang="en-US" dirty="0" smtClean="0">
                <a:hlinkClick r:id="rId2"/>
              </a:rPr>
              <a:t>– YouTube</a:t>
            </a:r>
            <a:endParaRPr lang="en-US" dirty="0" smtClean="0"/>
          </a:p>
          <a:p>
            <a:pPr marL="0" indent="0">
              <a:buNone/>
              <a:defRPr/>
            </a:pPr>
            <a:endParaRPr lang="nl-NL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3EAA030-E819-4C3E-BB3F-711578CA49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9" t="2871" r="34619" b="30217"/>
          <a:stretch/>
        </p:blipFill>
        <p:spPr>
          <a:xfrm>
            <a:off x="10515600" y="1"/>
            <a:ext cx="1414130" cy="15240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>
                <a:solidFill>
                  <a:srgbClr val="1C97D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Impressie onderzoek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2259916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366241" y="1279525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Pre- en posttest</a:t>
            </a: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Afbeelding 9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384" y="1741190"/>
            <a:ext cx="3318136" cy="4961302"/>
          </a:xfrm>
          <a:prstGeom prst="rect">
            <a:avLst/>
          </a:prstGeom>
        </p:spPr>
      </p:pic>
      <p:cxnSp>
        <p:nvCxnSpPr>
          <p:cNvPr id="14" name="Rechte verbindingslijn met pijl 13"/>
          <p:cNvCxnSpPr/>
          <p:nvPr/>
        </p:nvCxnSpPr>
        <p:spPr>
          <a:xfrm>
            <a:off x="7178407" y="2996952"/>
            <a:ext cx="933817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>
            <a:off x="7178407" y="4213487"/>
            <a:ext cx="933817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>
            <a:off x="7132314" y="5445224"/>
            <a:ext cx="933817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al 18"/>
          <p:cNvSpPr/>
          <p:nvPr/>
        </p:nvSpPr>
        <p:spPr>
          <a:xfrm>
            <a:off x="9048328" y="5157192"/>
            <a:ext cx="172819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kstvak 10"/>
          <p:cNvSpPr txBox="1"/>
          <p:nvPr/>
        </p:nvSpPr>
        <p:spPr>
          <a:xfrm>
            <a:off x="934519" y="2021907"/>
            <a:ext cx="529023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</a:rPr>
              <a:t>Effectmeting: toetsen of een aanpak werkt?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Een leertraject voor statistische inferentie</a:t>
            </a:r>
            <a:endParaRPr lang="nl-NL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</a:rPr>
              <a:t>Voorbeeld 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</a:rPr>
              <a:t>Eén groep – twee meetmomenten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</a:rPr>
              <a:t>Data gekoppeld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>
                <a:solidFill>
                  <a:srgbClr val="1C97D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kracht van statistiek … hypothese toetsen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366241" y="1279525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Pre- en posttest</a:t>
            </a: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Afbeelding 9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384" y="1741190"/>
            <a:ext cx="3318136" cy="4961302"/>
          </a:xfrm>
          <a:prstGeom prst="rect">
            <a:avLst/>
          </a:prstGeom>
        </p:spPr>
      </p:pic>
      <p:cxnSp>
        <p:nvCxnSpPr>
          <p:cNvPr id="14" name="Rechte verbindingslijn met pijl 13"/>
          <p:cNvCxnSpPr/>
          <p:nvPr/>
        </p:nvCxnSpPr>
        <p:spPr>
          <a:xfrm>
            <a:off x="7178407" y="2996952"/>
            <a:ext cx="933817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>
            <a:off x="7178407" y="4213487"/>
            <a:ext cx="933817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>
            <a:off x="7132314" y="5445224"/>
            <a:ext cx="933817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al 18"/>
          <p:cNvSpPr/>
          <p:nvPr/>
        </p:nvSpPr>
        <p:spPr>
          <a:xfrm>
            <a:off x="9048328" y="5157192"/>
            <a:ext cx="172819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>
                <a:solidFill>
                  <a:srgbClr val="1C97D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kracht van statistiek … hypothese toetsen</a:t>
            </a:r>
            <a:endParaRPr lang="en-US" sz="28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B35AD72-DC05-4F22-AB6E-C3F9C7A0A4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9" t="2871" r="34619" b="30217"/>
          <a:stretch/>
        </p:blipFill>
        <p:spPr>
          <a:xfrm>
            <a:off x="10515600" y="1"/>
            <a:ext cx="1414130" cy="1524038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934519" y="2021907"/>
            <a:ext cx="529023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</a:rPr>
              <a:t>Effectmeting: toetsen of een aanpak werkt?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Een leertraject voor statistische inferentie</a:t>
            </a:r>
            <a:endParaRPr lang="nl-NL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</a:rPr>
              <a:t>Voorbeeld 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</a:rPr>
              <a:t>Eén groep – twee meetmomenten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</a:rPr>
              <a:t>Data gekoppeld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0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nl-NL" sz="2800" dirty="0" smtClean="0">
                <a:solidFill>
                  <a:srgbClr val="1C97D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Programma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57250" y="1876425"/>
            <a:ext cx="10496550" cy="4300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Even voorstellen…..</a:t>
            </a:r>
          </a:p>
          <a:p>
            <a:pPr marL="0" indent="0">
              <a:buNone/>
            </a:pP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Belang van statistiek</a:t>
            </a:r>
          </a:p>
          <a:p>
            <a:pPr marL="0" indent="0">
              <a:buNone/>
            </a:pP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Onderzoek Black Box in statistiekonderwijs</a:t>
            </a:r>
          </a:p>
          <a:p>
            <a:pPr marL="0" indent="0">
              <a:buNone/>
            </a:pP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Aan de slag met lesmateriaal</a:t>
            </a:r>
            <a:endParaRPr lang="nl-NL" sz="1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Afbeelding 4" descr="C:\Users\Algemeen\OneDrive - CSG Prins Maurits\2021-2022 U-Talent\MC Help, ik heb data\Figuur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6" b="6903"/>
          <a:stretch/>
        </p:blipFill>
        <p:spPr bwMode="auto">
          <a:xfrm>
            <a:off x="7048501" y="3962400"/>
            <a:ext cx="5143500" cy="2895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77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320136" y="213285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Pre- en posttest</a:t>
            </a: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90" y="1232020"/>
            <a:ext cx="4259949" cy="2263336"/>
          </a:xfrm>
          <a:prstGeom prst="rect">
            <a:avLst/>
          </a:prstGeom>
        </p:spPr>
      </p:pic>
      <p:pic>
        <p:nvPicPr>
          <p:cNvPr id="9" name="Afbeelding 8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90" y="3504577"/>
            <a:ext cx="8026481" cy="3353423"/>
          </a:xfrm>
          <a:prstGeom prst="rect">
            <a:avLst/>
          </a:prstGeom>
        </p:spPr>
      </p:pic>
      <p:pic>
        <p:nvPicPr>
          <p:cNvPr id="10" name="Afbeelding 9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871" y="3498523"/>
            <a:ext cx="3418531" cy="3359477"/>
          </a:xfrm>
          <a:prstGeom prst="rect">
            <a:avLst/>
          </a:prstGeom>
        </p:spPr>
      </p:pic>
      <p:sp>
        <p:nvSpPr>
          <p:cNvPr id="19" name="Ovaal 18"/>
          <p:cNvSpPr/>
          <p:nvPr/>
        </p:nvSpPr>
        <p:spPr>
          <a:xfrm>
            <a:off x="743390" y="5085184"/>
            <a:ext cx="172819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al 19"/>
          <p:cNvSpPr/>
          <p:nvPr/>
        </p:nvSpPr>
        <p:spPr>
          <a:xfrm>
            <a:off x="2471582" y="6093296"/>
            <a:ext cx="960122" cy="333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>
                <a:solidFill>
                  <a:srgbClr val="1C97D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kracht van statistiek … hypothese toetsen</a:t>
            </a:r>
            <a:endParaRPr lang="en-US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B35AD72-DC05-4F22-AB6E-C3F9C7A0A4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9" t="2871" r="34619" b="30217"/>
          <a:stretch/>
        </p:blipFill>
        <p:spPr>
          <a:xfrm>
            <a:off x="10515600" y="1"/>
            <a:ext cx="1414130" cy="152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4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680" y="3277178"/>
            <a:ext cx="2154281" cy="3221097"/>
          </a:xfrm>
          <a:prstGeom prst="rect">
            <a:avLst/>
          </a:prstGeom>
        </p:spPr>
      </p:pic>
      <p:sp>
        <p:nvSpPr>
          <p:cNvPr id="19" name="Ovaal 18"/>
          <p:cNvSpPr/>
          <p:nvPr/>
        </p:nvSpPr>
        <p:spPr>
          <a:xfrm>
            <a:off x="9336359" y="5517232"/>
            <a:ext cx="1255601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68455"/>
            <a:ext cx="7611141" cy="1019793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>
                <a:solidFill>
                  <a:srgbClr val="1C97D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kracht van statistiek … hypothese toetsen</a:t>
            </a:r>
            <a:endParaRPr lang="en-US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B35AD72-DC05-4F22-AB6E-C3F9C7A0A4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9" t="2871" r="34619" b="30217"/>
          <a:stretch/>
        </p:blipFill>
        <p:spPr>
          <a:xfrm>
            <a:off x="10515600" y="1"/>
            <a:ext cx="1414130" cy="152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8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/>
          <p:cNvSpPr txBox="1"/>
          <p:nvPr/>
        </p:nvSpPr>
        <p:spPr>
          <a:xfrm>
            <a:off x="934519" y="2021907"/>
            <a:ext cx="53167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</a:rPr>
              <a:t>Effectmeting: Toetsen of een aanpak werkt?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Een leertraject voor statistische inferentie</a:t>
            </a:r>
          </a:p>
          <a:p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</a:rPr>
              <a:t>Voorbeeld 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</a:rPr>
              <a:t>Twee groepen – twee meetmomenten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</a:rPr>
              <a:t>Data niet gekoppeld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6956832" y="1536963"/>
            <a:ext cx="5235168" cy="2562538"/>
            <a:chOff x="6956832" y="1536963"/>
            <a:chExt cx="5235168" cy="2562538"/>
          </a:xfrm>
        </p:grpSpPr>
        <p:pic>
          <p:nvPicPr>
            <p:cNvPr id="5" name="Afbeelding 4" descr="Schermopname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923" b="67692"/>
            <a:stretch/>
          </p:blipFill>
          <p:spPr>
            <a:xfrm>
              <a:off x="6956832" y="1536963"/>
              <a:ext cx="5115831" cy="1133085"/>
            </a:xfrm>
            <a:prstGeom prst="rect">
              <a:avLst/>
            </a:prstGeom>
          </p:spPr>
        </p:pic>
        <p:pic>
          <p:nvPicPr>
            <p:cNvPr id="18" name="Afbeelding 17" descr="Schermopname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768" r="23923"/>
            <a:stretch/>
          </p:blipFill>
          <p:spPr>
            <a:xfrm>
              <a:off x="7076169" y="2898968"/>
              <a:ext cx="5115831" cy="1200533"/>
            </a:xfrm>
            <a:prstGeom prst="rect">
              <a:avLst/>
            </a:prstGeom>
          </p:spPr>
        </p:pic>
        <p:cxnSp>
          <p:nvCxnSpPr>
            <p:cNvPr id="13" name="Rechte verbindingslijn met pijl 12"/>
            <p:cNvCxnSpPr/>
            <p:nvPr/>
          </p:nvCxnSpPr>
          <p:spPr>
            <a:xfrm>
              <a:off x="7324711" y="3297582"/>
              <a:ext cx="933817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>
                <a:solidFill>
                  <a:srgbClr val="1C97D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kracht van statistiek … hypothese toetsen</a:t>
            </a:r>
            <a:endParaRPr lang="en-US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B35AD72-DC05-4F22-AB6E-C3F9C7A0A4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9" t="2871" r="34619" b="30217"/>
          <a:stretch/>
        </p:blipFill>
        <p:spPr>
          <a:xfrm>
            <a:off x="10515600" y="1"/>
            <a:ext cx="1414130" cy="152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4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8083"/>
            <a:ext cx="6956832" cy="1577422"/>
          </a:xfrm>
          <a:prstGeom prst="rect">
            <a:avLst/>
          </a:prstGeom>
        </p:spPr>
      </p:pic>
      <p:pic>
        <p:nvPicPr>
          <p:cNvPr id="9" name="Afbeelding 8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07" y="4155505"/>
            <a:ext cx="8387969" cy="2706583"/>
          </a:xfrm>
          <a:prstGeom prst="rect">
            <a:avLst/>
          </a:prstGeom>
        </p:spPr>
      </p:pic>
      <p:sp>
        <p:nvSpPr>
          <p:cNvPr id="17" name="Ovaal 16"/>
          <p:cNvSpPr/>
          <p:nvPr/>
        </p:nvSpPr>
        <p:spPr>
          <a:xfrm>
            <a:off x="-47105" y="6237312"/>
            <a:ext cx="175061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ep 10"/>
          <p:cNvGrpSpPr/>
          <p:nvPr/>
        </p:nvGrpSpPr>
        <p:grpSpPr>
          <a:xfrm>
            <a:off x="8028432" y="1536963"/>
            <a:ext cx="4163568" cy="2074917"/>
            <a:chOff x="6956832" y="1536963"/>
            <a:chExt cx="5235168" cy="2562538"/>
          </a:xfrm>
        </p:grpSpPr>
        <p:pic>
          <p:nvPicPr>
            <p:cNvPr id="12" name="Afbeelding 11" descr="Schermopname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923" b="67692"/>
            <a:stretch/>
          </p:blipFill>
          <p:spPr>
            <a:xfrm>
              <a:off x="6956832" y="1536963"/>
              <a:ext cx="5115831" cy="1133085"/>
            </a:xfrm>
            <a:prstGeom prst="rect">
              <a:avLst/>
            </a:prstGeom>
          </p:spPr>
        </p:pic>
        <p:pic>
          <p:nvPicPr>
            <p:cNvPr id="13" name="Afbeelding 12" descr="Schermopname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768" r="23923"/>
            <a:stretch/>
          </p:blipFill>
          <p:spPr>
            <a:xfrm>
              <a:off x="7076169" y="2898968"/>
              <a:ext cx="5115831" cy="1200533"/>
            </a:xfrm>
            <a:prstGeom prst="rect">
              <a:avLst/>
            </a:prstGeom>
          </p:spPr>
        </p:pic>
        <p:cxnSp>
          <p:nvCxnSpPr>
            <p:cNvPr id="18" name="Rechte verbindingslijn met pijl 17"/>
            <p:cNvCxnSpPr/>
            <p:nvPr/>
          </p:nvCxnSpPr>
          <p:spPr>
            <a:xfrm>
              <a:off x="7324711" y="3297582"/>
              <a:ext cx="933817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>
                <a:solidFill>
                  <a:srgbClr val="1C97D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kracht van statistiek … hypothese toetsen</a:t>
            </a:r>
            <a:endParaRPr lang="en-US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7B35AD72-DC05-4F22-AB6E-C3F9C7A0A4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9" t="2871" r="34619" b="30217"/>
          <a:stretch/>
        </p:blipFill>
        <p:spPr>
          <a:xfrm>
            <a:off x="10515600" y="1"/>
            <a:ext cx="1414130" cy="152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1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Schermopna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15" r="23923"/>
          <a:stretch/>
        </p:blipFill>
        <p:spPr>
          <a:xfrm>
            <a:off x="6956832" y="3789039"/>
            <a:ext cx="5115831" cy="1255021"/>
          </a:xfrm>
          <a:prstGeom prst="rect">
            <a:avLst/>
          </a:prstGeom>
        </p:spPr>
      </p:pic>
      <p:cxnSp>
        <p:nvCxnSpPr>
          <p:cNvPr id="16" name="Rechte verbindingslijn met pijl 15"/>
          <p:cNvCxnSpPr/>
          <p:nvPr/>
        </p:nvCxnSpPr>
        <p:spPr>
          <a:xfrm>
            <a:off x="7178407" y="4239414"/>
            <a:ext cx="933817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29901"/>
            <a:ext cx="7160793" cy="163607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>
                <a:solidFill>
                  <a:srgbClr val="1C97D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kracht van statistiek … hypothese toetsen</a:t>
            </a:r>
            <a:endParaRPr lang="en-US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B35AD72-DC05-4F22-AB6E-C3F9C7A0A4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9" t="2871" r="34619" b="30217"/>
          <a:stretch/>
        </p:blipFill>
        <p:spPr>
          <a:xfrm>
            <a:off x="10515600" y="1"/>
            <a:ext cx="1414130" cy="152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1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nl-NL" sz="2800" dirty="0" smtClean="0">
                <a:solidFill>
                  <a:srgbClr val="1C97D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Terug naar startopdracht 1</a:t>
            </a:r>
            <a:endParaRPr lang="en-US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Wetenschappelijk verantwoorde uitspraken doen op basis van data!</a:t>
            </a:r>
          </a:p>
          <a:p>
            <a:pPr marL="0" indent="0">
              <a:lnSpc>
                <a:spcPct val="100000"/>
              </a:lnSpc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Op basis van alle verzamelde data (zie bord)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Hoeveel gele balletjes zitten er vermoedelijk in de Black Box?</a:t>
            </a:r>
          </a:p>
          <a:p>
            <a:pPr marL="0" indent="0">
              <a:lnSpc>
                <a:spcPct val="100000"/>
              </a:lnSpc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nl-NL" sz="1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nl-NL" sz="1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nl-NL" sz="1800" dirty="0" smtClean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22" name="Picture 2" descr="M&amp;amp;M&amp;#39;s Teacher Schedule for Volunte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214" y="4588446"/>
            <a:ext cx="6714653" cy="226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rofee Winnen Prijs - Gratis afbeelding op Pixa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03" y="5212553"/>
            <a:ext cx="1106297" cy="107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40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nl-NL" sz="2800" dirty="0" smtClean="0">
                <a:solidFill>
                  <a:srgbClr val="1C97D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lesbrieven</a:t>
            </a:r>
            <a:endParaRPr lang="en-US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Werkblad 1 Startopdracht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Werkblad 2 Steekproevenverdeling </a:t>
            </a:r>
            <a:endParaRPr lang="nl-NL" sz="1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Werkblad 3</a:t>
            </a:r>
          </a:p>
          <a:p>
            <a:pPr>
              <a:lnSpc>
                <a:spcPct val="100000"/>
              </a:lnSpc>
            </a:pP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Opgave 1 t/m 5</a:t>
            </a:r>
          </a:p>
          <a:p>
            <a:pPr>
              <a:lnSpc>
                <a:spcPct val="100000"/>
              </a:lnSpc>
            </a:pP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Simulatie</a:t>
            </a:r>
          </a:p>
          <a:p>
            <a:pPr>
              <a:lnSpc>
                <a:spcPct val="100000"/>
              </a:lnSpc>
            </a:pP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Opgave 6 t/m 114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Werkblad 4, 5 en 6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Werkblad 7, 8, 9 en 10</a:t>
            </a:r>
            <a:endParaRPr lang="nl-NL" sz="1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nl-NL" sz="1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nl-NL" sz="1800" dirty="0" smtClean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22" name="Picture 2" descr="M&amp;amp;M&amp;#39;s Teacher Schedule for Volunte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214" y="4588446"/>
            <a:ext cx="6714653" cy="226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rofee Winnen Prijs - Gratis afbeelding op Pixa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03" y="5212553"/>
            <a:ext cx="1106297" cy="107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64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nl-NL" sz="2800" dirty="0" smtClean="0">
                <a:solidFill>
                  <a:srgbClr val="1C97D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Afsluitende opdracht</a:t>
            </a:r>
            <a:endParaRPr lang="en-US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Hoeveel rode (of blauwe) balletjes zitten in de Black Box van de </a:t>
            </a:r>
            <a:r>
              <a:rPr lang="nl-NL" sz="1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NVvW</a:t>
            </a: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pPr marL="0" indent="0">
              <a:lnSpc>
                <a:spcPct val="100000"/>
              </a:lnSpc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nl-NL" sz="1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Black Box Prijsvraag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Blackbox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(nvvw.nl)</a:t>
            </a:r>
            <a:endParaRPr lang="nl-NL" sz="1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Online lesmaterialen via </a:t>
            </a: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www.nvvw.nl</a:t>
            </a: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Black Box aanvragen (doosjes gratis, balletjes betalen) online of via kraam </a:t>
            </a:r>
            <a:r>
              <a:rPr lang="nl-NL" sz="1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NVvW</a:t>
            </a:r>
            <a:endParaRPr lang="nl-NL" sz="1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nl-NL" sz="1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nl-NL" sz="1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nl-NL" sz="1800" dirty="0" smtClean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22" name="Picture 2" descr="M&amp;amp;M&amp;#39;s Teacher Schedule for Volunte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214" y="4588446"/>
            <a:ext cx="6714653" cy="226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rofee Winnen Prijs - Gratis afbeelding op Pixab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03" y="5212553"/>
            <a:ext cx="1106297" cy="107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73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C:\Users\Algemeen\OneDrive - CSG Prins Maurits\2021-2022 U-Talent\MC Help, ik heb data\Figuur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6" b="6903"/>
          <a:stretch/>
        </p:blipFill>
        <p:spPr bwMode="auto">
          <a:xfrm>
            <a:off x="4133849" y="2438400"/>
            <a:ext cx="8058151" cy="441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1974" y="0"/>
            <a:ext cx="11665337" cy="2438400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l"/>
            <a:r>
              <a:rPr lang="nl-NL" sz="5400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Vragen?</a:t>
            </a:r>
            <a:r>
              <a:rPr lang="nl-NL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nl-NL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NL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Hopelijk heeft deze workshop u geïnspireerd </a:t>
            </a:r>
            <a:r>
              <a:rPr lang="nl-NL" sz="3200" dirty="0" smtClean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</a:t>
            </a:r>
            <a:endParaRPr lang="en-US" sz="3200" dirty="0"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2438400"/>
            <a:ext cx="4133849" cy="3190875"/>
          </a:xfr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2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NWD vrijdag 8 april 2021</a:t>
            </a:r>
            <a:endParaRPr lang="nl-NL" sz="2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2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Workshopronde </a:t>
            </a:r>
            <a:r>
              <a:rPr lang="nl-NL" sz="2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  <a:p>
            <a:pPr>
              <a:spcBef>
                <a:spcPts val="0"/>
              </a:spcBef>
            </a:pPr>
            <a:r>
              <a:rPr lang="nl-NL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</a:t>
            </a:r>
            <a:r>
              <a:rPr lang="nl-NL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nl-NL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Marianne van </a:t>
            </a:r>
            <a:r>
              <a:rPr lang="nl-NL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Dijke-</a:t>
            </a:r>
            <a:r>
              <a:rPr lang="nl-NL" sz="20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Droogers</a:t>
            </a:r>
            <a:endParaRPr lang="nl-NL" sz="28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Afbeelding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3" y="6058373"/>
            <a:ext cx="1730692" cy="590547"/>
          </a:xfrm>
          <a:prstGeom prst="rect">
            <a:avLst/>
          </a:prstGeom>
        </p:spPr>
      </p:pic>
      <p:pic>
        <p:nvPicPr>
          <p:cNvPr id="8" name="Afbeelding 7" descr="Gerelateerde afbeelding">
            <a:hlinkClick r:id="rId5" tgtFrame="&quot;_blank&quot;"/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5905018"/>
            <a:ext cx="1401444" cy="743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2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C:\Users\Algemeen\OneDrive - CSG Prins Maurits\2021-2022 U-Talent\MC Help, ik heb data\Figuur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6" b="6903"/>
          <a:stretch/>
        </p:blipFill>
        <p:spPr bwMode="auto">
          <a:xfrm>
            <a:off x="4133849" y="2438400"/>
            <a:ext cx="8058151" cy="441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12227312" cy="2438400"/>
          </a:xfrm>
          <a:solidFill>
            <a:srgbClr val="92D050"/>
          </a:solidFill>
        </p:spPr>
        <p:txBody>
          <a:bodyPr anchor="ctr">
            <a:noAutofit/>
          </a:bodyPr>
          <a:lstStyle/>
          <a:p>
            <a:r>
              <a:rPr lang="nl-NL" sz="7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Een Black Box vol data!</a:t>
            </a:r>
            <a:endParaRPr lang="en-US" sz="7200" dirty="0"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2438399"/>
            <a:ext cx="4133849" cy="3190875"/>
          </a:xfr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2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NWD vrijdag 8 april 2021</a:t>
            </a:r>
            <a:endParaRPr lang="nl-NL" sz="2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2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Workshopronde </a:t>
            </a:r>
            <a:r>
              <a:rPr lang="nl-NL" sz="2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  <a:p>
            <a:pPr>
              <a:spcBef>
                <a:spcPts val="0"/>
              </a:spcBef>
            </a:pPr>
            <a:r>
              <a:rPr lang="nl-NL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</a:t>
            </a:r>
            <a:r>
              <a:rPr lang="nl-NL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nl-NL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Marianne van </a:t>
            </a:r>
            <a:r>
              <a:rPr lang="nl-NL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Dijke-</a:t>
            </a:r>
            <a:r>
              <a:rPr lang="nl-NL" sz="20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Droogers</a:t>
            </a:r>
            <a:endParaRPr lang="nl-NL" sz="28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Afbeelding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3" y="6058373"/>
            <a:ext cx="1730692" cy="590547"/>
          </a:xfrm>
          <a:prstGeom prst="rect">
            <a:avLst/>
          </a:prstGeom>
        </p:spPr>
      </p:pic>
      <p:pic>
        <p:nvPicPr>
          <p:cNvPr id="8" name="Afbeelding 7" descr="Gerelateerde afbeelding">
            <a:hlinkClick r:id="rId5" tgtFrame="&quot;_blank&quot;"/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5905018"/>
            <a:ext cx="1401444" cy="743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410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nl-NL" sz="2800" dirty="0" smtClean="0">
                <a:solidFill>
                  <a:srgbClr val="1C97D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Belang van statistiek??</a:t>
            </a:r>
            <a:endParaRPr lang="en-US" dirty="0"/>
          </a:p>
        </p:txBody>
      </p:sp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57" y="1334939"/>
            <a:ext cx="6793744" cy="53899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310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nl-NL" sz="2800" dirty="0" smtClean="0">
                <a:solidFill>
                  <a:srgbClr val="1C97D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Belang van statistiek??</a:t>
            </a:r>
            <a:endParaRPr lang="en-US" dirty="0"/>
          </a:p>
        </p:txBody>
      </p:sp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57" y="1334939"/>
            <a:ext cx="6793744" cy="53899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Afbeelding 9" descr="Schermopna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59"/>
          <a:stretch/>
        </p:blipFill>
        <p:spPr>
          <a:xfrm>
            <a:off x="3198845" y="1334939"/>
            <a:ext cx="8669305" cy="9369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8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nl-NL" sz="2800" dirty="0" smtClean="0">
                <a:solidFill>
                  <a:srgbClr val="1C97D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Belang van statistiek??</a:t>
            </a: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71613"/>
            <a:ext cx="6889749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4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nl-NL" sz="2800" dirty="0" smtClean="0">
                <a:solidFill>
                  <a:srgbClr val="1C97D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Belang van statistiek??</a:t>
            </a: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71613"/>
            <a:ext cx="6889749" cy="5167312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135" y="2744789"/>
            <a:ext cx="4613364" cy="3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1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nl-NL" sz="2800" dirty="0" smtClean="0">
                <a:solidFill>
                  <a:srgbClr val="1C97D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Belang van statistiek??</a:t>
            </a:r>
            <a:endParaRPr lang="en-US" dirty="0"/>
          </a:p>
        </p:txBody>
      </p:sp>
      <p:pic>
        <p:nvPicPr>
          <p:cNvPr id="3" name="Tijdelijke aanduiding voor inhoud 2" descr="Schermopna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457326"/>
            <a:ext cx="7566193" cy="1147842"/>
          </a:xfr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902" y="2692640"/>
            <a:ext cx="8336715" cy="2393710"/>
          </a:xfrm>
          <a:prstGeom prst="rect">
            <a:avLst/>
          </a:prstGeom>
        </p:spPr>
      </p:pic>
      <p:pic>
        <p:nvPicPr>
          <p:cNvPr id="8" name="Afbeelding 7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532" y="5244330"/>
            <a:ext cx="5644694" cy="91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4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g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22" y="1279742"/>
            <a:ext cx="8853955" cy="544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714347" y="6488668"/>
            <a:ext cx="5477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+mj-lt"/>
              </a:rPr>
              <a:t>Bron: Paris2! </a:t>
            </a:r>
            <a:r>
              <a:rPr lang="nl-NL" dirty="0">
                <a:latin typeface="+mj-lt"/>
                <a:hlinkClick r:id="rId3"/>
              </a:rPr>
              <a:t>https://</a:t>
            </a:r>
            <a:r>
              <a:rPr lang="nl-NL" dirty="0" smtClean="0">
                <a:latin typeface="+mj-lt"/>
                <a:hlinkClick r:id="rId3"/>
              </a:rPr>
              <a:t>paris21.org/statistical-literacy-2021</a:t>
            </a:r>
            <a:r>
              <a:rPr lang="nl-NL" dirty="0" smtClean="0"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  <p:sp>
        <p:nvSpPr>
          <p:cNvPr id="9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nl-NL" sz="2800" dirty="0" smtClean="0">
                <a:solidFill>
                  <a:srgbClr val="1C97D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Groeiend gebruik statistiek in nieuwsberichten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69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nl-NL" sz="2800" dirty="0" smtClean="0">
                <a:solidFill>
                  <a:srgbClr val="1C97D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Belang van statistiek??</a:t>
            </a:r>
            <a:endParaRPr lang="en-US" dirty="0"/>
          </a:p>
        </p:txBody>
      </p:sp>
      <p:pic>
        <p:nvPicPr>
          <p:cNvPr id="9" name="Picture 2" descr="21st-century-skills-infograph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49"/>
          <a:stretch/>
        </p:blipFill>
        <p:spPr bwMode="auto">
          <a:xfrm>
            <a:off x="707650" y="1470012"/>
            <a:ext cx="5616731" cy="162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21st-century-skills-infograph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09" b="32224"/>
          <a:stretch/>
        </p:blipFill>
        <p:spPr bwMode="auto">
          <a:xfrm>
            <a:off x="838200" y="3313394"/>
            <a:ext cx="5841944" cy="199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ijdelijke aanduiding voor inhoud 3" descr="Schermopna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" b="1"/>
          <a:stretch/>
        </p:blipFill>
        <p:spPr>
          <a:xfrm>
            <a:off x="7474137" y="1470012"/>
            <a:ext cx="4156440" cy="394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BF5F642B9F924AB427A27E7F68B962" ma:contentTypeVersion="13" ma:contentTypeDescription="Een nieuw document maken." ma:contentTypeScope="" ma:versionID="1a647d1f6c4ea10c97c83cc30dbdbf96">
  <xsd:schema xmlns:xsd="http://www.w3.org/2001/XMLSchema" xmlns:xs="http://www.w3.org/2001/XMLSchema" xmlns:p="http://schemas.microsoft.com/office/2006/metadata/properties" xmlns:ns3="3bb953fa-0e66-4994-b707-a22288e7c993" xmlns:ns4="d12b9ecc-8bad-4e83-9fb5-cb15361c7bb0" targetNamespace="http://schemas.microsoft.com/office/2006/metadata/properties" ma:root="true" ma:fieldsID="7e0c5e17424d210bf100b9b223480deb" ns3:_="" ns4:_="">
    <xsd:import namespace="3bb953fa-0e66-4994-b707-a22288e7c993"/>
    <xsd:import namespace="d12b9ecc-8bad-4e83-9fb5-cb15361c7bb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b953fa-0e66-4994-b707-a22288e7c9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2b9ecc-8bad-4e83-9fb5-cb15361c7bb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40C7FE-F3B3-4E6B-9651-71F9E1E542C9}">
  <ds:schemaRefs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3bb953fa-0e66-4994-b707-a22288e7c993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d12b9ecc-8bad-4e83-9fb5-cb15361c7bb0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3B15EFC-0C76-4AAB-B396-9AD51AAF30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b953fa-0e66-4994-b707-a22288e7c993"/>
    <ds:schemaRef ds:uri="d12b9ecc-8bad-4e83-9fb5-cb15361c7b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EDC282-863D-4DBE-8D5A-C308F6FB40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10486</TotalTime>
  <Words>781</Words>
  <Application>Microsoft Office PowerPoint</Application>
  <PresentationFormat>Breedbeeld</PresentationFormat>
  <Paragraphs>168</Paragraphs>
  <Slides>29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Verdana</vt:lpstr>
      <vt:lpstr>Wingdings</vt:lpstr>
      <vt:lpstr>Office Theme</vt:lpstr>
      <vt:lpstr>Een Black Box vol data!</vt:lpstr>
      <vt:lpstr>Programma</vt:lpstr>
      <vt:lpstr>Belang van statistiek??</vt:lpstr>
      <vt:lpstr>Belang van statistiek??</vt:lpstr>
      <vt:lpstr>Belang van statistiek??</vt:lpstr>
      <vt:lpstr>Belang van statistiek??</vt:lpstr>
      <vt:lpstr>Belang van statistiek??</vt:lpstr>
      <vt:lpstr>Groeiend gebruik statistiek in nieuwsberichten</vt:lpstr>
      <vt:lpstr>Belang van statistiek??</vt:lpstr>
      <vt:lpstr>Startopdracht 1 </vt:lpstr>
      <vt:lpstr>Wat is statistiek??</vt:lpstr>
      <vt:lpstr>Wat is statistiek??</vt:lpstr>
      <vt:lpstr>Ontwerp leertraject – Serie 1 Categoriale data</vt:lpstr>
      <vt:lpstr>Ontwerp leertraject – Serie 2 Numerieke data</vt:lpstr>
      <vt:lpstr>Data verzameling</vt:lpstr>
      <vt:lpstr>Onderzoeksopzet / data-verzameling</vt:lpstr>
      <vt:lpstr>Impressie onderzoek</vt:lpstr>
      <vt:lpstr>De kracht van statistiek … hypothese toetsen</vt:lpstr>
      <vt:lpstr>De kracht van statistiek … hypothese toetsen</vt:lpstr>
      <vt:lpstr>De kracht van statistiek … hypothese toetsen</vt:lpstr>
      <vt:lpstr>De kracht van statistiek … hypothese toetsen</vt:lpstr>
      <vt:lpstr>De kracht van statistiek … hypothese toetsen</vt:lpstr>
      <vt:lpstr>De kracht van statistiek … hypothese toetsen</vt:lpstr>
      <vt:lpstr>De kracht van statistiek … hypothese toetsen</vt:lpstr>
      <vt:lpstr>Terug naar startopdracht 1</vt:lpstr>
      <vt:lpstr>De lesbrieven</vt:lpstr>
      <vt:lpstr>Afsluitende opdracht</vt:lpstr>
      <vt:lpstr>Vragen? Hopelijk heeft deze workshop u geïnspireerd </vt:lpstr>
      <vt:lpstr>Een Black Box vol data!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Mol, A. (Amy)</dc:creator>
  <cp:lastModifiedBy>Algemeen</cp:lastModifiedBy>
  <cp:revision>208</cp:revision>
  <dcterms:created xsi:type="dcterms:W3CDTF">2019-10-14T08:07:58Z</dcterms:created>
  <dcterms:modified xsi:type="dcterms:W3CDTF">2022-04-08T07:26:22Z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0x010100BDBF5F642B9F924AB427A27E7F68B962</vt:lpwstr>
  </property>
</Properties>
</file>