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0" r:id="rId6"/>
    <p:sldId id="259" r:id="rId7"/>
    <p:sldId id="279" r:id="rId8"/>
    <p:sldId id="264" r:id="rId9"/>
    <p:sldId id="265" r:id="rId10"/>
    <p:sldId id="262" r:id="rId11"/>
    <p:sldId id="263" r:id="rId12"/>
    <p:sldId id="266" r:id="rId13"/>
    <p:sldId id="267" r:id="rId14"/>
    <p:sldId id="280" r:id="rId15"/>
    <p:sldId id="270" r:id="rId16"/>
    <p:sldId id="269" r:id="rId17"/>
    <p:sldId id="268" r:id="rId18"/>
    <p:sldId id="274" r:id="rId19"/>
    <p:sldId id="273" r:id="rId20"/>
    <p:sldId id="275" r:id="rId21"/>
    <p:sldId id="271" r:id="rId22"/>
    <p:sldId id="277" r:id="rId23"/>
    <p:sldId id="278" r:id="rId24"/>
    <p:sldId id="272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A2485-370B-4B33-8FF5-0E3BE6E95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7AF236E-0FFC-4623-8DA1-0979CD316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A5E081-3E9A-4147-8494-52373D5A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91E0-9897-4AE1-B43C-7361E0B5C9B3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E40862-9689-4D2B-8482-91781A9B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81DCE1-BAB1-45F6-B62D-0401D559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A756-958A-4D95-BFDE-13AD6342B8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536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C4C680-5653-43F0-9BDB-82ADC1DE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FBF1C74-68ED-4C9E-B174-6DAD31C4D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C3CCC4-ED82-4F84-A970-3F164555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91E0-9897-4AE1-B43C-7361E0B5C9B3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C1D32F-268D-4048-9860-04F4B9685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20DC6B-EE83-4CE8-9D6A-0B2C6A74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A756-958A-4D95-BFDE-13AD6342B8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273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9FBEC9E-CDED-4231-9D23-18A562DD2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33D3527-080A-401A-B7F8-1610F5245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42C954-2487-4FD2-815D-D271C7BD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91E0-9897-4AE1-B43C-7361E0B5C9B3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225262-83A4-43C9-AFEA-8612B268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ECFAD1-1E98-416E-85CD-FF13189C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A756-958A-4D95-BFDE-13AD6342B8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74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E6466-CEF8-49F4-88DC-0188D315F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A5E5A8-1744-4A59-AC47-26AD54A29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42C9CD-ABDB-4E2B-B3F6-89D7F7D9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91E0-9897-4AE1-B43C-7361E0B5C9B3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995CA3-321C-415F-8A5D-B39EDF2B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493C7D-C435-49ED-BAE4-2493A85A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A756-958A-4D95-BFDE-13AD6342B8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294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79B22-5658-40C5-9C92-EDD5D277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86A0B7-673F-4A0D-860C-6D792798D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517924-FED7-470B-AB93-E97ABBE3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91E0-9897-4AE1-B43C-7361E0B5C9B3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B93306-6A48-4B77-87C8-28CA2C4D2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4C48F0-258D-4682-91AD-1D55348A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A756-958A-4D95-BFDE-13AD6342B8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33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39F40-A741-49D3-852A-EF2511785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6AED1A-7FC3-4D9C-B4ED-F304EAD4E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0E225C5-C008-4E5B-9B05-A4B91800A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17D37B-0EC8-4C18-8FFD-70C4AB72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91E0-9897-4AE1-B43C-7361E0B5C9B3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A1C2B3-9914-4062-A18C-EDAE5E9D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990E4E-B6B2-4803-9B7D-9BEC9134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A756-958A-4D95-BFDE-13AD6342B8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830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E8160-AC7A-43FF-9F9B-DECFAB2B5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789B05-8EDA-40B4-8DBB-0D33EFEB6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261D583-18C8-4392-8974-0C7FF1D59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8A13F3A-CEBA-4A18-9B67-69835F7C3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C918AC9-67E7-4CDF-93E8-DC8ED43CD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A64AF9D-C35A-440F-A532-B362273D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91E0-9897-4AE1-B43C-7361E0B5C9B3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3A4590A-A914-4502-A075-9390839E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F3DE6B1-DD0C-4EDB-A17C-60579B41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A756-958A-4D95-BFDE-13AD6342B8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129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115A6-EB8E-40C0-9624-0894F074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3BAA911-1D5D-41F4-8C83-A97CD4256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91E0-9897-4AE1-B43C-7361E0B5C9B3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7DA1926-127F-4112-A5AF-71111C92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4931F1-5307-4428-BDD0-8309E85B9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A756-958A-4D95-BFDE-13AD6342B8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845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3F4EE08-EEAD-486F-9A7C-9203D90D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91E0-9897-4AE1-B43C-7361E0B5C9B3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CDFC912-BB5A-43A5-875A-AD7FE988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CF4F06-8B5F-4098-A6D7-4C81AC03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A756-958A-4D95-BFDE-13AD6342B8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30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47D1C-57F8-4D42-AC28-277BEA35D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BD19FE-D693-40F8-8E68-B8C0ECAF5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1D263A-3E74-4D20-87BE-8B2A5E84B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057C58B-5DFF-40A6-998A-8CA84FEB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91E0-9897-4AE1-B43C-7361E0B5C9B3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1D0691B-4E47-4530-B1E5-2E0404EA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FDC2F95-4720-4AAB-B985-F165B946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A756-958A-4D95-BFDE-13AD6342B8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90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AC746-05BD-42F7-B5FC-E02967E9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A151B8C-EF4A-4DB6-88F4-8F028D1A61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DBEBE0B-2B96-4096-95B4-D94DE0141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240674-7CB9-4C94-9ED5-1DBE8426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91E0-9897-4AE1-B43C-7361E0B5C9B3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FB1216-82F1-4C26-A62D-7056B2AAC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E67AB0-87CE-43F3-8B61-7A2567C5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A756-958A-4D95-BFDE-13AD6342B8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360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D3514E6-3C20-41B4-A841-C3B30320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CA6451-A47D-4E21-875C-B16FFB4A9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8973DC-8105-423D-93F3-C62D350F7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891E0-9897-4AE1-B43C-7361E0B5C9B3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79ABBD-FDE5-4E5F-B8F9-B50ECB1FE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ED048D-3888-43A5-AB5D-14FB37FE1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CA756-958A-4D95-BFDE-13AD6342B8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62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futureprooflearning.be/chapter/goniometrie_verdubbeling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C64F930-2DCD-4649-89F9-61D6C6FC93E8}"/>
              </a:ext>
            </a:extLst>
          </p:cNvPr>
          <p:cNvSpPr/>
          <p:nvPr/>
        </p:nvSpPr>
        <p:spPr>
          <a:xfrm>
            <a:off x="1168462" y="1120676"/>
            <a:ext cx="989577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800" b="1" dirty="0" err="1"/>
              <a:t>Sin</a:t>
            </a:r>
            <a:r>
              <a:rPr lang="nl-NL" sz="4800" b="1" dirty="0"/>
              <a:t>(2x) ontvouwt zich op het USG.</a:t>
            </a:r>
            <a:br>
              <a:rPr lang="nl-NL" sz="4800" dirty="0"/>
            </a:br>
            <a:r>
              <a:rPr lang="nl-NL" sz="3600" b="1" i="1" dirty="0"/>
              <a:t>Hoe </a:t>
            </a:r>
            <a:r>
              <a:rPr lang="nl-NL" sz="3600" b="1" i="1" dirty="0" err="1"/>
              <a:t>lesson</a:t>
            </a:r>
            <a:r>
              <a:rPr lang="nl-NL" sz="3600" b="1" i="1" dirty="0"/>
              <a:t> </a:t>
            </a:r>
            <a:r>
              <a:rPr lang="nl-NL" sz="3600" b="1" i="1" dirty="0" err="1"/>
              <a:t>study</a:t>
            </a:r>
            <a:r>
              <a:rPr lang="nl-NL" sz="3600" b="1" i="1" dirty="0"/>
              <a:t> leidt tot onderzoekend leren.</a:t>
            </a:r>
            <a:endParaRPr lang="nl-NL" sz="3600" dirty="0"/>
          </a:p>
          <a:p>
            <a:pPr algn="ctr"/>
            <a:endParaRPr lang="nl-NL" sz="3600" dirty="0"/>
          </a:p>
          <a:p>
            <a:pPr algn="ctr"/>
            <a:endParaRPr lang="nl-NL" sz="3600" dirty="0"/>
          </a:p>
          <a:p>
            <a:pPr algn="ctr"/>
            <a:r>
              <a:rPr lang="nl-NL" sz="2800" dirty="0"/>
              <a:t>Carolien Boss-Reus – cboss@usgym.nl</a:t>
            </a:r>
          </a:p>
          <a:p>
            <a:pPr algn="ctr"/>
            <a:r>
              <a:rPr lang="nl-NL" sz="2800" dirty="0"/>
              <a:t>Floortje Holten – fholten@usgym.nl</a:t>
            </a:r>
          </a:p>
          <a:p>
            <a:pPr algn="ctr"/>
            <a:endParaRPr lang="nl-NL" sz="3600" dirty="0"/>
          </a:p>
        </p:txBody>
      </p:sp>
      <p:pic>
        <p:nvPicPr>
          <p:cNvPr id="6" name="Picture 2" descr="https://time-project.eu/sites/default/files/eu.png">
            <a:extLst>
              <a:ext uri="{FF2B5EF4-FFF2-40B4-BE49-F238E27FC236}">
                <a16:creationId xmlns:a16="http://schemas.microsoft.com/office/drawing/2014/main" id="{A4E5E101-7F98-4604-8625-71C701C11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91" y="5737324"/>
            <a:ext cx="2455300" cy="53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B3D4F21-4620-4DA8-A699-DDB5E3F65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620" y="5598926"/>
            <a:ext cx="2346953" cy="7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2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9883068-FAB5-4A97-B670-8AE289763B3C}"/>
              </a:ext>
            </a:extLst>
          </p:cNvPr>
          <p:cNvSpPr/>
          <p:nvPr/>
        </p:nvSpPr>
        <p:spPr>
          <a:xfrm>
            <a:off x="643871" y="578009"/>
            <a:ext cx="313419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/>
              <a:t>Stap 1: </a:t>
            </a:r>
            <a:r>
              <a:rPr lang="nl-NL" sz="2400" b="1" dirty="0" err="1"/>
              <a:t>study</a:t>
            </a:r>
            <a:endParaRPr lang="nl-NL" sz="2400" b="1" dirty="0"/>
          </a:p>
          <a:p>
            <a:r>
              <a:rPr kumimoji="0" lang="nl-NL" altLang="nl-NL" b="0" i="0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FutureProofLearning</a:t>
            </a:r>
            <a:r>
              <a:rPr kumimoji="0" lang="nl-NL" altLang="nl-NL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(online)</a:t>
            </a:r>
            <a:endParaRPr lang="nl-NL" altLang="nl-NL" dirty="0"/>
          </a:p>
          <a:p>
            <a:endParaRPr lang="nl-NL" sz="2400" b="1" dirty="0"/>
          </a:p>
          <a:p>
            <a:endParaRPr lang="nl-NL" sz="2400" b="1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D2927D9-385B-431D-947F-2C299555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A5912BF-B8E9-44AE-A159-2295C5B8A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5D7FED7-7F74-4099-9961-31EA6ED3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7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Dus vanuit de somformules de verdubbelingsformules laten bewijzen.</a:t>
            </a: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2104B6C-185F-4668-84F1-D133465FD79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965393" y="1344267"/>
            <a:ext cx="4783772" cy="327945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3208924-1CE9-4B46-8AC5-715FA5D1BA9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77123" y="1344267"/>
            <a:ext cx="5702142" cy="350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29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9883068-FAB5-4A97-B670-8AE289763B3C}"/>
              </a:ext>
            </a:extLst>
          </p:cNvPr>
          <p:cNvSpPr/>
          <p:nvPr/>
        </p:nvSpPr>
        <p:spPr>
          <a:xfrm>
            <a:off x="447071" y="513270"/>
            <a:ext cx="18340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/>
              <a:t>Stap 1: </a:t>
            </a:r>
            <a:r>
              <a:rPr lang="nl-NL" sz="2400" b="1" dirty="0" err="1"/>
              <a:t>study</a:t>
            </a:r>
            <a:endParaRPr lang="nl-NL" sz="2400" b="1" dirty="0"/>
          </a:p>
          <a:p>
            <a:r>
              <a:rPr lang="nl-NL" dirty="0"/>
              <a:t>Math4all (online)</a:t>
            </a:r>
          </a:p>
          <a:p>
            <a:endParaRPr lang="nl-NL" sz="2400" b="1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D2927D9-385B-431D-947F-2C299555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A5912BF-B8E9-44AE-A159-2295C5B8A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5D7FED7-7F74-4099-9961-31EA6ED3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7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Dus vanuit de somformules de verdubbelingsformules laten bewijzen.</a:t>
            </a: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000DA33-4F78-4214-B7D6-14678204D1C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90040" y="1511623"/>
            <a:ext cx="7584440" cy="22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77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9883068-FAB5-4A97-B670-8AE289763B3C}"/>
              </a:ext>
            </a:extLst>
          </p:cNvPr>
          <p:cNvSpPr/>
          <p:nvPr/>
        </p:nvSpPr>
        <p:spPr>
          <a:xfrm>
            <a:off x="407043" y="552609"/>
            <a:ext cx="5175006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/>
              <a:t>Stap 1: </a:t>
            </a:r>
            <a:r>
              <a:rPr lang="nl-NL" sz="2400" b="1" dirty="0" err="1"/>
              <a:t>study</a:t>
            </a:r>
            <a:endParaRPr lang="nl-NL" sz="2400" b="1" dirty="0"/>
          </a:p>
          <a:p>
            <a:endParaRPr lang="nl-NL" sz="2400" b="1" dirty="0"/>
          </a:p>
          <a:p>
            <a:r>
              <a:rPr lang="nl-NL" sz="2400" b="1" dirty="0"/>
              <a:t>De inspiratie voor onze les</a:t>
            </a:r>
          </a:p>
          <a:p>
            <a:r>
              <a:rPr lang="nl-NL" sz="2400" dirty="0" err="1"/>
              <a:t>Vaknetwerk</a:t>
            </a:r>
            <a:r>
              <a:rPr lang="nl-NL" sz="2400" dirty="0"/>
              <a:t> wiskunde:</a:t>
            </a:r>
          </a:p>
          <a:p>
            <a:r>
              <a:rPr lang="nl-NL" sz="2400" dirty="0"/>
              <a:t>Vouwen in de wiskunde les </a:t>
            </a:r>
          </a:p>
          <a:p>
            <a:r>
              <a:rPr lang="nl-NL" sz="2400" dirty="0"/>
              <a:t>door </a:t>
            </a:r>
            <a:r>
              <a:rPr lang="nl-NL" sz="2400" dirty="0" err="1"/>
              <a:t>Jacoliene</a:t>
            </a:r>
            <a:r>
              <a:rPr lang="nl-NL" sz="2400" dirty="0"/>
              <a:t> van Wijk</a:t>
            </a:r>
          </a:p>
          <a:p>
            <a:endParaRPr lang="nl-NL" sz="2400" dirty="0"/>
          </a:p>
          <a:p>
            <a:r>
              <a:rPr lang="nl-NL" sz="2400" b="1" i="1" dirty="0"/>
              <a:t>Project Origami</a:t>
            </a:r>
          </a:p>
          <a:p>
            <a:r>
              <a:rPr lang="en-US" b="1" i="1" dirty="0"/>
              <a:t>Activities for Exploring Mathematics, Second Edition</a:t>
            </a:r>
          </a:p>
          <a:p>
            <a:endParaRPr lang="nl-NL" i="1" dirty="0"/>
          </a:p>
          <a:p>
            <a:endParaRPr lang="nl-NL" sz="2400" i="1" dirty="0"/>
          </a:p>
          <a:p>
            <a:endParaRPr lang="nl-NL" sz="2400" b="1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D2927D9-385B-431D-947F-2C299555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A5912BF-B8E9-44AE-A159-2295C5B8A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5D7FED7-7F74-4099-9961-31EA6ED3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7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Dus vanuit de somformules de verdubbelingsformules laten bewijzen.</a:t>
            </a: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6063B86-4481-4910-B253-06D0D6097891}"/>
              </a:ext>
            </a:extLst>
          </p:cNvPr>
          <p:cNvSpPr/>
          <p:nvPr/>
        </p:nvSpPr>
        <p:spPr>
          <a:xfrm>
            <a:off x="944880" y="12847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ED3317F-09E5-47CC-AA18-75FB802D1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72" y="621030"/>
            <a:ext cx="381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9883068-FAB5-4A97-B670-8AE289763B3C}"/>
              </a:ext>
            </a:extLst>
          </p:cNvPr>
          <p:cNvSpPr/>
          <p:nvPr/>
        </p:nvSpPr>
        <p:spPr>
          <a:xfrm>
            <a:off x="408839" y="515711"/>
            <a:ext cx="9477082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/>
              <a:t>Stap 2: plan</a:t>
            </a:r>
            <a:endParaRPr lang="nl-NL" altLang="nl-NL" sz="2400" dirty="0"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l-NL" altLang="nl-NL" sz="2400" dirty="0"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altLang="nl-NL" sz="2400" b="1" dirty="0">
                <a:ea typeface="Calibri" panose="020F0502020204030204" pitchFamily="34" charset="0"/>
                <a:cs typeface="Arial" panose="020B0604020202020204" pitchFamily="34" charset="0"/>
              </a:rPr>
              <a:t>Doel:</a:t>
            </a:r>
          </a:p>
          <a:p>
            <a:r>
              <a:rPr lang="nl-NL" altLang="nl-NL" sz="2400" dirty="0">
                <a:ea typeface="Calibri" panose="020F0502020204030204" pitchFamily="34" charset="0"/>
                <a:cs typeface="Arial" panose="020B0604020202020204" pitchFamily="34" charset="0"/>
              </a:rPr>
              <a:t>Zorgen dat de verdubbelingsformules voor </a:t>
            </a:r>
            <a:r>
              <a:rPr lang="nl-NL" altLang="nl-NL" sz="2400" dirty="0" err="1">
                <a:ea typeface="Calibri" panose="020F0502020204030204" pitchFamily="34" charset="0"/>
                <a:cs typeface="Arial" panose="020B0604020202020204" pitchFamily="34" charset="0"/>
              </a:rPr>
              <a:t>sin</a:t>
            </a:r>
            <a:r>
              <a:rPr lang="nl-NL" altLang="nl-NL" sz="2400" dirty="0">
                <a:ea typeface="Calibri" panose="020F0502020204030204" pitchFamily="34" charset="0"/>
                <a:cs typeface="Arial" panose="020B0604020202020204" pitchFamily="34" charset="0"/>
              </a:rPr>
              <a:t> en </a:t>
            </a:r>
            <a:r>
              <a:rPr lang="nl-NL" altLang="nl-NL" sz="2400" dirty="0" err="1">
                <a:ea typeface="Calibri" panose="020F0502020204030204" pitchFamily="34" charset="0"/>
                <a:cs typeface="Arial" panose="020B0604020202020204" pitchFamily="34" charset="0"/>
              </a:rPr>
              <a:t>cos</a:t>
            </a:r>
            <a:r>
              <a:rPr lang="nl-NL" altLang="nl-NL" sz="2400" dirty="0">
                <a:ea typeface="Calibri" panose="020F0502020204030204" pitchFamily="34" charset="0"/>
                <a:cs typeface="Arial" panose="020B0604020202020204" pitchFamily="34" charset="0"/>
              </a:rPr>
              <a:t> beter blijven hangen </a:t>
            </a:r>
          </a:p>
          <a:p>
            <a:r>
              <a:rPr lang="nl-NL" altLang="nl-NL" sz="2400" dirty="0">
                <a:ea typeface="Calibri" panose="020F0502020204030204" pitchFamily="34" charset="0"/>
                <a:cs typeface="Arial" panose="020B0604020202020204" pitchFamily="34" charset="0"/>
              </a:rPr>
              <a:t>bij de leerlingen uit 5VWO </a:t>
            </a:r>
            <a:r>
              <a:rPr lang="nl-NL" altLang="nl-NL" sz="2400" dirty="0" err="1">
                <a:ea typeface="Calibri" panose="020F0502020204030204" pitchFamily="34" charset="0"/>
                <a:cs typeface="Arial" panose="020B0604020202020204" pitchFamily="34" charset="0"/>
              </a:rPr>
              <a:t>wisB</a:t>
            </a:r>
            <a:r>
              <a:rPr lang="nl-NL" altLang="nl-NL" sz="24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nl-NL" altLang="nl-NL" sz="2400" dirty="0">
              <a:cs typeface="Arial" panose="020B0604020202020204" pitchFamily="34" charset="0"/>
            </a:endParaRPr>
          </a:p>
          <a:p>
            <a:r>
              <a:rPr lang="nl-NL" altLang="nl-NL" sz="2400" b="1" dirty="0">
                <a:cs typeface="Arial" panose="020B0604020202020204" pitchFamily="34" charset="0"/>
              </a:rPr>
              <a:t>Middel: </a:t>
            </a:r>
            <a:r>
              <a:rPr lang="nl-NL" altLang="nl-NL" sz="2400" dirty="0">
                <a:cs typeface="Arial" panose="020B0604020202020204" pitchFamily="34" charset="0"/>
              </a:rPr>
              <a:t>Vouwen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cs typeface="Arial" panose="020B0604020202020204" pitchFamily="34" charset="0"/>
              </a:rPr>
              <a:t>Lekker met handen bezig zijn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cs typeface="Arial" panose="020B0604020202020204" pitchFamily="34" charset="0"/>
              </a:rPr>
              <a:t>Zichtbaar maken dat het een gelijkbenige driehoek is.</a:t>
            </a:r>
          </a:p>
          <a:p>
            <a:endParaRPr lang="nl-NL" altLang="nl-NL" sz="2400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endParaRPr lang="nl-NL" altLang="nl-NL" sz="2400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D2927D9-385B-431D-947F-2C299555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A5912BF-B8E9-44AE-A159-2295C5B8A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660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9883068-FAB5-4A97-B670-8AE289763B3C}"/>
              </a:ext>
            </a:extLst>
          </p:cNvPr>
          <p:cNvSpPr/>
          <p:nvPr/>
        </p:nvSpPr>
        <p:spPr>
          <a:xfrm>
            <a:off x="408839" y="515711"/>
            <a:ext cx="8903912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/>
              <a:t>Stap 2: plan</a:t>
            </a:r>
            <a:endParaRPr lang="nl-NL" altLang="nl-NL" sz="2400" dirty="0"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l-NL" sz="2400" b="1" dirty="0"/>
          </a:p>
          <a:p>
            <a:r>
              <a:rPr lang="nl-NL" sz="2400" dirty="0"/>
              <a:t>Binnen de kaders van het TIME project: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Onderzoekend leren -  zelf ontdekken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Aansprekend probleem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Adidactische</a:t>
            </a:r>
            <a:r>
              <a:rPr lang="nl-NL" sz="2400" dirty="0"/>
              <a:t> fase(s): leerlingen zelf aan het werk. Docent is stil!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Didactische fase(s): docent heeft wel een rol.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dirty="0"/>
              <a:t>Uitwisselen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dirty="0"/>
              <a:t>Conclusie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dirty="0"/>
              <a:t>Validatie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dirty="0"/>
              <a:t>Formalisatie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D2927D9-385B-431D-947F-2C299555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A5912BF-B8E9-44AE-A159-2295C5B8A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21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9883068-FAB5-4A97-B670-8AE289763B3C}"/>
              </a:ext>
            </a:extLst>
          </p:cNvPr>
          <p:cNvSpPr/>
          <p:nvPr/>
        </p:nvSpPr>
        <p:spPr>
          <a:xfrm>
            <a:off x="447071" y="513270"/>
            <a:ext cx="934762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/>
              <a:t>Stap 3: les geven en observeren</a:t>
            </a:r>
          </a:p>
          <a:p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3 keer gegeven en bij elkaar bekeken (collega Fransje Praagman en wij)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Externen: Rogier Bos, Joke </a:t>
            </a:r>
            <a:r>
              <a:rPr lang="nl-NL" sz="2400" dirty="0" err="1"/>
              <a:t>Daemen</a:t>
            </a:r>
            <a:r>
              <a:rPr lang="nl-NL" sz="2400" dirty="0"/>
              <a:t> en Michiel </a:t>
            </a:r>
            <a:r>
              <a:rPr lang="nl-NL" sz="2400" dirty="0" err="1"/>
              <a:t>Doorman</a:t>
            </a:r>
            <a:r>
              <a:rPr lang="nl-NL" sz="2400" dirty="0"/>
              <a:t> (UU)</a:t>
            </a:r>
          </a:p>
          <a:p>
            <a:endParaRPr lang="nl-NL" sz="2400" b="1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D2927D9-385B-431D-947F-2C299555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A5912BF-B8E9-44AE-A159-2295C5B8A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5D7FED7-7F74-4099-9961-31EA6ED3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7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Dus vanuit de somformules de verdubbelingsformules laten bewijzen.</a:t>
            </a: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6D1C813C-9BB2-4ED4-AC6C-18A617E64D6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68" b="20189"/>
          <a:stretch/>
        </p:blipFill>
        <p:spPr bwMode="auto">
          <a:xfrm>
            <a:off x="518340" y="2163762"/>
            <a:ext cx="3168650" cy="2505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C0289C4-E7AF-41CC-9BB6-D7CD604BD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591" y="2169108"/>
            <a:ext cx="3393578" cy="254518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D68BA5E-9C41-4ECA-AC2E-A524F77B34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2753" y="3883819"/>
            <a:ext cx="40290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84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9883068-FAB5-4A97-B670-8AE289763B3C}"/>
              </a:ext>
            </a:extLst>
          </p:cNvPr>
          <p:cNvSpPr/>
          <p:nvPr/>
        </p:nvSpPr>
        <p:spPr>
          <a:xfrm>
            <a:off x="447071" y="513270"/>
            <a:ext cx="21845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/>
              <a:t>Stap 4: reflectie</a:t>
            </a:r>
          </a:p>
          <a:p>
            <a:endParaRPr lang="nl-NL" sz="2400" b="1" dirty="0"/>
          </a:p>
          <a:p>
            <a:endParaRPr lang="nl-NL" sz="2400" b="1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D2927D9-385B-431D-947F-2C299555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A5912BF-B8E9-44AE-A159-2295C5B8A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5D7FED7-7F74-4099-9961-31EA6ED3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7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Dus vanuit de somformules de verdubbelingsformules laten bewijzen.</a:t>
            </a: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2427B37-5DF1-4C00-8090-471D8E9C8C8C}"/>
              </a:ext>
            </a:extLst>
          </p:cNvPr>
          <p:cNvSpPr txBox="1"/>
          <p:nvPr/>
        </p:nvSpPr>
        <p:spPr>
          <a:xfrm>
            <a:off x="3022631" y="2326640"/>
            <a:ext cx="5876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Zeg het maar!</a:t>
            </a:r>
          </a:p>
          <a:p>
            <a:r>
              <a:rPr lang="nl-NL" sz="3600" dirty="0"/>
              <a:t>Wat waren jullie bevindingen?</a:t>
            </a:r>
          </a:p>
        </p:txBody>
      </p:sp>
    </p:spTree>
    <p:extLst>
      <p:ext uri="{BB962C8B-B14F-4D97-AF65-F5344CB8AC3E}">
        <p14:creationId xmlns:p14="http://schemas.microsoft.com/office/powerpoint/2010/main" val="631149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9883068-FAB5-4A97-B670-8AE289763B3C}"/>
              </a:ext>
            </a:extLst>
          </p:cNvPr>
          <p:cNvSpPr/>
          <p:nvPr/>
        </p:nvSpPr>
        <p:spPr>
          <a:xfrm>
            <a:off x="447071" y="513270"/>
            <a:ext cx="767158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/>
              <a:t>Stap 4: reflectie</a:t>
            </a:r>
          </a:p>
          <a:p>
            <a:r>
              <a:rPr lang="nl-NL" sz="2400" dirty="0"/>
              <a:t>Onze bevindingen en aanpassingen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Geslaagd, leerlingen lekker bezig en onthouden het beter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Leerlingen: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“Sneller als docent het gewoon had uitgelegd.”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“Leuk, eens wat anders.”</a:t>
            </a:r>
          </a:p>
          <a:p>
            <a:endParaRPr lang="nl-NL" sz="2400" dirty="0"/>
          </a:p>
          <a:p>
            <a:endParaRPr lang="nl-NL" sz="2400" b="1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D2927D9-385B-431D-947F-2C299555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A5912BF-B8E9-44AE-A159-2295C5B8A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5D7FED7-7F74-4099-9961-31EA6ED3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7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Dus vanuit de somformules de verdubbelingsformules laten bewijzen.</a:t>
            </a: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511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9883068-FAB5-4A97-B670-8AE289763B3C}"/>
              </a:ext>
            </a:extLst>
          </p:cNvPr>
          <p:cNvSpPr/>
          <p:nvPr/>
        </p:nvSpPr>
        <p:spPr>
          <a:xfrm>
            <a:off x="447071" y="513270"/>
            <a:ext cx="894943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/>
              <a:t>Stap 4: reflectie</a:t>
            </a:r>
          </a:p>
          <a:p>
            <a:r>
              <a:rPr lang="nl-NL" sz="2400" dirty="0"/>
              <a:t>Onze bevindingen en aanpassingen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Aardig wat groepjes ontdekken de gezochte formule, niet iedereen.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Voor leerlingen is het vaak lastig om te weten wanneer het gelukt 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Neem echt de tijd voor de validatie!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b="1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D2927D9-385B-431D-947F-2C299555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A5912BF-B8E9-44AE-A159-2295C5B8A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5D7FED7-7F74-4099-9961-31EA6ED3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7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Dus vanuit de somformules de verdubbelingsformules laten bewijzen.</a:t>
            </a: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12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D9883068-FAB5-4A97-B670-8AE289763B3C}"/>
                  </a:ext>
                </a:extLst>
              </p:cNvPr>
              <p:cNvSpPr/>
              <p:nvPr/>
            </p:nvSpPr>
            <p:spPr>
              <a:xfrm>
                <a:off x="447071" y="513270"/>
                <a:ext cx="9889439" cy="4893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400" b="1" dirty="0"/>
                  <a:t>Stap 4: reflectie</a:t>
                </a:r>
              </a:p>
              <a:p>
                <a:r>
                  <a:rPr lang="nl-NL" sz="2400" dirty="0"/>
                  <a:t>Onze bevindingen en aanpassingen</a:t>
                </a:r>
              </a:p>
              <a:p>
                <a:endParaRPr lang="nl-NL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NL" sz="2400" dirty="0"/>
                  <a:t>De startvraag “Is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)=2∙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400" dirty="0"/>
                  <a:t> altijd waar?” later toegevoegd.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NL" sz="2400" dirty="0"/>
                  <a:t>In eerdere versie vraag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400" i="1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⁡(2</m:t>
                    </m:r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nl-NL" sz="2400" dirty="0"/>
                  <a:t>halverwege.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NL" sz="2400" dirty="0"/>
                  <a:t>SOSCASTOA opfrissen toegevoegd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NL" sz="2400" dirty="0"/>
                  <a:t>Eruit gehaald: zelf driehoeken laten knippen.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NL" sz="2400" dirty="0"/>
                  <a:t>Eruit gehaald: hoek laten meten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NL" sz="2400" dirty="0"/>
                  <a:t>Opdracht was eerst meer gesloten. Informatie naar hint-kaartjes verplaatst.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NL" sz="2400" dirty="0"/>
                  <a:t>Verwarring graden -  radialen vermeden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NL" sz="2400" dirty="0"/>
                  <a:t>Let op het knippen van handige driehoeken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nl-NL" sz="2400" dirty="0"/>
                  <a:t>Geen gelijkbenige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nl-NL" sz="2400" dirty="0"/>
                  <a:t>Geen 30</a:t>
                </a:r>
                <a:r>
                  <a:rPr lang="nl-NL" sz="2400" baseline="30000" dirty="0"/>
                  <a:t>o</a:t>
                </a:r>
                <a:r>
                  <a:rPr lang="nl-NL" sz="2400" dirty="0"/>
                  <a:t>-60</a:t>
                </a:r>
                <a:r>
                  <a:rPr lang="nl-NL" sz="2400" baseline="30000" dirty="0"/>
                  <a:t>o</a:t>
                </a:r>
                <a:r>
                  <a:rPr lang="nl-NL" sz="2400" dirty="0"/>
                  <a:t>-90</a:t>
                </a:r>
                <a:r>
                  <a:rPr lang="nl-NL" sz="2400" baseline="30000" dirty="0"/>
                  <a:t>o</a:t>
                </a:r>
              </a:p>
            </p:txBody>
          </p:sp>
        </mc:Choice>
        <mc:Fallback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D9883068-FAB5-4A97-B670-8AE289763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71" y="513270"/>
                <a:ext cx="9889439" cy="4893647"/>
              </a:xfrm>
              <a:prstGeom prst="rect">
                <a:avLst/>
              </a:prstGeom>
              <a:blipFill>
                <a:blip r:embed="rId4"/>
                <a:stretch>
                  <a:fillRect l="-924" t="-996" r="-493" b="-186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5">
            <a:extLst>
              <a:ext uri="{FF2B5EF4-FFF2-40B4-BE49-F238E27FC236}">
                <a16:creationId xmlns:a16="http://schemas.microsoft.com/office/drawing/2014/main" id="{DD2927D9-385B-431D-947F-2C299555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A5912BF-B8E9-44AE-A159-2295C5B8A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5D7FED7-7F74-4099-9961-31EA6ED3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7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Dus vanuit de somformules de verdubbelingsformules laten bewijzen.</a:t>
            </a: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94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03F39E7-9BFA-4F89-B518-21B4665F4785}"/>
              </a:ext>
            </a:extLst>
          </p:cNvPr>
          <p:cNvSpPr txBox="1"/>
          <p:nvPr/>
        </p:nvSpPr>
        <p:spPr>
          <a:xfrm>
            <a:off x="1259840" y="1107440"/>
            <a:ext cx="817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err="1"/>
              <a:t>Vouwles</a:t>
            </a:r>
            <a:r>
              <a:rPr lang="nl-NL" sz="2800" dirty="0"/>
              <a:t> ervaren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err="1"/>
              <a:t>Lesson</a:t>
            </a:r>
            <a:r>
              <a:rPr lang="nl-NL" sz="2800" dirty="0"/>
              <a:t> </a:t>
            </a:r>
            <a:r>
              <a:rPr lang="nl-NL" sz="2800" dirty="0" err="1"/>
              <a:t>study</a:t>
            </a:r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Bevindingen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494977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9883068-FAB5-4A97-B670-8AE289763B3C}"/>
              </a:ext>
            </a:extLst>
          </p:cNvPr>
          <p:cNvSpPr/>
          <p:nvPr/>
        </p:nvSpPr>
        <p:spPr>
          <a:xfrm>
            <a:off x="447071" y="513270"/>
            <a:ext cx="559172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/>
              <a:t>Stap 4: reflectie</a:t>
            </a:r>
          </a:p>
          <a:p>
            <a:r>
              <a:rPr lang="nl-NL" sz="2400" dirty="0"/>
              <a:t>Onze bevindingen en aanpassingen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Commentaar van externen is waardevol!</a:t>
            </a:r>
            <a:endParaRPr lang="nl-NL" sz="2400" baseline="30000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D2927D9-385B-431D-947F-2C299555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A5912BF-B8E9-44AE-A159-2295C5B8A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5D7FED7-7F74-4099-9961-31EA6ED3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7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Dus vanuit de somformules de verdubbelingsformules laten bewijzen.</a:t>
            </a: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63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9883068-FAB5-4A97-B670-8AE289763B3C}"/>
              </a:ext>
            </a:extLst>
          </p:cNvPr>
          <p:cNvSpPr/>
          <p:nvPr/>
        </p:nvSpPr>
        <p:spPr>
          <a:xfrm>
            <a:off x="4701653" y="584801"/>
            <a:ext cx="25042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TIJD – TIME </a:t>
            </a:r>
          </a:p>
          <a:p>
            <a:endParaRPr lang="nl-NL" sz="2400" b="1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D2927D9-385B-431D-947F-2C299555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A5912BF-B8E9-44AE-A159-2295C5B8A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5D7FED7-7F74-4099-9961-31EA6ED3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7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Dus vanuit de somformules de verdubbelingsformules laten bewijzen.</a:t>
            </a: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ED2DA24-2C5E-47BB-B3E6-5F9F8A8C0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0" y="1282616"/>
            <a:ext cx="3810000" cy="12192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EBD06EB-CD1D-4A7A-8241-AAA6B17CB549}"/>
              </a:ext>
            </a:extLst>
          </p:cNvPr>
          <p:cNvSpPr/>
          <p:nvPr/>
        </p:nvSpPr>
        <p:spPr>
          <a:xfrm>
            <a:off x="4725218" y="2667001"/>
            <a:ext cx="2457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https://time-project.eu/</a:t>
            </a:r>
          </a:p>
        </p:txBody>
      </p:sp>
      <p:pic>
        <p:nvPicPr>
          <p:cNvPr id="1026" name="Picture 2" descr="https://time-project.eu/sites/default/files/eu.png">
            <a:extLst>
              <a:ext uri="{FF2B5EF4-FFF2-40B4-BE49-F238E27FC236}">
                <a16:creationId xmlns:a16="http://schemas.microsoft.com/office/drawing/2014/main" id="{867FF230-B6FA-49C7-9CEC-06DD71761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759" y="5755909"/>
            <a:ext cx="2700600" cy="58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8370FEF-7AB5-406E-8167-6E57B4620787}"/>
              </a:ext>
            </a:extLst>
          </p:cNvPr>
          <p:cNvSpPr txBox="1"/>
          <p:nvPr/>
        </p:nvSpPr>
        <p:spPr>
          <a:xfrm>
            <a:off x="2875280" y="3385161"/>
            <a:ext cx="6583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Nederland - Denemarken -  Slovenië – Kroatië</a:t>
            </a:r>
          </a:p>
          <a:p>
            <a:pPr algn="ctr"/>
            <a:r>
              <a:rPr lang="nl-NL" sz="2400" dirty="0"/>
              <a:t>Universiteiten en middelbare scholen</a:t>
            </a:r>
          </a:p>
        </p:txBody>
      </p:sp>
      <p:pic>
        <p:nvPicPr>
          <p:cNvPr id="7" name="Picture 2" descr="Logo - Huisstijl - Universiteit Utrecht">
            <a:extLst>
              <a:ext uri="{FF2B5EF4-FFF2-40B4-BE49-F238E27FC236}">
                <a16:creationId xmlns:a16="http://schemas.microsoft.com/office/drawing/2014/main" id="{D6F75D30-93F9-41B0-9959-2E6BDF81E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31" y="5568624"/>
            <a:ext cx="2682502" cy="84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9883068-FAB5-4A97-B670-8AE289763B3C}"/>
              </a:ext>
            </a:extLst>
          </p:cNvPr>
          <p:cNvSpPr/>
          <p:nvPr/>
        </p:nvSpPr>
        <p:spPr>
          <a:xfrm>
            <a:off x="4701653" y="584801"/>
            <a:ext cx="23907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Meer TIME </a:t>
            </a:r>
          </a:p>
          <a:p>
            <a:endParaRPr lang="nl-NL" sz="2400" b="1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D2927D9-385B-431D-947F-2C299555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A5912BF-B8E9-44AE-A159-2295C5B8A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5D7FED7-7F74-4099-9961-31EA6ED3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7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Dus vanuit de somformules de verdubbelingsformules laten bewijzen.</a:t>
            </a: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570A857-0909-420D-89E5-B8DD75C0617A}"/>
              </a:ext>
            </a:extLst>
          </p:cNvPr>
          <p:cNvSpPr txBox="1"/>
          <p:nvPr/>
        </p:nvSpPr>
        <p:spPr>
          <a:xfrm>
            <a:off x="416560" y="1421050"/>
            <a:ext cx="1046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(co)sinus: van driehoek via cirkel naar golf met een 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Spel basiskennis klas 4 wiskunde 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/>
              <a:t>Wortel -  oplossing van kwadratische vergelijking: één of meer antwoorden?</a:t>
            </a:r>
          </a:p>
          <a:p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78420DFB-8661-4BB1-A0E7-79161D118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849" y="2748279"/>
            <a:ext cx="6413193" cy="231261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701F22C-29FB-41A4-AA14-A43C2C3DC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754" y="273235"/>
            <a:ext cx="2311400" cy="158908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D6C8379B-28E1-4390-8932-9F6CD2534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113" y="2904742"/>
            <a:ext cx="3589130" cy="21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52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DD2927D9-385B-431D-947F-2C299555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A5912BF-B8E9-44AE-A159-2295C5B8A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5D7FED7-7F74-4099-9961-31EA6ED3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7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Dus vanuit de somformules de verdubbelingsformules laten bewijzen.</a:t>
            </a: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570A857-0909-420D-89E5-B8DD75C0617A}"/>
              </a:ext>
            </a:extLst>
          </p:cNvPr>
          <p:cNvSpPr txBox="1"/>
          <p:nvPr/>
        </p:nvSpPr>
        <p:spPr>
          <a:xfrm>
            <a:off x="954090" y="701517"/>
            <a:ext cx="1018126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/>
              <a:t>Wil je ook?</a:t>
            </a:r>
          </a:p>
          <a:p>
            <a:endParaRPr lang="nl-NL" sz="4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TUE- LESSAM: LESSON STUDY ter verbetering van leerprestaties in wiskunde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UU- laatste staartje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8492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9883068-FAB5-4A97-B670-8AE289763B3C}"/>
              </a:ext>
            </a:extLst>
          </p:cNvPr>
          <p:cNvSpPr/>
          <p:nvPr/>
        </p:nvSpPr>
        <p:spPr>
          <a:xfrm>
            <a:off x="447071" y="513270"/>
            <a:ext cx="192937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/>
              <a:t>ROGIER!!</a:t>
            </a:r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r>
              <a:rPr lang="nl-NL" sz="2400" b="1" dirty="0"/>
              <a:t>Nog invoegen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D2927D9-385B-431D-947F-2C299555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A5912BF-B8E9-44AE-A159-2295C5B8A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5D7FED7-7F74-4099-9961-31EA6ED3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7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Dus vanuit de somformules de verdubbelingsformules laten bewijzen.</a:t>
            </a: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2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F574F4A6-3C1E-4695-BA34-02FD64F36D02}"/>
                  </a:ext>
                </a:extLst>
              </p:cNvPr>
              <p:cNvSpPr/>
              <p:nvPr/>
            </p:nvSpPr>
            <p:spPr>
              <a:xfrm>
                <a:off x="2586888" y="1669534"/>
                <a:ext cx="6831432" cy="707886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nl-NL" sz="4000" dirty="0"/>
                  <a:t>Is 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sz="4000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nl-NL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4000" i="1">
                        <a:latin typeface="Cambria Math" panose="02040503050406030204" pitchFamily="18" charset="0"/>
                      </a:rPr>
                      <m:t>)=2∙</m:t>
                    </m:r>
                    <m:r>
                      <a:rPr lang="nl-NL" sz="4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sz="4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000" dirty="0"/>
                  <a:t> altijd waar? </a:t>
                </a:r>
              </a:p>
            </p:txBody>
          </p:sp>
        </mc:Choice>
        <mc:Fallback xmlns="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F574F4A6-3C1E-4695-BA34-02FD64F36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888" y="1669534"/>
                <a:ext cx="683143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222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8D745AB-8A3F-443E-A13C-44BA3A179D08}"/>
              </a:ext>
            </a:extLst>
          </p:cNvPr>
          <p:cNvSpPr/>
          <p:nvPr/>
        </p:nvSpPr>
        <p:spPr>
          <a:xfrm>
            <a:off x="1300480" y="85779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b="1" dirty="0"/>
              <a:t>Opdracht – voer de les uit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15 à 20 minuten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In je groepje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Werk aan de opdrachten op het blad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Bespreek ook je bevindingen </a:t>
            </a:r>
          </a:p>
        </p:txBody>
      </p:sp>
    </p:spTree>
    <p:extLst>
      <p:ext uri="{BB962C8B-B14F-4D97-AF65-F5344CB8AC3E}">
        <p14:creationId xmlns:p14="http://schemas.microsoft.com/office/powerpoint/2010/main" val="254677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89B6ADD-F929-40CF-A366-DF70602AA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681" y="-142241"/>
            <a:ext cx="5058634" cy="688617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FDA0C5E-CA9E-4081-93B3-F2366F936088}"/>
              </a:ext>
            </a:extLst>
          </p:cNvPr>
          <p:cNvSpPr txBox="1"/>
          <p:nvPr/>
        </p:nvSpPr>
        <p:spPr>
          <a:xfrm>
            <a:off x="939294" y="721360"/>
            <a:ext cx="37833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Lesson</a:t>
            </a:r>
            <a:r>
              <a:rPr lang="nl-NL" sz="2800" b="1" dirty="0"/>
              <a:t> </a:t>
            </a:r>
            <a:r>
              <a:rPr lang="nl-NL" sz="2800" b="1" dirty="0" err="1"/>
              <a:t>Study</a:t>
            </a:r>
            <a:endParaRPr lang="nl-NL" sz="2800" b="1" dirty="0"/>
          </a:p>
          <a:p>
            <a:endParaRPr lang="nl-NL" sz="2800" b="1" dirty="0"/>
          </a:p>
          <a:p>
            <a:endParaRPr lang="nl-NL" sz="2800" b="1" dirty="0"/>
          </a:p>
          <a:p>
            <a:r>
              <a:rPr lang="nl-NL" sz="2800" b="1" dirty="0"/>
              <a:t>In een team!</a:t>
            </a:r>
          </a:p>
        </p:txBody>
      </p:sp>
    </p:spTree>
    <p:extLst>
      <p:ext uri="{BB962C8B-B14F-4D97-AF65-F5344CB8AC3E}">
        <p14:creationId xmlns:p14="http://schemas.microsoft.com/office/powerpoint/2010/main" val="48650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9883068-FAB5-4A97-B670-8AE289763B3C}"/>
              </a:ext>
            </a:extLst>
          </p:cNvPr>
          <p:cNvSpPr/>
          <p:nvPr/>
        </p:nvSpPr>
        <p:spPr>
          <a:xfrm>
            <a:off x="643871" y="525503"/>
            <a:ext cx="9884629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/>
              <a:t>Stap 0: DOEL</a:t>
            </a:r>
          </a:p>
          <a:p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l-NL" altLang="nl-NL" dirty="0"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Zorgen dat de verdubbelingsformules voor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beter blijven hangen </a:t>
            </a:r>
          </a:p>
          <a:p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bij de leerlingen uit 5VWO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wisB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nl-NL" altLang="nl-NL" sz="2000" dirty="0"/>
          </a:p>
          <a:p>
            <a:endParaRPr lang="nl-NL" sz="2400" b="1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D2927D9-385B-431D-947F-2C299555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A5912BF-B8E9-44AE-A159-2295C5B8A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5D7FED7-7F74-4099-9961-31EA6ED3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7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Dus vanuit de somformules de verdubbelingsformules laten bewijzen.</a:t>
            </a: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85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9883068-FAB5-4A97-B670-8AE289763B3C}"/>
              </a:ext>
            </a:extLst>
          </p:cNvPr>
          <p:cNvSpPr/>
          <p:nvPr/>
        </p:nvSpPr>
        <p:spPr>
          <a:xfrm>
            <a:off x="447071" y="513270"/>
            <a:ext cx="92915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/>
              <a:t>Stap 1: </a:t>
            </a:r>
            <a:r>
              <a:rPr lang="nl-NL" sz="2400" b="1" dirty="0" err="1"/>
              <a:t>study</a:t>
            </a:r>
            <a:endParaRPr lang="nl-NL" sz="2400" b="1" dirty="0"/>
          </a:p>
          <a:p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Onze methode: Getal en ruimte </a:t>
            </a:r>
            <a:r>
              <a:rPr kumimoji="0" lang="nl-NL" altLang="nl-N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vwoB</a:t>
            </a: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deel 3 H12. Behandelen wij eind klas 5.</a:t>
            </a:r>
            <a:endParaRPr lang="nl-NL" altLang="nl-NL" dirty="0"/>
          </a:p>
          <a:p>
            <a:endParaRPr lang="nl-NL" sz="2400" b="1" dirty="0"/>
          </a:p>
        </p:txBody>
      </p:sp>
      <p:pic>
        <p:nvPicPr>
          <p:cNvPr id="6" name="Afbeelding 1">
            <a:extLst>
              <a:ext uri="{FF2B5EF4-FFF2-40B4-BE49-F238E27FC236}">
                <a16:creationId xmlns:a16="http://schemas.microsoft.com/office/drawing/2014/main" id="{EE7C40B5-3DE9-4BEA-A0F9-5017B2739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08" y="2832111"/>
            <a:ext cx="5120632" cy="26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2">
            <a:extLst>
              <a:ext uri="{FF2B5EF4-FFF2-40B4-BE49-F238E27FC236}">
                <a16:creationId xmlns:a16="http://schemas.microsoft.com/office/drawing/2014/main" id="{A814D92B-96EC-45C0-B66C-A01878FF9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1" y="1395002"/>
            <a:ext cx="8488923" cy="143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3">
            <a:extLst>
              <a:ext uri="{FF2B5EF4-FFF2-40B4-BE49-F238E27FC236}">
                <a16:creationId xmlns:a16="http://schemas.microsoft.com/office/drawing/2014/main" id="{866E0055-FCBF-4645-9780-82A0AEF1E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56" y="2788762"/>
            <a:ext cx="3968251" cy="36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DD2927D9-385B-431D-947F-2C299555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A5912BF-B8E9-44AE-A159-2295C5B8A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5D7FED7-7F74-4099-9961-31EA6ED3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7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Dus vanuit de somformules de verdubbelingsformules laten bewijzen.</a:t>
            </a: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9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9883068-FAB5-4A97-B670-8AE289763B3C}"/>
              </a:ext>
            </a:extLst>
          </p:cNvPr>
          <p:cNvSpPr/>
          <p:nvPr/>
        </p:nvSpPr>
        <p:spPr>
          <a:xfrm>
            <a:off x="447071" y="513270"/>
            <a:ext cx="45288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/>
              <a:t>Stap 1: </a:t>
            </a:r>
            <a:r>
              <a:rPr lang="nl-NL" sz="2400" b="1" dirty="0" err="1"/>
              <a:t>study</a:t>
            </a:r>
            <a:endParaRPr lang="nl-NL" sz="2400" b="1" dirty="0"/>
          </a:p>
          <a:p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Moderne wiskunde </a:t>
            </a:r>
            <a:r>
              <a:rPr kumimoji="0" lang="nl-NL" altLang="nl-N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wiskunde</a:t>
            </a: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vwo 6</a:t>
            </a:r>
            <a:endParaRPr lang="nl-NL" altLang="nl-NL" dirty="0"/>
          </a:p>
          <a:p>
            <a:endParaRPr lang="nl-NL" sz="2400" b="1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D2927D9-385B-431D-947F-2C299555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A5912BF-B8E9-44AE-A159-2295C5B8A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5D7FED7-7F74-4099-9961-31EA6ED3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7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Dus vanuit de somformules de verdubbelingsformules laten bewijzen.</a:t>
            </a:r>
            <a:endParaRPr kumimoji="0" lang="nl-NL" altLang="nl-N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Afbeelding 4">
            <a:extLst>
              <a:ext uri="{FF2B5EF4-FFF2-40B4-BE49-F238E27FC236}">
                <a16:creationId xmlns:a16="http://schemas.microsoft.com/office/drawing/2014/main" id="{4AD388D9-F5D3-4DEE-AC70-60F112B61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t="14256" r="47531" b="3587"/>
          <a:stretch>
            <a:fillRect/>
          </a:stretch>
        </p:blipFill>
        <p:spPr bwMode="auto">
          <a:xfrm>
            <a:off x="701688" y="1262237"/>
            <a:ext cx="4019569" cy="53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5">
            <a:extLst>
              <a:ext uri="{FF2B5EF4-FFF2-40B4-BE49-F238E27FC236}">
                <a16:creationId xmlns:a16="http://schemas.microsoft.com/office/drawing/2014/main" id="{0796595C-F49E-42B6-863F-7C26878F2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0" t="18813" r="1604" b="37756"/>
          <a:stretch>
            <a:fillRect/>
          </a:stretch>
        </p:blipFill>
        <p:spPr bwMode="auto">
          <a:xfrm>
            <a:off x="5781903" y="1262237"/>
            <a:ext cx="5665995" cy="405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2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AAB7E-8D50-4327-8F2A-602A8B92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1" y="5257800"/>
            <a:ext cx="2378760" cy="1196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96C707-BF92-4649-9220-03E631A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7" y="5544345"/>
            <a:ext cx="2842122" cy="90947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9883068-FAB5-4A97-B670-8AE289763B3C}"/>
              </a:ext>
            </a:extLst>
          </p:cNvPr>
          <p:cNvSpPr/>
          <p:nvPr/>
        </p:nvSpPr>
        <p:spPr>
          <a:xfrm>
            <a:off x="447071" y="513270"/>
            <a:ext cx="813870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/>
              <a:t>Stap 1: </a:t>
            </a:r>
            <a:r>
              <a:rPr lang="nl-NL" sz="2400" b="1" dirty="0" err="1"/>
              <a:t>study</a:t>
            </a:r>
            <a:endParaRPr lang="nl-NL" sz="2400" b="1" dirty="0"/>
          </a:p>
          <a:p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Wageningse Methode 5VWO wiskunde B H8 (online beschikbaar)</a:t>
            </a:r>
            <a:endParaRPr lang="nl-NL" altLang="nl-NL" dirty="0"/>
          </a:p>
          <a:p>
            <a:endParaRPr lang="nl-NL" sz="2400" b="1" dirty="0"/>
          </a:p>
          <a:p>
            <a:endParaRPr lang="nl-NL" sz="2400" b="1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D2927D9-385B-431D-947F-2C299555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A5912BF-B8E9-44AE-A159-2295C5B8A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5D7FED7-7F74-4099-9961-31EA6ED3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7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Dus vanuit de somformules de verdubbelingsformules laten bewijzen.</a:t>
            </a: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Afbeelding 23">
            <a:extLst>
              <a:ext uri="{FF2B5EF4-FFF2-40B4-BE49-F238E27FC236}">
                <a16:creationId xmlns:a16="http://schemas.microsoft.com/office/drawing/2014/main" id="{83FD2A8B-A51D-4507-A3B8-BF2E6D22A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402080"/>
            <a:ext cx="57594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22">
            <a:extLst>
              <a:ext uri="{FF2B5EF4-FFF2-40B4-BE49-F238E27FC236}">
                <a16:creationId xmlns:a16="http://schemas.microsoft.com/office/drawing/2014/main" id="{4BF4964F-76ED-4165-B076-8809C766E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60" y="3166110"/>
            <a:ext cx="5759450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781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744</Words>
  <Application>Microsoft Office PowerPoint</Application>
  <PresentationFormat>Breedbeeld</PresentationFormat>
  <Paragraphs>139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Carolien Boss-Reus</dc:creator>
  <cp:lastModifiedBy>Carolien Boss-Reus</cp:lastModifiedBy>
  <cp:revision>106</cp:revision>
  <dcterms:created xsi:type="dcterms:W3CDTF">2022-04-05T18:07:16Z</dcterms:created>
  <dcterms:modified xsi:type="dcterms:W3CDTF">2022-04-06T14:58:12Z</dcterms:modified>
</cp:coreProperties>
</file>