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8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9" r:id="rId21"/>
    <p:sldId id="282" r:id="rId22"/>
    <p:sldId id="285" r:id="rId23"/>
    <p:sldId id="276" r:id="rId24"/>
    <p:sldId id="278" r:id="rId25"/>
    <p:sldId id="279" r:id="rId26"/>
    <p:sldId id="280" r:id="rId27"/>
    <p:sldId id="283" r:id="rId28"/>
    <p:sldId id="284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4D"/>
    <a:srgbClr val="34B233"/>
    <a:srgbClr val="DC0C30"/>
    <a:srgbClr val="615258"/>
    <a:srgbClr val="002C5F"/>
    <a:srgbClr val="887B1B"/>
    <a:srgbClr val="4F2D7F"/>
    <a:srgbClr val="0098C3"/>
    <a:srgbClr val="FED100"/>
    <a:srgbClr val="CF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9B448-1F7A-44EA-B0C9-544A8BA5FA25}" v="7" dt="2022-03-17T14:57:00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8" autoAdjust="0"/>
    <p:restoredTop sz="83942" autoAdjust="0"/>
  </p:normalViewPr>
  <p:slideViewPr>
    <p:cSldViewPr>
      <p:cViewPr varScale="1">
        <p:scale>
          <a:sx n="97" d="100"/>
          <a:sy n="97" d="100"/>
        </p:scale>
        <p:origin x="17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urnink, Gerard (UT-BMS)" userId="ea0a05bc-bea0-47bf-9666-2cba2df429fb" providerId="ADAL" clId="{EB99B448-1F7A-44EA-B0C9-544A8BA5FA25}"/>
    <pc:docChg chg="modSld">
      <pc:chgData name="Jeurnink, Gerard (UT-BMS)" userId="ea0a05bc-bea0-47bf-9666-2cba2df429fb" providerId="ADAL" clId="{EB99B448-1F7A-44EA-B0C9-544A8BA5FA25}" dt="2022-03-17T14:57:00.803" v="6" actId="20577"/>
      <pc:docMkLst>
        <pc:docMk/>
      </pc:docMkLst>
      <pc:sldChg chg="modSp mod">
        <pc:chgData name="Jeurnink, Gerard (UT-BMS)" userId="ea0a05bc-bea0-47bf-9666-2cba2df429fb" providerId="ADAL" clId="{EB99B448-1F7A-44EA-B0C9-544A8BA5FA25}" dt="2022-03-17T14:31:01.838" v="1" actId="20577"/>
        <pc:sldMkLst>
          <pc:docMk/>
          <pc:sldMk cId="2697847887" sldId="256"/>
        </pc:sldMkLst>
        <pc:spChg chg="mod">
          <ac:chgData name="Jeurnink, Gerard (UT-BMS)" userId="ea0a05bc-bea0-47bf-9666-2cba2df429fb" providerId="ADAL" clId="{EB99B448-1F7A-44EA-B0C9-544A8BA5FA25}" dt="2022-03-17T14:31:01.838" v="1" actId="20577"/>
          <ac:spMkLst>
            <pc:docMk/>
            <pc:sldMk cId="2697847887" sldId="256"/>
            <ac:spMk id="3" creationId="{00000000-0000-0000-0000-000000000000}"/>
          </ac:spMkLst>
        </pc:spChg>
      </pc:sldChg>
      <pc:sldChg chg="modSp">
        <pc:chgData name="Jeurnink, Gerard (UT-BMS)" userId="ea0a05bc-bea0-47bf-9666-2cba2df429fb" providerId="ADAL" clId="{EB99B448-1F7A-44EA-B0C9-544A8BA5FA25}" dt="2022-03-17T14:53:11.278" v="5" actId="20577"/>
        <pc:sldMkLst>
          <pc:docMk/>
          <pc:sldMk cId="584894202" sldId="272"/>
        </pc:sldMkLst>
        <pc:spChg chg="mod">
          <ac:chgData name="Jeurnink, Gerard (UT-BMS)" userId="ea0a05bc-bea0-47bf-9666-2cba2df429fb" providerId="ADAL" clId="{EB99B448-1F7A-44EA-B0C9-544A8BA5FA25}" dt="2022-03-17T14:53:11.278" v="5" actId="20577"/>
          <ac:spMkLst>
            <pc:docMk/>
            <pc:sldMk cId="584894202" sldId="272"/>
            <ac:spMk id="2" creationId="{00000000-0000-0000-0000-000000000000}"/>
          </ac:spMkLst>
        </pc:spChg>
      </pc:sldChg>
      <pc:sldChg chg="modSp">
        <pc:chgData name="Jeurnink, Gerard (UT-BMS)" userId="ea0a05bc-bea0-47bf-9666-2cba2df429fb" providerId="ADAL" clId="{EB99B448-1F7A-44EA-B0C9-544A8BA5FA25}" dt="2022-03-17T14:57:00.803" v="6" actId="20577"/>
        <pc:sldMkLst>
          <pc:docMk/>
          <pc:sldMk cId="1929562100" sldId="276"/>
        </pc:sldMkLst>
        <pc:spChg chg="mod">
          <ac:chgData name="Jeurnink, Gerard (UT-BMS)" userId="ea0a05bc-bea0-47bf-9666-2cba2df429fb" providerId="ADAL" clId="{EB99B448-1F7A-44EA-B0C9-544A8BA5FA25}" dt="2022-03-17T14:57:00.803" v="6" actId="20577"/>
          <ac:spMkLst>
            <pc:docMk/>
            <pc:sldMk cId="1929562100" sldId="27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25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Mezelf voorstellen.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598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525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071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541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345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115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760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42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178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51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62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336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5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687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595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05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75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937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40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095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344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744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T Ned powerpoint sheet 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961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de ondertitelstijl van het model te bewerken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T Ned powerpoint sheet 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6153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de ondertitelstijl van het model te bewerken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T Ned powerpoint sheet 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9211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FF14B-643A-4C75-BDAF-8B70831B8B69}" type="datetime1">
              <a:rPr lang="nl-NL" smtClean="0"/>
              <a:t>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Inleiding Vakdidactiek Wiskunde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pic>
        <p:nvPicPr>
          <p:cNvPr id="9" name="Afbeelding 8" descr="UT powerpoint sheet small 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6C629-0C5E-4DCA-9F12-DB1A561175DF}" type="datetime1">
              <a:rPr lang="nl-NL" smtClean="0"/>
              <a:t>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Inleiding Vakdidactiek Wiskunde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pic>
        <p:nvPicPr>
          <p:cNvPr id="9" name="Afbeelding 8" descr="UT powerpoint sheet small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5BA8DB-34BC-41CC-AF8A-56463364AA35}" type="datetime1">
              <a:rPr lang="nl-NL" smtClean="0"/>
              <a:t>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Inleiding Vakdidactiek Wiskunde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pic>
        <p:nvPicPr>
          <p:cNvPr id="9" name="Afbeelding 8" descr="UT powerpoint sheet small 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96E74-A8D3-4FFE-9871-DF9C995C5EAB}" type="datetime1">
              <a:rPr lang="nl-NL" smtClean="0"/>
              <a:t>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Inleiding Vakdidactiek Wiskunde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pic>
        <p:nvPicPr>
          <p:cNvPr id="9" name="Afbeelding 8" descr="UT powerpoint sheet small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T Ned powerpoint sheet 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567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29658F-4BCE-477D-A3D8-A761992F6FF8}" type="datetime1">
              <a:rPr lang="nl-NL" smtClean="0"/>
              <a:t>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Inleiding Vakdidactiek Wiskunde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95EE9-8728-4CA7-9950-F38EF5E9AEFA}" type="datetime1">
              <a:rPr lang="nl-NL" smtClean="0"/>
              <a:t>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Inleiding Vakdidactiek Wiskunde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A5735-08C2-4DEE-81F0-0DB6FAA0F092}" type="datetime1">
              <a:rPr lang="nl-NL" smtClean="0"/>
              <a:t>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Inleiding Vakdidactiek Wiskunde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34166-2FF7-466A-8604-0027F690813A}" type="datetime1">
              <a:rPr lang="nl-NL" smtClean="0"/>
              <a:t>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Inleiding Vakdidactiek Wiskunde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8072462" cy="400052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668123" y="1713600"/>
            <a:ext cx="3190157" cy="4323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62100"/>
            <a:ext cx="4546320" cy="441010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50ED48-ACDF-45D5-9429-7B5D75FF1410}" type="datetime1">
              <a:rPr lang="nl-NL" smtClean="0"/>
              <a:t>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Inleiding Vakdidactiek Wiskunde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B29E86-D566-490B-87A0-5D8B98B14512}" type="datetime1">
              <a:rPr lang="nl-NL" smtClean="0"/>
              <a:t>3-4-2022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Inleiding Vakdidactiek Wiskunde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071538" y="1641599"/>
            <a:ext cx="8072462" cy="39996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de ondertitelstijl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0000" y="2051050"/>
            <a:ext cx="7801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42F8B59D-00D5-442D-B70A-E7EB3A9B6A3B}" type="datetime1">
              <a:rPr lang="nl-NL" smtClean="0"/>
              <a:t>3-4-2022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nl-NL"/>
              <a:t>Inleiding Vakdidactiek Wiskunde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818A380-CEF3-4FA4-B905-6E6A3B62A7C3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9" name="Afbeelding 8" descr="UT_Logo_Black_NL.WM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7712" y="6336000"/>
            <a:ext cx="2019432" cy="418121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7" r:id="rId4"/>
    <p:sldLayoutId id="2147483666" r:id="rId5"/>
    <p:sldLayoutId id="2147483660" r:id="rId6"/>
    <p:sldLayoutId id="2147483665" r:id="rId7"/>
    <p:sldLayoutId id="2147483661" r:id="rId8"/>
    <p:sldLayoutId id="2147483662" r:id="rId9"/>
    <p:sldLayoutId id="2147483669" r:id="rId10"/>
    <p:sldLayoutId id="2147483663" r:id="rId11"/>
    <p:sldLayoutId id="2147483670" r:id="rId12"/>
    <p:sldLayoutId id="2147483664" r:id="rId13"/>
    <p:sldLayoutId id="2147483671" r:id="rId14"/>
    <p:sldLayoutId id="2147483655" r:id="rId15"/>
    <p:sldLayoutId id="2147483656" r:id="rId16"/>
    <p:sldLayoutId id="2147483657" r:id="rId17"/>
    <p:sldLayoutId id="2147483658" r:id="rId1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TFDMlLEOBw" TargetMode="External"/><Relationship Id="rId2" Type="http://schemas.openxmlformats.org/officeDocument/2006/relationships/hyperlink" Target="https://people.reed.edu/~jerry/311/stereo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virtualmathmuseum.org/ConformalMaps/index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i="1" dirty="0"/>
              <a:t>Conforme afbeeldingen </a:t>
            </a:r>
            <a:br>
              <a:rPr lang="nl-NL" i="1" dirty="0"/>
            </a:br>
            <a:r>
              <a:rPr lang="nl-NL" i="1" dirty="0"/>
              <a:t>wisselend ontlee(n)d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nl-NL" dirty="0"/>
          </a:p>
          <a:p>
            <a:pPr algn="r"/>
            <a:r>
              <a:rPr lang="nl-NL" dirty="0"/>
              <a:t>Gerard </a:t>
            </a:r>
            <a:r>
              <a:rPr lang="nl-NL" dirty="0" err="1"/>
              <a:t>jeurnink</a:t>
            </a:r>
            <a:endParaRPr lang="nl-NL" dirty="0"/>
          </a:p>
          <a:p>
            <a:pPr algn="r"/>
            <a:r>
              <a:rPr lang="nl-NL" dirty="0" smtClean="0"/>
              <a:t>NWD  9 </a:t>
            </a:r>
            <a:r>
              <a:rPr lang="nl-NL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26978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2902" y="1772816"/>
            <a:ext cx="7778281" cy="4032448"/>
          </a:xfrm>
        </p:spPr>
        <p:txBody>
          <a:bodyPr/>
          <a:lstStyle/>
          <a:p>
            <a:pPr marL="257175" lvl="1" indent="0">
              <a:lnSpc>
                <a:spcPts val="2200"/>
              </a:lnSpc>
              <a:buNone/>
            </a:pPr>
            <a:r>
              <a:rPr lang="nl-NL" dirty="0"/>
              <a:t>Opdracht: teken het beeld van het gekleurde vierkant.</a:t>
            </a:r>
          </a:p>
          <a:p>
            <a:pPr marL="257175" lvl="1" indent="0">
              <a:lnSpc>
                <a:spcPts val="2200"/>
              </a:lnSpc>
              <a:buNone/>
            </a:pPr>
            <a:endParaRPr lang="nl-NL" dirty="0"/>
          </a:p>
          <a:p>
            <a:pPr marL="257175" lvl="1" indent="0">
              <a:lnSpc>
                <a:spcPts val="2200"/>
              </a:lnSpc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9b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teks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algn="ctr"/>
                <a:r>
                  <a:rPr lang="nl-NL" dirty="0"/>
                  <a:t>Analytische inversie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nl-NL" b="0" i="1" dirty="0"/>
              </a:p>
            </p:txBody>
          </p:sp>
        </mc:Choice>
        <mc:Fallback xmlns="">
          <p:sp>
            <p:nvSpPr>
              <p:cNvPr id="6" name="Tijdelijke aanduiding voor teks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Afbeelding 17">
            <a:extLst>
              <a:ext uri="{FF2B5EF4-FFF2-40B4-BE49-F238E27FC236}">
                <a16:creationId xmlns:a16="http://schemas.microsoft.com/office/drawing/2014/main" id="{A68BA5E0-96F7-4117-A5BC-A64951137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9" y="2141798"/>
            <a:ext cx="834357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79999" y="2051050"/>
                <a:ext cx="7778281" cy="4114254"/>
              </a:xfrm>
            </p:spPr>
            <p:txBody>
              <a:bodyPr/>
              <a:lstStyle/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 algn="ctr">
                  <a:lnSpc>
                    <a:spcPts val="2200"/>
                  </a:lnSpc>
                  <a:buNone/>
                </a:pPr>
                <a:endParaRPr lang="nl-NL" b="0" i="1" dirty="0">
                  <a:latin typeface="Cambria Math" panose="02040503050406030204" pitchFamily="18" charset="0"/>
                </a:endParaRPr>
              </a:p>
              <a:p>
                <a:pPr marL="827088" lvl="3" indent="0" algn="ctr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nl-NL" dirty="0"/>
                  <a:t>        en   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Er geldt: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 algn="ctr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nl-NL" dirty="0"/>
                  <a:t>              en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nl-NL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nl-NL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nl-NL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9999" y="2051050"/>
                <a:ext cx="7778281" cy="4114254"/>
              </a:xfrm>
              <a:blipFill>
                <a:blip r:embed="rId3"/>
                <a:stretch>
                  <a:fillRect b="-207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10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Stereografische projectie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846E0D9-87B0-4CAB-A0A2-189CD3372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4460646" cy="22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4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928121"/>
                <a:ext cx="8208912" cy="3970238"/>
              </a:xfrm>
            </p:spPr>
            <p:txBody>
              <a:bodyPr/>
              <a:lstStyle/>
              <a:p>
                <a:pPr marL="827088" lvl="3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 is de stereografische projectie van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nl-NL" dirty="0"/>
                  <a:t>.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 is de stereografische projectie van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nl-NL" dirty="0"/>
                  <a:t>.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We weten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</a:rPr>
                          <m:t>Re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f>
                              <m:f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nl-NL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</a:rPr>
                          <m:t>Im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nl-NL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f>
                              <m:f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nl-NL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f>
                              <m:f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f>
                              <m:f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nl-NL" sz="2000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Omdat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Re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i="1" dirty="0"/>
                  <a:t>    </a:t>
                </a:r>
                <a:r>
                  <a:rPr lang="nl-NL" dirty="0"/>
                  <a:t>en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nl-NL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Im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dirty="0"/>
                  <a:t>, volgt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dirty="0"/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dirty="0"/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l-NL" dirty="0"/>
                  <a:t> ,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oftewel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nl-NL" dirty="0"/>
                  <a:t> ontstaat uit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nl-NL" dirty="0"/>
                  <a:t> door de bol om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dirty="0"/>
                  <a:t>-as te roteren over 180°.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Gevolg: inversie is hoektrouw (conform).</a:t>
                </a:r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928121"/>
                <a:ext cx="8208912" cy="3970238"/>
              </a:xfrm>
              <a:blipFill>
                <a:blip r:embed="rId3"/>
                <a:stretch>
                  <a:fillRect t="-1074" b="-736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teks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079999" y="692696"/>
                <a:ext cx="7775378" cy="732985"/>
              </a:xfrm>
            </p:spPr>
            <p:txBody>
              <a:bodyPr/>
              <a:lstStyle/>
              <a:p>
                <a:pPr algn="ctr"/>
                <a:r>
                  <a:rPr lang="nl-NL" dirty="0"/>
                  <a:t>Inversie in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nl-NL" dirty="0"/>
                  <a:t>-</a:t>
                </a:r>
                <a14:m>
                  <m:oMath xmlns:m="http://schemas.openxmlformats.org/officeDocument/2006/math">
                    <m:r>
                      <a:rPr lang="nl-NL" b="1" i="0" dirty="0" smtClean="0">
                        <a:latin typeface="Cambria Math" panose="02040503050406030204" pitchFamily="18" charset="0"/>
                      </a:rPr>
                      <m:t>𝐕𝐋𝐀𝐊</m:t>
                    </m:r>
                  </m:oMath>
                </a14:m>
                <a:r>
                  <a:rPr lang="nl-NL" dirty="0"/>
                  <a:t> 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nl-NL" dirty="0"/>
                  <a:t>  rotatie bol</a:t>
                </a:r>
              </a:p>
            </p:txBody>
          </p:sp>
        </mc:Choice>
        <mc:Fallback xmlns="">
          <p:sp>
            <p:nvSpPr>
              <p:cNvPr id="6" name="Tijdelijke aanduiding voor teks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079999" y="692696"/>
                <a:ext cx="7775378" cy="732985"/>
              </a:xfrm>
              <a:blipFill>
                <a:blip r:embed="rId4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9999" y="2051050"/>
            <a:ext cx="7778281" cy="3560763"/>
          </a:xfrm>
        </p:spPr>
        <p:txBody>
          <a:bodyPr/>
          <a:lstStyle/>
          <a:p>
            <a:pPr marL="0" indent="0">
              <a:lnSpc>
                <a:spcPts val="2200"/>
              </a:lnSpc>
              <a:buNone/>
            </a:pPr>
            <a:endParaRPr lang="nl-NL" dirty="0"/>
          </a:p>
          <a:p>
            <a:pPr lvl="1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12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     MERCATOR KAART PROJECTIE (ad 1569)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990B321-119D-47B9-85E9-20D52FD96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86731"/>
            <a:ext cx="7620000" cy="4089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D9745C5-E735-457E-BEEC-DC2D99095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20" y="296746"/>
            <a:ext cx="996880" cy="12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79999" y="1648618"/>
                <a:ext cx="7778281" cy="4300662"/>
              </a:xfrm>
            </p:spPr>
            <p:txBody>
              <a:bodyPr/>
              <a:lstStyle/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Definitie:  Een functie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nl-NL" dirty="0"/>
                  <a:t> heet conform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nl-NL" dirty="0"/>
                  <a:t> 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                als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/>
                  <a:t> twee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dirty="0"/>
                  <a:t> snijdende gladde krommen overvoert in twee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               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dirty="0"/>
                  <a:t> snijdende krommen met behoud van de hoekgrootte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                tussen de snijdende krommen.</a:t>
                </a:r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9999" y="1648618"/>
                <a:ext cx="7778281" cy="4300662"/>
              </a:xfrm>
              <a:blipFill>
                <a:blip r:embed="rId3"/>
                <a:stretch>
                  <a:fillRect t="-9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13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Conforme afbeelding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A2C0054-5AEC-463A-8E95-347288B74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24" y="3060110"/>
            <a:ext cx="2987237" cy="30020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E31F133-88A0-44DE-99BB-886999A4C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90" y="2947230"/>
            <a:ext cx="3796543" cy="32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928121"/>
                <a:ext cx="8064896" cy="3970238"/>
              </a:xfrm>
            </p:spPr>
            <p:txBody>
              <a:bodyPr/>
              <a:lstStyle/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b="1" dirty="0"/>
                  <a:t>Bewijs</a:t>
                </a:r>
                <a:r>
                  <a:rPr lang="nl-NL" dirty="0"/>
                  <a:t>: kromme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nl-NL" dirty="0"/>
                  <a:t> heeft parametrisering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, dan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 de raakvector aan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nl-NL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dirty="0"/>
                  <a:t>.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Beeldkromme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 heeft parametrisering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 en dus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 raakvector aan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.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De hoek die deze vector maakt met de positieve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Re</m:t>
                    </m:r>
                  </m:oMath>
                </a14:m>
                <a:r>
                  <a:rPr lang="nl-NL" dirty="0"/>
                  <a:t>-as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nl-NL" dirty="0"/>
                  <a:t>-vlak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𝐴𝑟𝑔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𝐴𝑟𝑔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𝐴𝑟𝑔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, oftewel de raakvector aan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nl-NL" dirty="0"/>
                  <a:t> wordt geroteerd over een hoek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𝐴𝑟𝑔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, dus de hoek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tussen twee krommen blijft onveranderd.</a:t>
                </a:r>
              </a:p>
              <a:p>
                <a:pPr marL="827088" lvl="3" indent="0" algn="r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 algn="r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928121"/>
                <a:ext cx="8064896" cy="3970238"/>
              </a:xfrm>
              <a:blipFill>
                <a:blip r:embed="rId3"/>
                <a:stretch>
                  <a:fillRect t="-107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teks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079999" y="692696"/>
                <a:ext cx="7775378" cy="732985"/>
              </a:xfrm>
            </p:spPr>
            <p:txBody>
              <a:bodyPr/>
              <a:lstStyle/>
              <a:p>
                <a:pPr algn="ctr"/>
                <a:r>
                  <a:rPr lang="nl-NL" dirty="0"/>
                  <a:t>Stelling: een analytische functie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b="0" dirty="0"/>
                  <a:t> </a:t>
                </a:r>
                <a:r>
                  <a:rPr lang="nl-NL" dirty="0"/>
                  <a:t>is conform </a:t>
                </a:r>
              </a:p>
              <a:p>
                <a:pPr algn="ctr"/>
                <a:r>
                  <a:rPr lang="nl-NL" dirty="0"/>
                  <a:t>                 in ieder punt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b="0" dirty="0"/>
                  <a:t> </a:t>
                </a:r>
                <a:r>
                  <a:rPr lang="nl-NL" dirty="0"/>
                  <a:t>waarvoor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nl-NL" b="0" dirty="0"/>
              </a:p>
            </p:txBody>
          </p:sp>
        </mc:Choice>
        <mc:Fallback xmlns="">
          <p:sp>
            <p:nvSpPr>
              <p:cNvPr id="6" name="Tijdelijke aanduiding voor teks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079999" y="692696"/>
                <a:ext cx="7775378" cy="732985"/>
              </a:xfrm>
              <a:blipFill>
                <a:blip r:embed="rId4"/>
                <a:stretch>
                  <a:fillRect t="-22500" r="-940" b="-27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C4583FD3-B1D2-49E3-9F07-FF8C260CA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229200"/>
            <a:ext cx="196385" cy="21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79999" y="2051050"/>
                <a:ext cx="7778281" cy="4042246"/>
              </a:xfrm>
            </p:spPr>
            <p:txBody>
              <a:bodyPr/>
              <a:lstStyle/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b="1" dirty="0"/>
                  <a:t>Definitie</a:t>
                </a:r>
                <a:r>
                  <a:rPr lang="nl-NL" dirty="0"/>
                  <a:t>: Een afbeelding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𝑣𝑙𝑎𝑘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𝑣𝑙𝑎𝑘</m:t>
                    </m:r>
                  </m:oMath>
                </a14:m>
                <a:r>
                  <a:rPr lang="nl-NL" dirty="0"/>
                  <a:t> heet een isometrie als de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   afbeelding afstanden behoudt.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b="1" dirty="0"/>
                  <a:t>Voorbeeld</a:t>
                </a:r>
                <a:r>
                  <a:rPr lang="nl-NL" dirty="0"/>
                  <a:t>: ● rotatie om een punt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        </a:t>
                </a:r>
                <a:r>
                  <a:rPr lang="nl-NL" i="1" dirty="0"/>
                  <a:t>(rotatie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nl-NL" i="1" dirty="0"/>
                  <a:t> heeft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nl-NL" i="1" dirty="0"/>
                  <a:t>)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       ● spiegeling in een lijn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b="1" dirty="0"/>
                  <a:t>Stelling</a:t>
                </a:r>
                <a:r>
                  <a:rPr lang="nl-NL" dirty="0"/>
                  <a:t>: elke isometrie is conform.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           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b="1" dirty="0"/>
                  <a:t>Bewijs</a:t>
                </a:r>
                <a:r>
                  <a:rPr lang="nl-NL" dirty="0"/>
                  <a:t>: elke isometrie is de samenstelling van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0, 1, 2</m:t>
                    </m:r>
                  </m:oMath>
                </a14:m>
                <a:r>
                  <a:rPr lang="nl-NL" dirty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nl-NL" b="0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 lijnspiegelingen, en een lijnspiegeling is conform.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9999" y="2051050"/>
                <a:ext cx="7778281" cy="4042246"/>
              </a:xfrm>
              <a:blipFill>
                <a:blip r:embed="rId3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15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Isometrieën wisselend ontlee(n)d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06F580-A436-49BB-BA4E-B77EEF800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912" y="5877032"/>
            <a:ext cx="195089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82902" y="1772816"/>
                <a:ext cx="7778281" cy="4392488"/>
              </a:xfrm>
            </p:spPr>
            <p:txBody>
              <a:bodyPr/>
              <a:lstStyle/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 algn="r">
                  <a:lnSpc>
                    <a:spcPts val="2200"/>
                  </a:lnSpc>
                  <a:buNone/>
                </a:pPr>
                <a:endParaRPr lang="nl-NL" b="0" i="1" dirty="0">
                  <a:latin typeface="Cambria Math" panose="02040503050406030204" pitchFamily="18" charset="0"/>
                </a:endParaRPr>
              </a:p>
              <a:p>
                <a:pPr marL="827088" lvl="3" indent="0" algn="r">
                  <a:lnSpc>
                    <a:spcPts val="2200"/>
                  </a:lnSpc>
                  <a:buNone/>
                </a:pPr>
                <a:endParaRPr lang="nl-NL" i="1" dirty="0">
                  <a:latin typeface="Cambria Math" panose="02040503050406030204" pitchFamily="18" charset="0"/>
                </a:endParaRPr>
              </a:p>
              <a:p>
                <a:pPr marL="827088" lvl="3" indent="0" algn="r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𝑀𝑃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𝑠𝑡𝑟𝑎𝑎𝑙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  <a:p>
                <a:pPr marL="827088" lvl="3" indent="0" algn="r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Kies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dirty="0"/>
                  <a:t> als de eenheidscirkel in het complexe vlak. Dan correspondeert cirkelspiegeling met de afbeelding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→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𝑖𝑦</m:t>
                              </m:r>
                            </m:e>
                          </m:d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𝑖𝑦</m:t>
                              </m:r>
                            </m:e>
                          </m:d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Gevolg: cirkelspiegeling is conform.</a:t>
                </a:r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2902" y="1772816"/>
                <a:ext cx="7778281" cy="439248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16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cirkelspiegeling (meetkundige inversie)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EBF2EDF-27A5-4B24-9740-FF00693C2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4276190" cy="2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82902" y="1772816"/>
                <a:ext cx="7778281" cy="4104456"/>
              </a:xfrm>
            </p:spPr>
            <p:txBody>
              <a:bodyPr/>
              <a:lstStyle/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Teken in alle 4 gevallen het beeld van de gekleurde figuur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/>
                  <a:t> bij cirkelspiegeling in de cirkel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dirty="0"/>
                  <a:t>.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b="0" i="1" dirty="0">
                  <a:latin typeface="Cambria Math" panose="02040503050406030204" pitchFamily="18" charset="0"/>
                </a:endParaRPr>
              </a:p>
              <a:p>
                <a:pPr marL="257175" lvl="1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𝑠𝑡𝑟𝑎𝑎𝑙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=2∙(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𝑠𝑡𝑟𝑎𝑎𝑙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                             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𝑠𝑡𝑟𝑎𝑎𝑙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2902" y="1772816"/>
                <a:ext cx="7778281" cy="4104456"/>
              </a:xfrm>
              <a:blipFill>
                <a:blip r:embed="rId3"/>
                <a:stretch>
                  <a:fillRect b="-698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17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OPDRACHT CIRKELSPIEGELING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C1BBF1-9403-4D78-AE33-F97627C40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02" y="2792420"/>
            <a:ext cx="2975274" cy="273204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92CF141-BF99-4A47-8D81-00A7D2A88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21475"/>
            <a:ext cx="2975273" cy="290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82902" y="1772816"/>
                <a:ext cx="7778281" cy="4032448"/>
              </a:xfrm>
            </p:spPr>
            <p:txBody>
              <a:bodyPr/>
              <a:lstStyle/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 smtClean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                                                  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/>
                  <a:t> is raaklijn aan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dirty="0"/>
                  <a:t>                       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𝑡𝑜𝑝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𝑝𝑎𝑟𝑎𝑏𝑜𝑜𝑙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𝑠𝑡𝑟𝑎𝑎𝑙</m:t>
                    </m:r>
                    <m:r>
                      <a:rPr lang="nl-N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  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b="0" dirty="0"/>
                  <a:t>       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    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b="0" dirty="0"/>
                  <a:t>                                                                       </a:t>
                </a:r>
                <a:endParaRPr lang="nl-NL" dirty="0"/>
              </a:p>
            </p:txBody>
          </p:sp>
        </mc:Choice>
        <mc:Fallback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2902" y="1772816"/>
                <a:ext cx="7778281" cy="4032448"/>
              </a:xfrm>
              <a:blipFill>
                <a:blip r:embed="rId3"/>
                <a:stretch>
                  <a:fillRect b="-1089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18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Opdracht cirkelspiegeling (vervolg)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2A84424-61BC-46DC-9FCA-F37193C34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6" y="1862137"/>
            <a:ext cx="3035966" cy="36137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4E1F308-DA6B-4346-AEB5-FAAF60E9C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27174"/>
            <a:ext cx="2856904" cy="407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79999" y="2051050"/>
                <a:ext cx="7778281" cy="3560763"/>
              </a:xfrm>
            </p:spPr>
            <p:txBody>
              <a:bodyPr/>
              <a:lstStyle/>
              <a:p>
                <a:pPr marL="827088" lvl="3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𝑖𝑦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cartesische coördinaten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nl-NL" b="0" i="1" dirty="0">
                  <a:latin typeface="Cambria Math" panose="02040503050406030204" pitchFamily="18" charset="0"/>
                </a:endParaRPr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b="0" dirty="0"/>
                  <a:t>                                       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Im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/>
              </a:p>
              <a:p>
                <a:pPr marL="257175" lvl="1" indent="0" algn="ctr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poolcoördinaten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𝑙𝑒𝑛𝑔𝑡𝑒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𝐴𝑟𝑔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∈(−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nl-NL" dirty="0"/>
              </a:p>
              <a:p>
                <a:pPr marL="257175" lvl="1" indent="0" algn="ctr">
                  <a:lnSpc>
                    <a:spcPts val="2200"/>
                  </a:lnSpc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9999" y="2051050"/>
                <a:ext cx="7778281" cy="35607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1079999" y="764704"/>
            <a:ext cx="7775378" cy="732985"/>
          </a:xfrm>
        </p:spPr>
        <p:txBody>
          <a:bodyPr/>
          <a:lstStyle/>
          <a:p>
            <a:pPr algn="ctr"/>
            <a:r>
              <a:rPr lang="nl-NL" dirty="0">
                <a:latin typeface="+mn-lt"/>
              </a:rPr>
              <a:t>Complexe getallen</a:t>
            </a:r>
          </a:p>
        </p:txBody>
      </p:sp>
    </p:spTree>
    <p:extLst>
      <p:ext uri="{BB962C8B-B14F-4D97-AF65-F5344CB8AC3E}">
        <p14:creationId xmlns:p14="http://schemas.microsoft.com/office/powerpoint/2010/main" val="42018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2051050"/>
            <a:ext cx="7801200" cy="4099248"/>
          </a:xfrm>
        </p:spPr>
        <p:txBody>
          <a:bodyPr/>
          <a:lstStyle/>
          <a:p>
            <a:r>
              <a:rPr lang="nl-NL" dirty="0"/>
              <a:t>1</a:t>
            </a:r>
            <a:r>
              <a:rPr lang="nl-NL" dirty="0" smtClean="0"/>
              <a:t>                                                                 </a:t>
            </a:r>
            <a:r>
              <a:rPr lang="nl-NL" sz="2000" dirty="0" smtClean="0"/>
              <a:t>▪</a:t>
            </a:r>
            <a:r>
              <a:rPr lang="nl-NL" dirty="0" smtClean="0"/>
              <a:t> 2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/>
              <a:t>3</a:t>
            </a:r>
            <a:r>
              <a:rPr lang="nl-NL" dirty="0" smtClean="0"/>
              <a:t>                                                                  </a:t>
            </a:r>
            <a:r>
              <a:rPr lang="nl-NL" sz="2000" dirty="0" smtClean="0"/>
              <a:t>▪ </a:t>
            </a:r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Conforme afbeeldingen   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Opdracht cirkelspiegeling      oplossingen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30587"/>
            <a:ext cx="1835815" cy="1602469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049463"/>
            <a:ext cx="2088232" cy="1883594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12593"/>
            <a:ext cx="1368152" cy="1808695"/>
          </a:xfrm>
          <a:prstGeom prst="rect">
            <a:avLst/>
          </a:prstGeom>
        </p:spPr>
      </p:pic>
      <p:pic>
        <p:nvPicPr>
          <p:cNvPr id="12" name="Afbeelding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3789039"/>
            <a:ext cx="2160239" cy="23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540124" y="6402388"/>
            <a:ext cx="3840187" cy="476250"/>
          </a:xfrm>
        </p:spPr>
        <p:txBody>
          <a:bodyPr/>
          <a:lstStyle/>
          <a:p>
            <a:r>
              <a:rPr lang="nl-NL" dirty="0" smtClean="0"/>
              <a:t>Conforme </a:t>
            </a:r>
            <a:r>
              <a:rPr lang="nl-NL" dirty="0" smtClean="0"/>
              <a:t>afbeeldingen   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20a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teks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nl-NL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CISSOÏDE    </a:t>
                </a:r>
                <a14:m>
                  <m:oMath xmlns:m="http://schemas.openxmlformats.org/officeDocument/2006/math">
                    <m:r>
                      <a:rPr lang="nl-N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nl-N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nl-N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nl-N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nl-N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nl-NL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nl-NL" dirty="0" smtClean="0"/>
                  <a:t> </a:t>
                </a:r>
                <a:r>
                  <a:rPr lang="nl-NL" dirty="0" smtClean="0">
                    <a:solidFill>
                      <a:srgbClr val="34B233"/>
                    </a:solidFill>
                  </a:rPr>
                  <a:t>       </a:t>
                </a:r>
                <a:endParaRPr lang="nl-NL" dirty="0">
                  <a:solidFill>
                    <a:srgbClr val="34B233"/>
                  </a:solidFill>
                </a:endParaRPr>
              </a:p>
            </p:txBody>
          </p:sp>
        </mc:Choice>
        <mc:Fallback xmlns="">
          <p:sp>
            <p:nvSpPr>
              <p:cNvPr id="6" name="Tijdelijke aanduiding voor teks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2588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1082887" y="404664"/>
            <a:ext cx="7775393" cy="1152128"/>
          </a:xfrm>
        </p:spPr>
        <p:txBody>
          <a:bodyPr/>
          <a:lstStyle/>
          <a:p>
            <a:r>
              <a:rPr lang="nl-NL" dirty="0" smtClean="0"/>
              <a:t>als </a:t>
            </a:r>
            <a:r>
              <a:rPr lang="nl-NL" dirty="0" err="1" smtClean="0"/>
              <a:t>reSULTAAT</a:t>
            </a:r>
            <a:r>
              <a:rPr lang="nl-NL" dirty="0" smtClean="0"/>
              <a:t> VAN </a:t>
            </a:r>
            <a:r>
              <a:rPr lang="nl-NL" dirty="0" err="1" smtClean="0"/>
              <a:t>CIrKELSPIEGELING</a:t>
            </a:r>
            <a:r>
              <a:rPr lang="nl-NL" dirty="0" smtClean="0"/>
              <a:t> VAN </a:t>
            </a:r>
            <a:r>
              <a:rPr lang="nl-NL" dirty="0" smtClean="0">
                <a:solidFill>
                  <a:srgbClr val="C00000"/>
                </a:solidFill>
              </a:rPr>
              <a:t>PARABOOL</a:t>
            </a:r>
            <a:r>
              <a:rPr lang="nl-NL" dirty="0" smtClean="0"/>
              <a:t> MET TOP IN MIDDELPUNT</a:t>
            </a:r>
            <a:endParaRPr lang="nl-NL" dirty="0"/>
          </a:p>
        </p:txBody>
      </p:sp>
      <p:pic>
        <p:nvPicPr>
          <p:cNvPr id="8" name="Tijdelijke aanduiding voor inhoud 7" descr="E:\Afbeeldingen\cissoide dik png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62" y="2051050"/>
            <a:ext cx="5892051" cy="356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8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540125" y="6402388"/>
            <a:ext cx="3657600" cy="476250"/>
          </a:xfrm>
        </p:spPr>
        <p:txBody>
          <a:bodyPr/>
          <a:lstStyle/>
          <a:p>
            <a:r>
              <a:rPr lang="nl-NL" dirty="0" smtClean="0"/>
              <a:t>Conforme </a:t>
            </a:r>
            <a:r>
              <a:rPr lang="nl-NL" dirty="0" smtClean="0"/>
              <a:t>afbeeldingen   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20b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teks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nl-NL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LEMNISCAat</a:t>
                </a:r>
                <a:r>
                  <a:rPr lang="nl-NL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nl-NL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nl-N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nl-NL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nl-NL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𝒙𝒚</m:t>
                    </m:r>
                  </m:oMath>
                </a14:m>
                <a:endParaRPr lang="nl-NL" dirty="0"/>
              </a:p>
              <a:p>
                <a:r>
                  <a:rPr lang="nl-NL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nl-NL" dirty="0" smtClean="0"/>
                  <a:t>      </a:t>
                </a:r>
                <a:endParaRPr lang="nl-NL" dirty="0">
                  <a:solidFill>
                    <a:srgbClr val="34B233"/>
                  </a:solidFill>
                </a:endParaRPr>
              </a:p>
            </p:txBody>
          </p:sp>
        </mc:Choice>
        <mc:Fallback xmlns="">
          <p:sp>
            <p:nvSpPr>
              <p:cNvPr id="6" name="Tijdelijke aanduiding voor teks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2588" t="-2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tekst 6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082887" y="260648"/>
                <a:ext cx="7775393" cy="1656184"/>
              </a:xfrm>
            </p:spPr>
            <p:txBody>
              <a:bodyPr/>
              <a:lstStyle/>
              <a:p>
                <a:r>
                  <a:rPr lang="nl-NL" dirty="0" smtClean="0"/>
                  <a:t>als </a:t>
                </a:r>
                <a:r>
                  <a:rPr lang="nl-NL" dirty="0" err="1" smtClean="0"/>
                  <a:t>reSULTAAT</a:t>
                </a:r>
                <a:r>
                  <a:rPr lang="nl-NL" dirty="0" smtClean="0"/>
                  <a:t> VAN CIRKELSPIEGELING VAN DE </a:t>
                </a:r>
                <a:r>
                  <a:rPr lang="nl-NL" dirty="0" smtClean="0">
                    <a:solidFill>
                      <a:srgbClr val="C00000"/>
                    </a:solidFill>
                  </a:rPr>
                  <a:t>HYPERBOOL  </a:t>
                </a:r>
                <a14:m>
                  <m:oMath xmlns:m="http://schemas.openxmlformats.org/officeDocument/2006/math">
                    <m:r>
                      <a:rPr lang="nl-NL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nl-NL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nl-NL" sz="2400" dirty="0"/>
              </a:p>
              <a:p>
                <a:r>
                  <a:rPr lang="nl-NL" dirty="0" smtClean="0">
                    <a:solidFill>
                      <a:srgbClr val="C00000"/>
                    </a:solidFill>
                  </a:rPr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7" name="Tijdelijke aanduiding voor tekst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082887" y="260648"/>
                <a:ext cx="7775393" cy="1656184"/>
              </a:xfrm>
              <a:blipFill>
                <a:blip r:embed="rId3"/>
                <a:stretch>
                  <a:fillRect l="-18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47083" y="2051050"/>
            <a:ext cx="3665808" cy="35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66555" y="1484784"/>
                <a:ext cx="7778281" cy="4752528"/>
              </a:xfrm>
            </p:spPr>
            <p:txBody>
              <a:bodyPr/>
              <a:lstStyle/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Een functie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nl-NL" dirty="0"/>
                  <a:t> voldoet aan Laplace als geldt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 algn="ctr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sSup>
                            <m:sSup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nl-NL" dirty="0"/>
              </a:p>
              <a:p>
                <a:pPr marL="257175" lvl="1" indent="0" algn="ctr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 algn="ctr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 algn="ctr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 algn="ctr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 algn="ctr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 algn="ctr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 algn="ctr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Als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/>
                  <a:t> bijectief en analytisch is, dan:    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nl-NL" dirty="0"/>
                  <a:t> harmonisch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nl-NL" dirty="0"/>
                  <a:t> harmonisch.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Dit maakt de oplossing van Dirichlet problemen eenvoudiger.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  </a:t>
                </a:r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555" y="1484784"/>
                <a:ext cx="7778281" cy="475252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21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INTERMEZZO: LAPLACE VERGELIJKING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80BA498-9EB2-42FE-973C-AD5304A99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2" y="2996952"/>
            <a:ext cx="48672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6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82902" y="1772816"/>
                <a:ext cx="7778281" cy="4392488"/>
              </a:xfrm>
            </p:spPr>
            <p:txBody>
              <a:bodyPr/>
              <a:lstStyle/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               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                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              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b="0" dirty="0"/>
                  <a:t> 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𝐶𝑖𝑙𝑖𝑛𝑑𝑒𝑟</m:t>
                    </m:r>
                  </m:oMath>
                </a14:m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27088" lvl="3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𝐴𝑟𝑔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 resulteert in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𝑎𝑟𝑐𝑡𝑎𝑛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  </a:t>
                </a:r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2902" y="1772816"/>
                <a:ext cx="7778281" cy="4392488"/>
              </a:xfrm>
              <a:blipFill>
                <a:blip r:embed="rId3"/>
                <a:stretch>
                  <a:fillRect b="-152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22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TEMPERATUUR PROFIEL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47E9D26-04C2-4F05-B8CE-E4F2F3CC1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99681"/>
            <a:ext cx="5818678" cy="265373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47346D1-2151-4B4A-A374-B34054212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25" y="1847824"/>
            <a:ext cx="1747040" cy="93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5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79999" y="2051050"/>
                <a:ext cx="7778281" cy="4042246"/>
              </a:xfrm>
            </p:spPr>
            <p:txBody>
              <a:bodyPr/>
              <a:lstStyle/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Een Möbius transformatie is een afbeelding van de form</a:t>
                </a:r>
                <a:endParaRPr lang="nl-NL" b="0" i="1" dirty="0">
                  <a:latin typeface="Cambria Math" panose="02040503050406030204" pitchFamily="18" charset="0"/>
                </a:endParaRPr>
              </a:p>
              <a:p>
                <a:pPr marL="827088" lvl="3" indent="0" algn="ctr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𝑎𝑧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𝑐𝑧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met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dirty="0"/>
                  <a:t> en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dirty="0"/>
                  <a:t> complexe constanten waarvoor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nl-NL" dirty="0"/>
                  <a:t>.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Omdat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𝑐𝑧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nl-NL" dirty="0"/>
                  <a:t>,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/>
                  <a:t> conform in ieder punt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nl-NL" dirty="0"/>
                  <a:t>.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Merk op:</a:t>
                </a:r>
              </a:p>
              <a:p>
                <a:pPr marL="827088" lvl="3" indent="0" algn="ctr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𝑎𝑧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𝑐𝑧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𝑐𝑧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𝑎𝑑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𝑐𝑧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𝑎𝑑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𝑐𝑧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dirty="0"/>
                  <a:t>, </a:t>
                </a:r>
              </a:p>
              <a:p>
                <a:pPr marL="827088" lvl="3" indent="0" algn="ctr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een compositie van lineaire transformaties (vermenigvuldiging, draaiing en translatie) en inversie, dus conform en 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i="1" dirty="0"/>
                  <a:t>cirkels/lijnen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NL" i="1" dirty="0"/>
                  <a:t> cirkels/lijnen</a:t>
                </a:r>
                <a:r>
                  <a:rPr lang="nl-NL" dirty="0"/>
                  <a:t>.</a:t>
                </a:r>
              </a:p>
              <a:p>
                <a:pPr lvl="1">
                  <a:lnSpc>
                    <a:spcPts val="2200"/>
                  </a:lnSpc>
                  <a:buFont typeface="Arial" panose="020B0604020202020204" pitchFamily="34" charset="0"/>
                  <a:buChar char="•"/>
                </a:pPr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9999" y="2051050"/>
                <a:ext cx="7778281" cy="4042246"/>
              </a:xfrm>
              <a:blipFill>
                <a:blip r:embed="rId3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23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Möbius transformatie</a:t>
            </a:r>
          </a:p>
        </p:txBody>
      </p:sp>
    </p:spTree>
    <p:extLst>
      <p:ext uri="{BB962C8B-B14F-4D97-AF65-F5344CB8AC3E}">
        <p14:creationId xmlns:p14="http://schemas.microsoft.com/office/powerpoint/2010/main" val="34240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77096" y="1484784"/>
                <a:ext cx="7778281" cy="3888432"/>
              </a:xfrm>
            </p:spPr>
            <p:txBody>
              <a:bodyPr/>
              <a:lstStyle/>
              <a:p>
                <a:pPr marL="0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600075" lvl="1" indent="-342900">
                  <a:lnSpc>
                    <a:spcPts val="2200"/>
                  </a:lnSpc>
                  <a:buAutoNum type="arabicParenR"/>
                </a:pPr>
                <a:r>
                  <a:rPr lang="nl-NL" dirty="0"/>
                  <a:t>Toon aan dat drie punten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l-NL" dirty="0"/>
                  <a:t> in het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nl-NL" dirty="0"/>
                  <a:t>-vlak door de transformatie</a:t>
                </a:r>
              </a:p>
              <a:p>
                <a:pPr marL="257175" lvl="1" indent="0" algn="ctr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>
                    <a:solidFill>
                      <a:schemeClr val="bg1"/>
                    </a:solidFill>
                  </a:rPr>
                  <a:t>      </a:t>
                </a:r>
                <a:r>
                  <a:rPr lang="nl-NL" dirty="0"/>
                  <a:t>worden overgevoerd in de reële as van het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nl-NL" dirty="0"/>
                  <a:t>-vlak.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2)  De transformatie die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/>
                  <a:t>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l-NL" dirty="0"/>
                  <a:t> overvoert, is te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      vinden door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nl-NL" dirty="0">
                    <a:solidFill>
                      <a:schemeClr val="bg1"/>
                    </a:solidFill>
                  </a:rPr>
                  <a:t> </a:t>
                </a:r>
                <a:r>
                  <a:rPr lang="nl-NL" dirty="0"/>
                  <a:t>op te lossen uit</a:t>
                </a:r>
              </a:p>
              <a:p>
                <a:pPr marL="257175" lvl="1" indent="0" algn="ctr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nl-NL" dirty="0"/>
                  <a:t>.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      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     Beargumenteer dit.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 3) Vind een Möbius transformatie die de eenheidsschijf in het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nl-NL" dirty="0"/>
                  <a:t>-vlak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      overvoert in het bovenhalfvlak in het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nl-NL" dirty="0"/>
                  <a:t>-vlak en waarbij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dirty="0"/>
                  <a:t> wordt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      overgevoerd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nl-NL" dirty="0"/>
                  <a:t>.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>
                  <a:solidFill>
                    <a:schemeClr val="bg1"/>
                  </a:solidFill>
                </a:endParaRPr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>
                  <a:solidFill>
                    <a:schemeClr val="bg1"/>
                  </a:solidFill>
                </a:endParaRPr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7096" y="1484784"/>
                <a:ext cx="7778281" cy="3888432"/>
              </a:xfrm>
              <a:blipFill>
                <a:blip r:embed="rId3"/>
                <a:stretch>
                  <a:fillRect b="-252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24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Opdracht möbius</a:t>
            </a:r>
          </a:p>
        </p:txBody>
      </p:sp>
    </p:spTree>
    <p:extLst>
      <p:ext uri="{BB962C8B-B14F-4D97-AF65-F5344CB8AC3E}">
        <p14:creationId xmlns:p14="http://schemas.microsoft.com/office/powerpoint/2010/main" val="37520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E.B. </a:t>
            </a:r>
            <a:r>
              <a:rPr lang="nl-NL" dirty="0" err="1" smtClean="0"/>
              <a:t>Saff</a:t>
            </a:r>
            <a:r>
              <a:rPr lang="nl-NL" dirty="0" smtClean="0"/>
              <a:t>, A.D. Snider, Fundamentals of Complex Analysis, 3rd ed.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Jacques Jansen, Inversie,  Epsilon Zebra </a:t>
            </a:r>
            <a:r>
              <a:rPr lang="nl-NL" dirty="0" err="1" smtClean="0"/>
              <a:t>nr</a:t>
            </a:r>
            <a:r>
              <a:rPr lang="nl-NL" dirty="0" smtClean="0"/>
              <a:t> 45 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H.S.M. </a:t>
            </a:r>
            <a:r>
              <a:rPr lang="nl-NL" dirty="0" err="1" smtClean="0"/>
              <a:t>Coxeter</a:t>
            </a:r>
            <a:r>
              <a:rPr lang="nl-NL" dirty="0" smtClean="0"/>
              <a:t>, </a:t>
            </a:r>
            <a:r>
              <a:rPr lang="nl-NL" dirty="0" err="1" smtClean="0"/>
              <a:t>Introduction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GEOMETRY, 2nd ed.  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540125" y="6402388"/>
            <a:ext cx="3657600" cy="476250"/>
          </a:xfrm>
        </p:spPr>
        <p:txBody>
          <a:bodyPr/>
          <a:lstStyle/>
          <a:p>
            <a:r>
              <a:rPr lang="nl-NL" dirty="0" smtClean="0"/>
              <a:t>Conforme Afbeeldingen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25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Bibliografie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628801"/>
            <a:ext cx="936103" cy="129614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24943"/>
            <a:ext cx="864096" cy="136815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293097"/>
            <a:ext cx="100811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slide 10, Stereografische projectie is hoektrouw, zie meetkundig bewijs</a:t>
            </a: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://people.reed.edu/~</a:t>
            </a:r>
            <a:r>
              <a:rPr lang="nl-NL" dirty="0" smtClean="0">
                <a:hlinkClick r:id="rId2"/>
              </a:rPr>
              <a:t>jerry/311/stereo.pdf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smtClean="0"/>
              <a:t>Bij slide 12, Mercator kaart projectie (stereografische projectie, Log-functie),</a:t>
            </a:r>
          </a:p>
          <a:p>
            <a:r>
              <a:rPr lang="nl-NL" dirty="0"/>
              <a:t>z</a:t>
            </a:r>
            <a:r>
              <a:rPr lang="nl-NL" dirty="0" smtClean="0"/>
              <a:t>ie  </a:t>
            </a:r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www.youtube.com/watch?v=7TFDMlLEOBw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Bij slide 21, Möbius </a:t>
            </a:r>
            <a:r>
              <a:rPr lang="nl-NL" dirty="0" err="1" smtClean="0"/>
              <a:t>transform</a:t>
            </a:r>
            <a:r>
              <a:rPr lang="nl-NL" dirty="0" smtClean="0"/>
              <a:t> </a:t>
            </a:r>
            <a:r>
              <a:rPr lang="nl-NL" dirty="0" err="1" smtClean="0"/>
              <a:t>revealed</a:t>
            </a:r>
            <a:r>
              <a:rPr lang="nl-NL" dirty="0" smtClean="0"/>
              <a:t> (onthult op </a:t>
            </a:r>
            <a:r>
              <a:rPr lang="nl-NL" dirty="0" err="1" smtClean="0"/>
              <a:t>Riemann</a:t>
            </a:r>
            <a:r>
              <a:rPr lang="nl-NL" dirty="0" smtClean="0"/>
              <a:t> sfeer), zie</a:t>
            </a:r>
          </a:p>
          <a:p>
            <a:r>
              <a:rPr lang="nl-NL" u="sng" dirty="0">
                <a:hlinkClick r:id="rId4"/>
              </a:rPr>
              <a:t>https://</a:t>
            </a:r>
            <a:r>
              <a:rPr lang="nl-NL" u="sng" dirty="0" smtClean="0">
                <a:hlinkClick r:id="rId4"/>
              </a:rPr>
              <a:t>virtualmathmuseum.org/ConformalMaps/index.html</a:t>
            </a:r>
            <a:r>
              <a:rPr lang="nl-NL" u="sng" dirty="0" smtClean="0"/>
              <a:t> 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540125" y="6402388"/>
            <a:ext cx="3657600" cy="476250"/>
          </a:xfrm>
        </p:spPr>
        <p:txBody>
          <a:bodyPr/>
          <a:lstStyle/>
          <a:p>
            <a:r>
              <a:rPr lang="nl-NL" dirty="0" smtClean="0"/>
              <a:t>Conforme Afbeeldingen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26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WEBSITE LINKS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4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80000" y="1512564"/>
                <a:ext cx="7801200" cy="4796756"/>
              </a:xfrm>
            </p:spPr>
            <p:txBody>
              <a:bodyPr/>
              <a:lstStyle/>
              <a:p>
                <a:r>
                  <a:rPr lang="nl-NL" dirty="0"/>
                  <a:t> 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nl-NL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sSup>
                          <m:sSup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nl-NL" sz="2800" dirty="0"/>
                  <a:t>     →     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nl-NL" sz="2800" dirty="0"/>
                  <a:t>     en   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nl-NL" sz="2800" dirty="0"/>
                  <a:t>     → </a:t>
                </a:r>
                <a:endParaRPr lang="nl-NL" sz="2800" dirty="0" smtClean="0"/>
              </a:p>
              <a:p>
                <a:endParaRPr lang="nl-NL" sz="2800" dirty="0"/>
              </a:p>
              <a:p>
                <a:r>
                  <a:rPr lang="nl-NL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= −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2800" dirty="0"/>
                  <a:t>   →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 </a:t>
                </a:r>
                <a:endParaRPr lang="en-GB" sz="2800" dirty="0" smtClean="0"/>
              </a:p>
              <a:p>
                <a:r>
                  <a:rPr lang="en-GB" sz="2800" dirty="0" smtClean="0"/>
                  <a:t>            </a:t>
                </a:r>
                <a:endParaRPr lang="nl-NL" sz="2800" dirty="0"/>
              </a:p>
              <a:p>
                <a:r>
                  <a:rPr lang="en-GB" sz="2800" dirty="0"/>
                  <a:t> </a:t>
                </a:r>
                <a:endParaRPr lang="nl-NL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𝑖𝑦</m:t>
                        </m:r>
                      </m:den>
                    </m:f>
                  </m:oMath>
                </a14:m>
                <a:r>
                  <a:rPr lang="nl-NL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𝑖𝑦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2800" dirty="0"/>
                  <a:t>   →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2800" dirty="0"/>
                  <a:t>   en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2800" dirty="0"/>
                  <a:t>  </a:t>
                </a:r>
                <a:r>
                  <a:rPr lang="nl-NL" sz="2800" dirty="0" smtClean="0"/>
                  <a:t>→</a:t>
                </a:r>
              </a:p>
              <a:p>
                <a:endParaRPr lang="nl-NL" sz="2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 =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800" dirty="0"/>
                  <a:t>  →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nl-NL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                           </a:t>
                </a:r>
                <a:endParaRPr lang="nl-NL" dirty="0"/>
              </a:p>
              <a:p>
                <a:r>
                  <a:rPr lang="en-GB" dirty="0"/>
                  <a:t> </a:t>
                </a:r>
                <a:endParaRPr lang="nl-NL" dirty="0"/>
              </a:p>
              <a:p>
                <a:r>
                  <a:rPr lang="en-GB" dirty="0" smtClean="0"/>
                  <a:t>                                               </a:t>
                </a:r>
                <a:endParaRPr lang="nl-NL" dirty="0"/>
              </a:p>
              <a:p>
                <a:r>
                  <a:rPr lang="en-GB" dirty="0"/>
                  <a:t> </a:t>
                </a:r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0000" y="1512564"/>
                <a:ext cx="7801200" cy="47967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Conforme afbeeldingen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27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teks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082902" y="500043"/>
                <a:ext cx="7775378" cy="480686"/>
              </a:xfrm>
            </p:spPr>
            <p:txBody>
              <a:bodyPr/>
              <a:lstStyle/>
              <a:p>
                <a:r>
                  <a:rPr lang="nl-NL" dirty="0" smtClean="0"/>
                  <a:t>bij slide 9   Analytische inverse  </a:t>
                </a:r>
                <a14:m>
                  <m:oMath xmlns:m="http://schemas.openxmlformats.org/officeDocument/2006/math">
                    <m:r>
                      <a:rPr lang="nl-NL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6" name="Tijdelijke aanduiding voor teks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082902" y="500043"/>
                <a:ext cx="7775378" cy="480686"/>
              </a:xfrm>
              <a:blipFill>
                <a:blip r:embed="rId3"/>
                <a:stretch>
                  <a:fillRect l="-2588" t="-10127" b="-354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Teken het Beeld van het gekleurde vierkant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98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77096" y="1628800"/>
                <a:ext cx="7778281" cy="4392488"/>
              </a:xfrm>
            </p:spPr>
            <p:txBody>
              <a:bodyPr/>
              <a:lstStyle/>
              <a:p>
                <a:pPr marL="0" indent="0">
                  <a:lnSpc>
                    <a:spcPts val="2200"/>
                  </a:lnSpc>
                  <a:buNone/>
                </a:pPr>
                <a:endParaRPr lang="nl-NL" b="1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b="1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b="1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b="1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b="1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b="1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b="1" dirty="0"/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nl-NL" dirty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nl-NL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nl-NL" dirty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  <m:e>
                            <m:r>
                              <a:rPr lang="nl-N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𝑎𝑟𝑐𝑡𝑎𝑛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nl-NL" dirty="0"/>
                  <a:t>                </a:t>
                </a:r>
              </a:p>
              <a:p>
                <a:pPr marL="0" indent="0" algn="ctr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nl-NL" dirty="0"/>
                  <a:t>       Merk op: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𝑖𝑦</m:t>
                        </m:r>
                      </m:e>
                    </m:d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𝑖𝑦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dirty="0"/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nl-NL" dirty="0"/>
                  <a:t>       </a:t>
                </a:r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7096" y="1628800"/>
                <a:ext cx="7778281" cy="4392488"/>
              </a:xfrm>
              <a:blipFill>
                <a:blip r:embed="rId3"/>
                <a:stretch>
                  <a:fillRect b="-58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COMPLEXE VLAK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 10">
                <a:extLst>
                  <a:ext uri="{FF2B5EF4-FFF2-40B4-BE49-F238E27FC236}">
                    <a16:creationId xmlns:a16="http://schemas.microsoft.com/office/drawing/2014/main" id="{8FD2B10A-5CCF-4650-A39A-A75EA9B343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47864" y="5229200"/>
              <a:ext cx="6096000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val="26220386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b="0" dirty="0">
                              <a:solidFill>
                                <a:schemeClr val="tx1"/>
                              </a:solidFill>
                            </a:rPr>
                            <a:t>mits </a:t>
                          </a:r>
                          <a14:m>
                            <m:oMath xmlns:m="http://schemas.openxmlformats.org/officeDocument/2006/math">
                              <m:r>
                                <a:rPr lang="nl-NL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endParaRPr lang="nl-N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97845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 10">
                <a:extLst>
                  <a:ext uri="{FF2B5EF4-FFF2-40B4-BE49-F238E27FC236}">
                    <a16:creationId xmlns:a16="http://schemas.microsoft.com/office/drawing/2014/main" id="{8FD2B10A-5CCF-4650-A39A-A75EA9B343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747000"/>
                  </p:ext>
                </p:extLst>
              </p:nvPr>
            </p:nvGraphicFramePr>
            <p:xfrm>
              <a:off x="3347864" y="5229200"/>
              <a:ext cx="6096000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val="26220386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4"/>
                          <a:stretch>
                            <a:fillRect l="-100" t="-8065" r="-400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78455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Afbeelding 11">
            <a:extLst>
              <a:ext uri="{FF2B5EF4-FFF2-40B4-BE49-F238E27FC236}">
                <a16:creationId xmlns:a16="http://schemas.microsoft.com/office/drawing/2014/main" id="{59768300-7000-4976-8F33-493052F48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92" y="1690210"/>
            <a:ext cx="4464601" cy="31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80000" y="1512564"/>
                <a:ext cx="7801200" cy="4796756"/>
              </a:xfrm>
            </p:spPr>
            <p:txBody>
              <a:bodyPr/>
              <a:lstStyle/>
              <a:p>
                <a:r>
                  <a:rPr lang="nl-NL" dirty="0" smtClean="0"/>
                  <a:t> </a:t>
                </a:r>
                <a:r>
                  <a:rPr lang="en-GB" dirty="0"/>
                  <a:t> </a:t>
                </a:r>
                <a:endParaRPr lang="nl-NL" dirty="0"/>
              </a:p>
              <a:p>
                <a:r>
                  <a:rPr lang="nl-NL" dirty="0"/>
                  <a:t>Algemene vergelijking van een cirkel/lijn in </a:t>
                </a:r>
                <a:r>
                  <a:rPr lang="nl-NL" i="1" dirty="0" err="1"/>
                  <a:t>z</a:t>
                </a:r>
                <a:r>
                  <a:rPr lang="nl-NL" i="1" dirty="0"/>
                  <a:t>(=</a:t>
                </a:r>
                <a:r>
                  <a:rPr lang="nl-NL" i="1" dirty="0" err="1"/>
                  <a:t>x+iy</a:t>
                </a:r>
                <a:r>
                  <a:rPr lang="nl-NL" i="1" dirty="0"/>
                  <a:t>)</a:t>
                </a:r>
                <a:r>
                  <a:rPr lang="nl-NL" dirty="0"/>
                  <a:t> – vlak is gegeven </a:t>
                </a:r>
                <a:r>
                  <a:rPr lang="nl-NL" dirty="0" smtClean="0"/>
                  <a:t>door</a:t>
                </a:r>
              </a:p>
              <a:p>
                <a:r>
                  <a:rPr lang="nl-NL" dirty="0" smtClean="0"/>
                  <a:t>       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𝐶𝑥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𝐷𝑦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dirty="0"/>
                  <a:t>  </a:t>
                </a:r>
                <a:r>
                  <a:rPr lang="nl-NL" dirty="0" smtClean="0"/>
                  <a:t>.</a:t>
                </a:r>
              </a:p>
              <a:p>
                <a:endParaRPr lang="nl-NL" dirty="0" smtClean="0"/>
              </a:p>
              <a:p>
                <a:endParaRPr lang="nl-NL" dirty="0"/>
              </a:p>
              <a:p>
                <a:r>
                  <a:rPr lang="nl-NL" dirty="0"/>
                  <a:t>We weten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nl-NL" dirty="0"/>
                  <a:t>  , </a:t>
                </a:r>
                <a:r>
                  <a:rPr lang="nl-NL" dirty="0" smtClean="0"/>
                  <a:t>substitueer dit </a:t>
                </a:r>
                <a:r>
                  <a:rPr lang="nl-NL" dirty="0"/>
                  <a:t>en vermenigvuldig </a:t>
                </a:r>
                <a:r>
                  <a:rPr lang="nl-NL" dirty="0" smtClean="0"/>
                  <a:t>dan met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(1</m:t>
                        </m:r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nl-N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dirty="0"/>
                  <a:t> </a:t>
                </a:r>
                <a:r>
                  <a:rPr lang="nl-NL" dirty="0" smtClean="0"/>
                  <a:t>dit geeft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nl-NL" dirty="0" smtClean="0"/>
              </a:p>
              <a:p>
                <a:endParaRPr lang="nl-NL" dirty="0"/>
              </a:p>
              <a:p>
                <a:r>
                  <a:rPr lang="nl-NL" dirty="0"/>
                  <a:t>Vervang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/>
                  <a:t>door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1− 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dirty="0"/>
                  <a:t> </a:t>
                </a:r>
                <a:r>
                  <a:rPr lang="nl-NL" dirty="0" smtClean="0"/>
                  <a:t>,  </a:t>
                </a:r>
                <a:r>
                  <a:rPr lang="nl-NL" dirty="0"/>
                  <a:t>deel door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/>
                  <a:t>, dit resulteert </a:t>
                </a:r>
                <a:r>
                  <a:rPr lang="nl-NL" dirty="0" smtClean="0"/>
                  <a:t>in</a:t>
                </a:r>
                <a:endParaRPr lang="nl-NL" dirty="0"/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dirty="0"/>
                  <a:t> , </a:t>
                </a:r>
                <a:r>
                  <a:rPr lang="nl-NL" dirty="0" smtClean="0"/>
                  <a:t>de vergelijking </a:t>
                </a:r>
                <a:r>
                  <a:rPr lang="nl-NL" dirty="0"/>
                  <a:t>van een vlak</a:t>
                </a:r>
                <a:r>
                  <a:rPr lang="nl-NL" dirty="0" smtClean="0"/>
                  <a:t>.</a:t>
                </a:r>
              </a:p>
              <a:p>
                <a:r>
                  <a:rPr lang="nl-NL" dirty="0" smtClean="0"/>
                  <a:t>De doorsnede van een vlak met de bol geeft een cirkel.</a:t>
                </a:r>
                <a:endParaRPr lang="nl-NL" dirty="0"/>
              </a:p>
              <a:p>
                <a:endParaRPr lang="nl-NL" dirty="0"/>
              </a:p>
              <a:p>
                <a:r>
                  <a:rPr lang="en-GB" dirty="0"/>
                  <a:t> </a:t>
                </a:r>
                <a:endParaRPr lang="nl-NL" dirty="0"/>
              </a:p>
              <a:p>
                <a:r>
                  <a:rPr lang="en-GB" dirty="0" smtClean="0"/>
                  <a:t>                                               </a:t>
                </a:r>
                <a:endParaRPr lang="nl-NL" dirty="0"/>
              </a:p>
              <a:p>
                <a:r>
                  <a:rPr lang="en-GB" dirty="0"/>
                  <a:t> </a:t>
                </a:r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0000" y="1512564"/>
                <a:ext cx="7801200" cy="4796756"/>
              </a:xfrm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Conforme afbeeldingen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28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1082902" y="500043"/>
            <a:ext cx="7775378" cy="480686"/>
          </a:xfrm>
        </p:spPr>
        <p:txBody>
          <a:bodyPr/>
          <a:lstStyle/>
          <a:p>
            <a:r>
              <a:rPr lang="nl-NL" dirty="0" smtClean="0"/>
              <a:t>bij slide 10   STEREOGRAFISCHE projectie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Cirkels/lijnen in  </a:t>
            </a:r>
            <a:r>
              <a:rPr lang="nl-NL" dirty="0" err="1" smtClean="0"/>
              <a:t>z</a:t>
            </a:r>
            <a:r>
              <a:rPr lang="nl-NL" i="1" dirty="0" smtClean="0"/>
              <a:t> </a:t>
            </a:r>
            <a:r>
              <a:rPr lang="nl-NL" dirty="0" smtClean="0"/>
              <a:t>-vlak corresponderen met cirkels op </a:t>
            </a:r>
            <a:r>
              <a:rPr lang="nl-NL" dirty="0" err="1" smtClean="0"/>
              <a:t>riemann</a:t>
            </a:r>
            <a:r>
              <a:rPr lang="nl-NL" dirty="0" smtClean="0"/>
              <a:t> bol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95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80000" y="1512564"/>
                <a:ext cx="7801200" cy="4796756"/>
              </a:xfrm>
            </p:spPr>
            <p:txBody>
              <a:bodyPr/>
              <a:lstStyle/>
              <a:p>
                <a:r>
                  <a:rPr lang="nl-NL" dirty="0" smtClean="0"/>
                  <a:t> </a:t>
                </a:r>
                <a:r>
                  <a:rPr lang="en-GB" dirty="0"/>
                  <a:t> </a:t>
                </a:r>
                <a:endParaRPr lang="nl-N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𝑖𝑦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𝑖𝑦</m:t>
                        </m:r>
                      </m:num>
                      <m:den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│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│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/>
                  <a:t> -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𝐼𝑚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│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│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/>
                  <a:t>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nl-NL" sz="2400" dirty="0" smtClean="0"/>
              </a:p>
              <a:p>
                <a:endParaRPr lang="nl-NL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f>
                              <m:f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𝑅𝑒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│</m:t>
                                </m:r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│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f>
                              <m:f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│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│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 dirty="0" smtClean="0"/>
              </a:p>
              <a:p>
                <a:endParaRPr lang="nl-NL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Im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f>
                              <m:f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𝐼𝑚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│</m:t>
                                </m:r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│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f>
                              <m:f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𝐼𝑚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│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│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/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l-NL" sz="2400" dirty="0" smtClean="0"/>
              </a:p>
              <a:p>
                <a:endParaRPr lang="nl-NL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f>
                              <m:f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f>
                              <m:f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│</m:t>
                            </m:r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│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│</m:t>
                            </m:r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│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/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:endParaRPr lang="en-GB" sz="2400" dirty="0" smtClean="0"/>
              </a:p>
              <a:p>
                <a:endParaRPr lang="en-GB" dirty="0"/>
              </a:p>
              <a:p>
                <a:r>
                  <a:rPr lang="en-GB" sz="2000" dirty="0" err="1" smtClean="0"/>
                  <a:t>corresponderend</a:t>
                </a:r>
                <a:r>
                  <a:rPr lang="en-GB" sz="2000" dirty="0" smtClean="0"/>
                  <a:t> met </a:t>
                </a:r>
                <a:r>
                  <a:rPr lang="en-GB" sz="2000" dirty="0" err="1" smtClean="0"/>
                  <a:t>rotatie</a:t>
                </a:r>
                <a:r>
                  <a:rPr lang="en-GB" sz="2000" dirty="0" smtClean="0"/>
                  <a:t> van de Riemann </a:t>
                </a:r>
                <a:r>
                  <a:rPr lang="en-GB" sz="2000" dirty="0" err="1" smtClean="0"/>
                  <a:t>bol</a:t>
                </a:r>
                <a:r>
                  <a:rPr lang="en-GB" sz="2000" dirty="0" smtClean="0"/>
                  <a:t> om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000" dirty="0" smtClean="0"/>
                  <a:t> - as</a:t>
                </a:r>
                <a:endParaRPr lang="nl-NL" sz="2000" dirty="0"/>
              </a:p>
              <a:p>
                <a:r>
                  <a:rPr lang="en-GB" dirty="0"/>
                  <a:t> </a:t>
                </a:r>
                <a:endParaRPr lang="nl-NL" dirty="0"/>
              </a:p>
              <a:p>
                <a:r>
                  <a:rPr lang="en-GB" dirty="0" smtClean="0"/>
                  <a:t>                                               </a:t>
                </a:r>
                <a:endParaRPr lang="nl-NL" dirty="0"/>
              </a:p>
              <a:p>
                <a:r>
                  <a:rPr lang="en-GB" dirty="0"/>
                  <a:t> </a:t>
                </a:r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0000" y="1512564"/>
                <a:ext cx="7801200" cy="4796756"/>
              </a:xfrm>
              <a:blipFill>
                <a:blip r:embed="rId2"/>
                <a:stretch>
                  <a:fillRect l="-19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Conforme afbeeldingen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29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teks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082902" y="500043"/>
                <a:ext cx="7775378" cy="480686"/>
              </a:xfrm>
            </p:spPr>
            <p:txBody>
              <a:bodyPr/>
              <a:lstStyle/>
              <a:p>
                <a:r>
                  <a:rPr lang="nl-NL" dirty="0" smtClean="0"/>
                  <a:t>bij slide 11   inversie </a:t>
                </a:r>
                <a14:m>
                  <m:oMath xmlns:m="http://schemas.openxmlformats.org/officeDocument/2006/math">
                    <m:r>
                      <a:rPr lang="nl-NL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nl-NL" dirty="0" smtClean="0"/>
                  <a:t>  is conform</a:t>
                </a:r>
                <a:endParaRPr lang="nl-NL" dirty="0"/>
              </a:p>
            </p:txBody>
          </p:sp>
        </mc:Choice>
        <mc:Fallback xmlns="">
          <p:sp>
            <p:nvSpPr>
              <p:cNvPr id="6" name="Tijdelijke aanduiding voor teks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082902" y="500043"/>
                <a:ext cx="7775378" cy="480686"/>
              </a:xfrm>
              <a:blipFill>
                <a:blip r:embed="rId3"/>
                <a:stretch>
                  <a:fillRect l="-2588" t="-10127" b="-354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Inversie in  </a:t>
            </a:r>
            <a:r>
              <a:rPr lang="nl-NL" dirty="0" err="1" smtClean="0"/>
              <a:t>z</a:t>
            </a:r>
            <a:r>
              <a:rPr lang="nl-NL" i="1" dirty="0" smtClean="0"/>
              <a:t> </a:t>
            </a:r>
            <a:r>
              <a:rPr lang="nl-NL" dirty="0" smtClean="0"/>
              <a:t>-vlak correspondeert met rotatie van </a:t>
            </a:r>
            <a:r>
              <a:rPr lang="nl-NL" dirty="0" err="1" smtClean="0"/>
              <a:t>riemann</a:t>
            </a:r>
            <a:r>
              <a:rPr lang="nl-NL" dirty="0" smtClean="0"/>
              <a:t> bol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12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82901" y="1686135"/>
                <a:ext cx="7778281" cy="4032448"/>
              </a:xfrm>
            </p:spPr>
            <p:txBody>
              <a:bodyPr/>
              <a:lstStyle/>
              <a:p>
                <a:pPr marL="257175" lvl="1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⟹  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  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257175" lvl="1" indent="0">
                  <a:lnSpc>
                    <a:spcPts val="2200"/>
                  </a:lnSpc>
                  <a:buNone/>
                </a:pPr>
                <a:r>
                  <a:rPr lang="nl-NL" dirty="0"/>
                  <a:t>  </a:t>
                </a:r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2901" y="1686135"/>
                <a:ext cx="7778281" cy="403244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teks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algn="ctr"/>
                <a:r>
                  <a:rPr lang="nl-NL" dirty="0"/>
                  <a:t>Functie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⟶ 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nl-NL" b="0" i="1" dirty="0"/>
              </a:p>
            </p:txBody>
          </p:sp>
        </mc:Choice>
        <mc:Fallback xmlns="">
          <p:sp>
            <p:nvSpPr>
              <p:cNvPr id="6" name="Tijdelijke aanduiding voor teks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4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2EA007A3-DF0C-4BAE-AB26-66CF111CD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6" y="2629208"/>
            <a:ext cx="7942188" cy="37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79999" y="2051050"/>
                <a:ext cx="7778281" cy="4306908"/>
              </a:xfrm>
            </p:spPr>
            <p:txBody>
              <a:bodyPr/>
              <a:lstStyle/>
              <a:p>
                <a:pPr marL="0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i="1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200"/>
                  </a:lnSpc>
                  <a:buNone/>
                </a:pPr>
                <a:endParaRPr lang="nl-NL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𝐿𝑜𝑔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𝑖𝐴𝑟𝑔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i="1" dirty="0"/>
              </a:p>
              <a:p>
                <a:pPr lvl="1">
                  <a:lnSpc>
                    <a:spcPts val="2200"/>
                  </a:lnSpc>
                  <a:buFont typeface="Arial" panose="020B0604020202020204" pitchFamily="34" charset="0"/>
                  <a:buChar char="•"/>
                </a:pPr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9999" y="2051050"/>
                <a:ext cx="7778281" cy="430690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dirty="0"/>
              <a:t>Exponentiële en logaritmische functie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85CF2B-7EED-4DDE-B6A4-39BEBC6CF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96" y="2464055"/>
            <a:ext cx="3174587" cy="261021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8C5F9C8-E1DE-4D27-BEF9-0C2901BF7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4" y="2447907"/>
            <a:ext cx="4928070" cy="276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079999" y="2051050"/>
                <a:ext cx="7778281" cy="3560763"/>
              </a:xfrm>
            </p:spPr>
            <p:txBody>
              <a:bodyPr/>
              <a:lstStyle/>
              <a:p>
                <a:pPr marL="827088" lvl="3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/>
                  <a:t> is een complexe functie op een open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nl-NL" dirty="0"/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nl-NL" dirty="0"/>
                  <a:t>.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Definitie: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/>
                  <a:t> heet differentieerbaar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dirty="0"/>
                  <a:t> als</a:t>
                </a:r>
                <a:endParaRPr lang="nl-NL" i="1" dirty="0">
                  <a:latin typeface="Cambria Math" panose="02040503050406030204" pitchFamily="18" charset="0"/>
                </a:endParaRP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l-NL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nl-NL" dirty="0"/>
                  <a:t> bestaat.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/>
                  <a:t> heet analytisch (</a:t>
                </a:r>
                <a:r>
                  <a:rPr lang="nl-NL" dirty="0" err="1"/>
                  <a:t>holomorf</a:t>
                </a:r>
                <a:r>
                  <a:rPr lang="nl-NL" dirty="0"/>
                  <a:t>) op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nl-NL" dirty="0"/>
                  <a:t> als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dirty="0"/>
                  <a:t> bestaat voor elke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nl-NL" dirty="0"/>
                  <a:t>.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Voorbeelden: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b="0" dirty="0"/>
                  <a:t>                  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     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/>
                  <a:t> is nergens differentieerbaar.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9999" y="2051050"/>
                <a:ext cx="7778281" cy="3560763"/>
              </a:xfrm>
              <a:blipFill>
                <a:blip r:embed="rId3"/>
                <a:stretch>
                  <a:fillRect t="-1197" b="-752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1079999" y="692696"/>
            <a:ext cx="7775378" cy="732985"/>
          </a:xfrm>
        </p:spPr>
        <p:txBody>
          <a:bodyPr/>
          <a:lstStyle/>
          <a:p>
            <a:pPr algn="ctr"/>
            <a:r>
              <a:rPr lang="nl-NL" dirty="0"/>
              <a:t>Analytische functie</a:t>
            </a:r>
          </a:p>
        </p:txBody>
      </p:sp>
    </p:spTree>
    <p:extLst>
      <p:ext uri="{BB962C8B-B14F-4D97-AF65-F5344CB8AC3E}">
        <p14:creationId xmlns:p14="http://schemas.microsoft.com/office/powerpoint/2010/main" val="12562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928121"/>
                <a:ext cx="8064896" cy="3970238"/>
              </a:xfrm>
            </p:spPr>
            <p:txBody>
              <a:bodyPr/>
              <a:lstStyle/>
              <a:p>
                <a:pPr marL="827088" lvl="3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𝑖𝑦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𝑖𝑦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                                                     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Er geldt: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nl-NL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nl-N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NL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nl-NL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nl-N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nl-NL" dirty="0"/>
                  <a:t>          Cauchy-Riemann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Deze relaties gelden voor alle analytische functies: 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als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/>
                  <a:t> analytisch is, dan voldoen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Re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i="1" dirty="0"/>
                  <a:t> </a:t>
                </a:r>
                <a:r>
                  <a:rPr lang="nl-NL" dirty="0"/>
                  <a:t>en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Im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i="1" dirty="0"/>
                  <a:t> </a:t>
                </a:r>
                <a:r>
                  <a:rPr lang="nl-NL" dirty="0"/>
                  <a:t>aan deze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 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r>
                  <a:rPr lang="nl-NL" dirty="0"/>
                  <a:t>relaties en zijn dus harmonische functies: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nl-N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i="1" dirty="0"/>
                  <a:t>   </a:t>
                </a:r>
                <a:r>
                  <a:rPr lang="nl-NL" dirty="0"/>
                  <a:t>(Laplace)</a:t>
                </a:r>
              </a:p>
              <a:p>
                <a:pPr marL="827088" lvl="3" indent="0">
                  <a:lnSpc>
                    <a:spcPts val="2200"/>
                  </a:lnSpc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928121"/>
                <a:ext cx="8064896" cy="39702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1079999" y="692696"/>
            <a:ext cx="7775378" cy="732985"/>
          </a:xfrm>
        </p:spPr>
        <p:txBody>
          <a:bodyPr/>
          <a:lstStyle/>
          <a:p>
            <a:pPr algn="ctr"/>
            <a:r>
              <a:rPr lang="nl-NL" dirty="0"/>
              <a:t>Cauchy-</a:t>
            </a:r>
            <a:r>
              <a:rPr lang="nl-NL" dirty="0" err="1"/>
              <a:t>riemann</a:t>
            </a:r>
            <a:r>
              <a:rPr lang="nl-NL" dirty="0"/>
              <a:t> relaties</a:t>
            </a:r>
          </a:p>
        </p:txBody>
      </p:sp>
    </p:spTree>
    <p:extLst>
      <p:ext uri="{BB962C8B-B14F-4D97-AF65-F5344CB8AC3E}">
        <p14:creationId xmlns:p14="http://schemas.microsoft.com/office/powerpoint/2010/main" val="13759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9999" y="2051050"/>
            <a:ext cx="7778281" cy="3560763"/>
          </a:xfrm>
        </p:spPr>
        <p:txBody>
          <a:bodyPr/>
          <a:lstStyle/>
          <a:p>
            <a:pPr marL="827088" lvl="3" indent="0">
              <a:lnSpc>
                <a:spcPts val="2200"/>
              </a:lnSpc>
              <a:buNone/>
            </a:pPr>
            <a:endParaRPr lang="nl-NL" dirty="0"/>
          </a:p>
          <a:p>
            <a:pPr lvl="1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teks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algn="ctr"/>
                <a:r>
                  <a:rPr lang="nl-NL" dirty="0"/>
                  <a:t>AFBEELDINGEN  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nl-NL" dirty="0"/>
                  <a:t>  </a:t>
                </a:r>
                <a14:m>
                  <m:oMath xmlns:m="http://schemas.openxmlformats.org/officeDocument/2006/math">
                    <m:r>
                      <a:rPr lang="nl-NL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nl-NL" dirty="0"/>
                  <a:t>-</a:t>
                </a:r>
                <a14:m>
                  <m:oMath xmlns:m="http://schemas.openxmlformats.org/officeDocument/2006/math">
                    <m:r>
                      <a:rPr lang="nl-NL" b="1" i="1" dirty="0" smtClean="0">
                        <a:latin typeface="Cambria Math" panose="02040503050406030204" pitchFamily="18" charset="0"/>
                      </a:rPr>
                      <m:t>𝒗𝒍𝒂𝒌</m:t>
                    </m:r>
                    <m:r>
                      <a:rPr lang="nl-NL" b="1" i="1" dirty="0" smtClean="0">
                        <a:latin typeface="Cambria Math" panose="02040503050406030204" pitchFamily="18" charset="0"/>
                      </a:rPr>
                      <m:t>)⟶</m:t>
                    </m:r>
                    <m:r>
                      <a:rPr lang="nl-NL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nl-NL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>
                      <a:rPr lang="nl-NL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nl-NL" dirty="0"/>
                  <a:t>-</a:t>
                </a:r>
                <a14:m>
                  <m:oMath xmlns:m="http://schemas.openxmlformats.org/officeDocument/2006/math">
                    <m:r>
                      <a:rPr lang="nl-NL" b="1" i="1" dirty="0" smtClean="0">
                        <a:latin typeface="Cambria Math" panose="02040503050406030204" pitchFamily="18" charset="0"/>
                      </a:rPr>
                      <m:t>𝒗𝒍𝒂𝒌</m:t>
                    </m:r>
                    <m:r>
                      <a:rPr lang="nl-NL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6" name="Tijdelijke aanduiding voor teks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814CEA90-D849-49A9-8E55-46F320BEDA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68" y="1772816"/>
            <a:ext cx="3044728" cy="220075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1383E0E-3953-4354-B787-1E816B4DE6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95" y="1663844"/>
            <a:ext cx="2520280" cy="220075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9ED5DB0-791A-4936-BBD2-D762965A0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68" y="3677068"/>
            <a:ext cx="3044728" cy="220075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0666AF3-0D0E-474B-9640-BFA7E86D52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39" y="3798439"/>
            <a:ext cx="2276584" cy="18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2902" y="1772816"/>
            <a:ext cx="7778281" cy="4032448"/>
          </a:xfrm>
        </p:spPr>
        <p:txBody>
          <a:bodyPr/>
          <a:lstStyle/>
          <a:p>
            <a:pPr marL="257175" lvl="1" indent="0">
              <a:lnSpc>
                <a:spcPts val="2200"/>
              </a:lnSpc>
              <a:buNone/>
            </a:pPr>
            <a:r>
              <a:rPr lang="nl-NL" dirty="0"/>
              <a:t>Opdracht: teken het beeld van het gekleurde vierkant.</a:t>
            </a:r>
          </a:p>
          <a:p>
            <a:pPr marL="257175" lvl="1" indent="0">
              <a:lnSpc>
                <a:spcPts val="2200"/>
              </a:lnSpc>
              <a:buNone/>
            </a:pPr>
            <a:endParaRPr lang="nl-NL" dirty="0"/>
          </a:p>
          <a:p>
            <a:pPr marL="257175" lvl="1" indent="0">
              <a:lnSpc>
                <a:spcPts val="2200"/>
              </a:lnSpc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Conforme afbeeldingen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9a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teks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085805" y="809199"/>
                <a:ext cx="7775378" cy="732985"/>
              </a:xfrm>
            </p:spPr>
            <p:txBody>
              <a:bodyPr/>
              <a:lstStyle/>
              <a:p>
                <a:pPr algn="ctr"/>
                <a:endParaRPr lang="nl-NL" dirty="0"/>
              </a:p>
              <a:p>
                <a:pPr algn="ctr"/>
                <a:endParaRPr lang="nl-NL" dirty="0"/>
              </a:p>
              <a:p>
                <a:pPr algn="ctr"/>
                <a:endParaRPr lang="nl-NL" dirty="0"/>
              </a:p>
              <a:p>
                <a:pPr algn="ctr"/>
                <a:endParaRPr lang="nl-NL" dirty="0"/>
              </a:p>
              <a:p>
                <a:pPr algn="ctr"/>
                <a:r>
                  <a:rPr lang="nl-NL" dirty="0"/>
                  <a:t>Analytische inversie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nl-NL" b="0" i="1" dirty="0"/>
              </a:p>
              <a:p>
                <a:pPr algn="ctr"/>
                <a:endParaRPr lang="nl-NL" b="0" i="1" dirty="0"/>
              </a:p>
            </p:txBody>
          </p:sp>
        </mc:Choice>
        <mc:Fallback xmlns="">
          <p:sp>
            <p:nvSpPr>
              <p:cNvPr id="6" name="Tijdelijke aanduiding voor teks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085805" y="809199"/>
                <a:ext cx="7775378" cy="732985"/>
              </a:xfrm>
              <a:blipFill>
                <a:blip r:embed="rId3"/>
                <a:stretch>
                  <a:fillRect t="-27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Afbeelding 20">
            <a:extLst>
              <a:ext uri="{FF2B5EF4-FFF2-40B4-BE49-F238E27FC236}">
                <a16:creationId xmlns:a16="http://schemas.microsoft.com/office/drawing/2014/main" id="{4CB6DC6F-869D-44F8-B308-997667C28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7" y="2146848"/>
            <a:ext cx="8323809" cy="3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_NL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college 1 - nieuw</Template>
  <TotalTime>7719</TotalTime>
  <Words>588</Words>
  <Application>Microsoft Office PowerPoint</Application>
  <PresentationFormat>Diavoorstelling (4:3)</PresentationFormat>
  <Paragraphs>429</Paragraphs>
  <Slides>31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6" baseType="lpstr">
      <vt:lpstr>Arial</vt:lpstr>
      <vt:lpstr>Arial Narrow</vt:lpstr>
      <vt:lpstr>Cambria Math</vt:lpstr>
      <vt:lpstr>Wingdings</vt:lpstr>
      <vt:lpstr>UT_NL</vt:lpstr>
      <vt:lpstr>Conforme afbeeldingen  wisselend ontlee(n)d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Strategie &amp; Communicatie, 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Inleiding vakdidactiek</dc:title>
  <dc:creator>Mark Timmer</dc:creator>
  <cp:lastModifiedBy>Jeurnink</cp:lastModifiedBy>
  <cp:revision>807</cp:revision>
  <dcterms:created xsi:type="dcterms:W3CDTF">2016-07-30T12:01:43Z</dcterms:created>
  <dcterms:modified xsi:type="dcterms:W3CDTF">2022-04-03T16:05:39Z</dcterms:modified>
</cp:coreProperties>
</file>