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7" r:id="rId6"/>
    <p:sldId id="268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ckes, C.W. (Chris)" initials="BC(" lastIdx="3" clrIdx="0">
    <p:extLst>
      <p:ext uri="{19B8F6BF-5375-455C-9EA6-DF929625EA0E}">
        <p15:presenceInfo xmlns:p15="http://schemas.microsoft.com/office/powerpoint/2012/main" userId="S-1-5-21-2000478354-115176313-1801674531-6641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86"/>
  </p:normalViewPr>
  <p:slideViewPr>
    <p:cSldViewPr snapToGrid="0" snapToObjects="1">
      <p:cViewPr varScale="1">
        <p:scale>
          <a:sx n="63" d="100"/>
          <a:sy n="63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6-03T23:09:50.577" idx="1">
    <p:pos x="2619" y="2547"/>
    <p:text>Het idee van een balans is uiteraard juist, maar deze woorden kunnen snel worden misverstaan: je kunt niet zomaar een afweging maken Daarom zou ik de zin met "balans" liever weg willen laten van de slide</p:text>
    <p:extLst>
      <p:ext uri="{C676402C-5697-4E1C-873F-D02D1690AC5C}">
        <p15:threadingInfo xmlns:p15="http://schemas.microsoft.com/office/powerpoint/2012/main" timeZoneBias="-120"/>
      </p:ext>
    </p:extLst>
  </p:cm>
  <p:cm authorId="1" dt="2019-06-03T23:13:15.859" idx="2">
    <p:pos x="4941" y="3270"/>
    <p:text>? strikt genomen alleen advies en ook alleen bij mogelijke aantasting prioritaire habitats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6-03T23:22:26.486" idx="3">
    <p:pos x="2790" y="3110"/>
    <p:text>deze dit begrijp ik niet, maar dat geeft niet. Kan dit korter geformuleerd worden?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F10732-5502-3F4F-912D-C2F2A83D0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4D3267-90ED-704D-B291-5D4A4417EC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558FA9-9F7E-FD4A-BDAD-7DB17E4D1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C5BC-F9DE-F842-A6F7-3A28105E3B0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2215FE-CA04-D04A-9A7B-7DEDE2AD2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2346FF-EA9C-8248-B438-2BD76A321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EA27-4A75-2042-A5B5-0B4A77C656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513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E45587-F9EF-1A4D-AAC8-7DA808751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C88150E-F81F-3E4F-8A11-934FD1E99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75624F-8470-B248-9D83-AA10C5D06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C5BC-F9DE-F842-A6F7-3A28105E3B0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031D09-0DB8-3245-8AFC-CF92A08A5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C56DB1-BA25-0D4F-8162-F66C8B3A5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EA27-4A75-2042-A5B5-0B4A77C656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497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28FC351-6408-D541-9143-FB924085F4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CE9BF5C-2B9A-D94F-A593-66F08E84E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4F1929-A636-CB47-A082-1AD23FEFB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C5BC-F9DE-F842-A6F7-3A28105E3B0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7BD23D-0482-5B40-8B09-3BFB13CFF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510F17-6738-8A4D-9BF6-2FEEF1D67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EA27-4A75-2042-A5B5-0B4A77C656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644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A7E002-12CD-0E42-8C31-E2DE662A4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3E43B6-A420-0040-92A4-79E8F207E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2C6F60-48A5-6C4E-AB08-F56160002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C5BC-F9DE-F842-A6F7-3A28105E3B0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0BB32E3-EE2B-4B43-8CDA-AD2CEEBB7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8A237B-5235-2245-9AD3-B3C4F9FD1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EA27-4A75-2042-A5B5-0B4A77C656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786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6CD619-E0AB-9F40-B38A-EAB2B4BC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FF0BEFD-20CC-FB4E-AD87-4886F326B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DE0DDAD-71B4-094C-AD2E-DC4FDCB61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C5BC-F9DE-F842-A6F7-3A28105E3B0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4680D4-303C-F941-9F0A-A280E0FEA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B13BE0-E0CD-AB47-A1A6-6C488D37B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EA27-4A75-2042-A5B5-0B4A77C656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517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3B4B77-4DBB-F549-81AF-18FADC8BC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08208B-DB39-454B-9330-FF6FA280D6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E9BB5AE-4CF9-E44F-AA6E-6364C0247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1FF2C01-7DE3-6F47-BB97-0C3D545DB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C5BC-F9DE-F842-A6F7-3A28105E3B0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C5EA4F5-7779-3847-93C0-AB92157E5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B9E5910-89BE-0547-8D61-2DE858826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EA27-4A75-2042-A5B5-0B4A77C656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9054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D0C792-08CA-4B4C-8098-5268772C2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0E7EFFB-C555-B94D-B731-C59C0575B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7789D1F-933F-384E-B291-2B7E09DC6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3C036C1-6630-A844-B8E1-DE7AD31E7A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958DE7F-86FC-4E4F-9D2B-A73A4BA5BE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B57D9AD-27D7-F94C-A769-F6847AC17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C5BC-F9DE-F842-A6F7-3A28105E3B0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889F725-5652-2C4D-8FF7-2D3EBE387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355B64E-11DA-214C-9B98-D1002755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EA27-4A75-2042-A5B5-0B4A77C656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911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48FC9F-3578-3447-85AC-251E63C1B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BB49322-A326-3B48-95FB-D2EED5CA1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C5BC-F9DE-F842-A6F7-3A28105E3B0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7FBD61-C5D8-4A40-BC69-B5E7EE751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8196AB0-68DD-7446-A302-6877F31CE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EA27-4A75-2042-A5B5-0B4A77C656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82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6F2FB68-D2AB-1B47-8F37-6E4A90133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C5BC-F9DE-F842-A6F7-3A28105E3B0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AFA44C2-642E-8745-BA30-FCD383EAD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3834608-EE3B-174F-A6D1-C72FF6EEB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EA27-4A75-2042-A5B5-0B4A77C656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500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574E0B-10F8-2E46-8EC1-D94065528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C7724E-085B-DB4F-994E-C801A4868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94146DF-708D-DF4C-AC26-8BA04940C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87E2A35-F292-5840-91DD-4B7624641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C5BC-F9DE-F842-A6F7-3A28105E3B0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14C9515-6182-B544-9875-4DFEF0199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DC55021-5503-D946-A32A-1CDD7906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EA27-4A75-2042-A5B5-0B4A77C656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969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19F2BD-3251-334D-8B34-DA2CA7ACA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02827B0-1795-C244-818E-7E647291BC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078C6AB-5BEE-B54C-B849-EFA1C97E6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C306B53-58D3-9C4F-8DC5-3C3CBFF75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C5BC-F9DE-F842-A6F7-3A28105E3B0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8C975A-96B7-FD43-B6C6-2F01AB7E8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6D7BB7E-F186-6C4B-B83A-6E20CB16F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EA27-4A75-2042-A5B5-0B4A77C656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568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3175174-0F84-1546-B013-39AC1B1DE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4502A5-843A-1649-A272-661E3FAED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FBD778B-1851-964D-BCE4-93562DE43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CC5BC-F9DE-F842-A6F7-3A28105E3B0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DD8389-DB1D-BE41-97A6-34B45F6AF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38ABB7-E066-2247-92E8-30BFA775DB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8EA27-4A75-2042-A5B5-0B4A77C656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92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4A6D38-E124-A64E-96F4-6FD2C4AF19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Commissie LNV</a:t>
            </a:r>
            <a:br>
              <a:rPr lang="nl-NL" dirty="0"/>
            </a:br>
            <a:r>
              <a:rPr lang="nl-NL" dirty="0"/>
              <a:t>4 juni 2019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4C857CE-602A-5346-AD97-34767EB658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Prof. dr. </a:t>
            </a:r>
            <a:r>
              <a:rPr lang="nl-NL" dirty="0" err="1"/>
              <a:t>Ch.W</a:t>
            </a:r>
            <a:r>
              <a:rPr lang="nl-NL" dirty="0"/>
              <a:t>. </a:t>
            </a:r>
            <a:r>
              <a:rPr lang="nl-NL" dirty="0" err="1"/>
              <a:t>Backes</a:t>
            </a:r>
            <a:endParaRPr lang="nl-NL" dirty="0"/>
          </a:p>
          <a:p>
            <a:r>
              <a:rPr lang="nl-NL" dirty="0"/>
              <a:t>Mr. drs. M.M. Kaajan</a:t>
            </a:r>
          </a:p>
        </p:txBody>
      </p:sp>
    </p:spTree>
    <p:extLst>
      <p:ext uri="{BB962C8B-B14F-4D97-AF65-F5344CB8AC3E}">
        <p14:creationId xmlns:p14="http://schemas.microsoft.com/office/powerpoint/2010/main" val="433516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B201F0-225B-FB4C-BABB-87D4670E8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Oplossingsrichting 1: </a:t>
            </a:r>
            <a:r>
              <a:rPr lang="nl-NL" dirty="0">
                <a:solidFill>
                  <a:srgbClr val="FF0000"/>
                </a:solidFill>
              </a:rPr>
              <a:t>PAS met ADC-toets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A8527B-7E30-0B4C-8873-C971BBC50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Een programmatische aanpak met passende beoordeling en ADC-toets;</a:t>
            </a:r>
          </a:p>
          <a:p>
            <a:r>
              <a:rPr lang="nl-NL" dirty="0"/>
              <a:t>Toets naar de afwezigheid van </a:t>
            </a:r>
            <a:r>
              <a:rPr lang="nl-NL" dirty="0">
                <a:solidFill>
                  <a:srgbClr val="FF0000"/>
                </a:solidFill>
              </a:rPr>
              <a:t>a</a:t>
            </a:r>
            <a:r>
              <a:rPr lang="nl-NL" dirty="0"/>
              <a:t>lternatieven en de aanwezigheid van </a:t>
            </a:r>
            <a:r>
              <a:rPr lang="nl-NL" dirty="0">
                <a:solidFill>
                  <a:srgbClr val="FF0000"/>
                </a:solidFill>
              </a:rPr>
              <a:t>d</a:t>
            </a:r>
            <a:r>
              <a:rPr lang="nl-NL" dirty="0"/>
              <a:t>wingende redenen. Verplichting om aantasting van Natura 2000-gebieden te </a:t>
            </a:r>
            <a:r>
              <a:rPr lang="nl-NL" dirty="0">
                <a:solidFill>
                  <a:srgbClr val="FF0000"/>
                </a:solidFill>
              </a:rPr>
              <a:t>c</a:t>
            </a:r>
            <a:r>
              <a:rPr lang="nl-NL" dirty="0"/>
              <a:t>ompenseren;</a:t>
            </a:r>
          </a:p>
          <a:p>
            <a:r>
              <a:rPr lang="nl-NL" dirty="0"/>
              <a:t>Mogelijkheid om per Natura 2000-gebied ruimte voor ontwikkelingen te creëren als de negatieve effecten van deze ontwikkelingen in hetzelfde Natura 2000-gebieden worden gecompenseerd;</a:t>
            </a:r>
          </a:p>
          <a:p>
            <a:r>
              <a:rPr lang="nl-NL" dirty="0"/>
              <a:t>Compensatie moet plaats hebben gevonden voordat de aantasting zich voordoet </a:t>
            </a:r>
            <a:r>
              <a:rPr lang="nl-NL" dirty="0">
                <a:sym typeface="Wingdings" pitchFamily="2" charset="2"/>
              </a:rPr>
              <a:t> meer ruimte dan bij de systematiek die nu in de passende beoordeling van het PAS zat;</a:t>
            </a:r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7330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B201F0-225B-FB4C-BABB-87D4670E8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PAS met ADC-toets: Aandachtspunten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A8527B-7E30-0B4C-8873-C971BBC50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nl-NL" dirty="0"/>
              <a:t>Rekening houden met de (achteraf) ten onrechte onherroepelijke Wnb-vergunningen die met gebruikmaking van het PAS zijn verleend;</a:t>
            </a:r>
          </a:p>
          <a:p>
            <a:pPr lvl="1"/>
            <a:r>
              <a:rPr lang="nl-NL" dirty="0"/>
              <a:t>Ook dan zal een aanzienlijke verbeterslag t.a.v. de verwachte effectiviteit van de maatregelen nodig zijn;</a:t>
            </a:r>
          </a:p>
          <a:p>
            <a:pPr lvl="1"/>
            <a:r>
              <a:rPr lang="nl-NL" dirty="0"/>
              <a:t>Afwezigheid van alternatieven en </a:t>
            </a:r>
            <a:r>
              <a:rPr lang="nl-NL" dirty="0">
                <a:solidFill>
                  <a:srgbClr val="FF0000"/>
                </a:solidFill>
              </a:rPr>
              <a:t>dwingende</a:t>
            </a:r>
            <a:r>
              <a:rPr lang="nl-NL" dirty="0"/>
              <a:t> redenen: goed onderbouwde  politiek/beleidsmatige keuzes nodig. Balans tussen het gewenste/noodzakelijke economische klimaat en te treffen natuurmaatregelen;</a:t>
            </a:r>
          </a:p>
          <a:p>
            <a:pPr lvl="1"/>
            <a:r>
              <a:rPr lang="nl-NL" dirty="0"/>
              <a:t>In de afweging kan ook rekening worden gehouden met het positieve effect van andere maatregelen dan verlaging van stikstofdepositie op een Natura 2000-gebied;</a:t>
            </a:r>
          </a:p>
          <a:p>
            <a:pPr lvl="1"/>
            <a:r>
              <a:rPr lang="nl-NL" dirty="0"/>
              <a:t>Deels ‘advies’ door Europese Commissie vereist;</a:t>
            </a:r>
          </a:p>
          <a:p>
            <a:pPr lvl="1"/>
            <a:r>
              <a:rPr lang="nl-NL" dirty="0"/>
              <a:t>Samenwerking op nationaal en provinciaal niveau.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3750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B201F0-225B-FB4C-BABB-87D4670E8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Oplossingsrichting 2: </a:t>
            </a:r>
            <a:r>
              <a:rPr lang="nl-NL" dirty="0">
                <a:solidFill>
                  <a:srgbClr val="FF0000"/>
                </a:solidFill>
              </a:rPr>
              <a:t>(landelijke/provinciale) stikstofbanken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A8527B-7E30-0B4C-8873-C971BBC50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nl-NL" dirty="0"/>
              <a:t>Toestemming via een salderingsbank;</a:t>
            </a:r>
          </a:p>
          <a:p>
            <a:r>
              <a:rPr lang="nl-NL" dirty="0"/>
              <a:t>Ruimte ontstaat pas na uitvoering maatregelen </a:t>
            </a:r>
          </a:p>
          <a:p>
            <a:r>
              <a:rPr lang="nl-NL" dirty="0"/>
              <a:t>Opbouw ‘voorraad’ voor ontwikkelingen met een zeer beperkte stikstofdepositie?</a:t>
            </a:r>
          </a:p>
          <a:p>
            <a:r>
              <a:rPr lang="nl-NL" dirty="0"/>
              <a:t>Het treffen van maatregelen die primair gericht zijn op behoud, voorkomen van verdere verslechtering en/of verbetering van de natuur maakt geen deel uit van een salderingsbank. Dubbel doelstelling verdwijnt;</a:t>
            </a:r>
          </a:p>
          <a:p>
            <a:r>
              <a:rPr lang="nl-NL" dirty="0"/>
              <a:t>Samenwerking op provinciaal en nationaal niveau nodig</a:t>
            </a:r>
          </a:p>
          <a:p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795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B201F0-225B-FB4C-BABB-87D4670E8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A8527B-7E30-0B4C-8873-C971BBC50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Uitspraak ABRVS;</a:t>
            </a:r>
          </a:p>
          <a:p>
            <a:r>
              <a:rPr lang="nl-NL" sz="4000" dirty="0"/>
              <a:t>Oplossingsrichting 1: </a:t>
            </a:r>
            <a:r>
              <a:rPr lang="nl-NL" sz="4000" dirty="0">
                <a:solidFill>
                  <a:srgbClr val="FF0000"/>
                </a:solidFill>
              </a:rPr>
              <a:t>PAS met ADC-toets</a:t>
            </a:r>
            <a:r>
              <a:rPr lang="nl-NL" sz="4000" dirty="0"/>
              <a:t>;</a:t>
            </a:r>
          </a:p>
          <a:p>
            <a:r>
              <a:rPr lang="nl-NL" sz="4000" dirty="0"/>
              <a:t>Oplossingsrichting 2: </a:t>
            </a:r>
            <a:r>
              <a:rPr lang="nl-NL" sz="4000" dirty="0">
                <a:solidFill>
                  <a:srgbClr val="FF0000"/>
                </a:solidFill>
              </a:rPr>
              <a:t>(landelijke/provinciale) stikstofbanken.</a:t>
            </a:r>
          </a:p>
        </p:txBody>
      </p:sp>
    </p:spTree>
    <p:extLst>
      <p:ext uri="{BB962C8B-B14F-4D97-AF65-F5344CB8AC3E}">
        <p14:creationId xmlns:p14="http://schemas.microsoft.com/office/powerpoint/2010/main" val="2566798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B201F0-225B-FB4C-BABB-87D4670E8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Uitspraak ABRVS (1)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A8527B-7E30-0B4C-8873-C971BBC50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Programmatische aanpak is ‘beter geschikt’ voor de beoordeling van cumulatieve gevolgen; </a:t>
            </a:r>
          </a:p>
          <a:p>
            <a:r>
              <a:rPr lang="nl-NL" sz="3600" dirty="0"/>
              <a:t>Maar: PB van PAS moet aan dezelfde strenge randvoorwaarden voldoen als de PB van een individuele project of plan;</a:t>
            </a:r>
          </a:p>
          <a:p>
            <a:r>
              <a:rPr lang="nl-NL" sz="3600" dirty="0"/>
              <a:t>PB van bestaande PAS voldoet niet → bestaande PAS niet bruikbaar</a:t>
            </a:r>
          </a:p>
        </p:txBody>
      </p:sp>
    </p:spTree>
    <p:extLst>
      <p:ext uri="{BB962C8B-B14F-4D97-AF65-F5344CB8AC3E}">
        <p14:creationId xmlns:p14="http://schemas.microsoft.com/office/powerpoint/2010/main" val="280923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B201F0-225B-FB4C-BABB-87D4670E8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Uitspraak ABRVS (2)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A8527B-7E30-0B4C-8873-C971BBC50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>
                <a:solidFill>
                  <a:srgbClr val="FF0000"/>
                </a:solidFill>
              </a:rPr>
              <a:t>Waarom</a:t>
            </a:r>
            <a:r>
              <a:rPr lang="nl-NL" sz="3200" dirty="0"/>
              <a:t> voldoet de passende beoordeling </a:t>
            </a:r>
            <a:r>
              <a:rPr lang="nl-NL" sz="3200" dirty="0">
                <a:solidFill>
                  <a:srgbClr val="FF0000"/>
                </a:solidFill>
              </a:rPr>
              <a:t>niet</a:t>
            </a:r>
            <a:r>
              <a:rPr lang="nl-NL" sz="3200" dirty="0"/>
              <a:t>?</a:t>
            </a:r>
          </a:p>
          <a:p>
            <a:r>
              <a:rPr lang="nl-NL" sz="3200" dirty="0"/>
              <a:t>In de kern is dit het gevolg van de wijze waarop in de PB het positieve effecten van allerhande maatregelen wordt ingezet voor nieuwe ontwikkelingen;</a:t>
            </a:r>
          </a:p>
          <a:p>
            <a:pPr marL="0" indent="0">
              <a:buNone/>
            </a:pPr>
            <a:r>
              <a:rPr lang="nl-NL" sz="3200" dirty="0"/>
              <a:t>	(i) juridische kwalificatie van maatregel deels onjuist</a:t>
            </a:r>
          </a:p>
          <a:p>
            <a:pPr marL="0" indent="0">
              <a:buNone/>
            </a:pPr>
            <a:r>
              <a:rPr lang="nl-NL" sz="3200" dirty="0"/>
              <a:t>	(ii) onzekerheid over de verwachte voordelen van de 	maatregelen;</a:t>
            </a:r>
          </a:p>
        </p:txBody>
      </p:sp>
    </p:spTree>
    <p:extLst>
      <p:ext uri="{BB962C8B-B14F-4D97-AF65-F5344CB8AC3E}">
        <p14:creationId xmlns:p14="http://schemas.microsoft.com/office/powerpoint/2010/main" val="1663382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53298E-ABAF-4DD7-8E7A-F240D019E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97B4F542-D11B-4865-A168-80FBD6F21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920" y="2169876"/>
            <a:ext cx="10515600" cy="4688124"/>
          </a:xfrm>
        </p:spPr>
        <p:txBody>
          <a:bodyPr>
            <a:normAutofit fontScale="62500" lnSpcReduction="20000"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sz="4600" dirty="0"/>
          </a:p>
          <a:p>
            <a:pPr marL="0" indent="0">
              <a:buNone/>
            </a:pPr>
            <a:r>
              <a:rPr lang="nl-NL" sz="4600" dirty="0">
                <a:solidFill>
                  <a:srgbClr val="FF0000"/>
                </a:solidFill>
              </a:rPr>
              <a:t>Instandhoudingsmaatregelen, ‘preventieve maatregelen</a:t>
            </a:r>
            <a:r>
              <a:rPr lang="nl-NL" sz="4600" dirty="0"/>
              <a:t>’ (art. 6 lid 2 </a:t>
            </a:r>
            <a:r>
              <a:rPr lang="nl-NL" sz="4600" dirty="0" err="1"/>
              <a:t>Hrl</a:t>
            </a:r>
            <a:r>
              <a:rPr lang="nl-NL" sz="4600" dirty="0"/>
              <a:t>) en </a:t>
            </a:r>
            <a:r>
              <a:rPr lang="nl-NL" sz="4600" dirty="0">
                <a:solidFill>
                  <a:srgbClr val="FF0000"/>
                </a:solidFill>
              </a:rPr>
              <a:t>autonome ontwikkelingen</a:t>
            </a:r>
            <a:r>
              <a:rPr lang="nl-NL" sz="4600" dirty="0"/>
              <a:t> mogen </a:t>
            </a:r>
            <a:r>
              <a:rPr lang="nl-NL" sz="4600" dirty="0">
                <a:solidFill>
                  <a:srgbClr val="FF0000"/>
                </a:solidFill>
              </a:rPr>
              <a:t>niet in PB </a:t>
            </a:r>
            <a:r>
              <a:rPr lang="nl-NL" sz="4600" dirty="0"/>
              <a:t>worden betrokken</a:t>
            </a:r>
          </a:p>
          <a:p>
            <a:pPr marL="0" indent="0">
              <a:buNone/>
            </a:pPr>
            <a:endParaRPr lang="nl-NL" sz="4600" dirty="0"/>
          </a:p>
          <a:p>
            <a:pPr marL="0" indent="0">
              <a:buNone/>
            </a:pPr>
            <a:r>
              <a:rPr lang="nl-NL" sz="4600" dirty="0"/>
              <a:t>‘</a:t>
            </a:r>
            <a:r>
              <a:rPr lang="nl-NL" sz="4600" dirty="0">
                <a:solidFill>
                  <a:srgbClr val="FF0000"/>
                </a:solidFill>
              </a:rPr>
              <a:t>Beschermingsmaatregelen</a:t>
            </a:r>
            <a:r>
              <a:rPr lang="nl-NL" sz="4600" dirty="0"/>
              <a:t>’ onder omstandigheden </a:t>
            </a:r>
            <a:r>
              <a:rPr lang="nl-NL" sz="4600" dirty="0">
                <a:solidFill>
                  <a:srgbClr val="FF0000"/>
                </a:solidFill>
              </a:rPr>
              <a:t>wel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3000118-01C0-481A-BA17-6C7B69EDDD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277" y="78767"/>
            <a:ext cx="8175445" cy="418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972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393C9D-27A5-4A0D-9AA7-0EE6A50ED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Uitspraak ABRVS (3)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42A468-5047-459F-8FE3-478B2566B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Instandhoudingsmaatregelen, ‘preventieve maatregelen’ en autonome ontwikkelingen mogen </a:t>
            </a:r>
            <a:r>
              <a:rPr lang="nl-NL" sz="3600" dirty="0">
                <a:solidFill>
                  <a:srgbClr val="FF0000"/>
                </a:solidFill>
              </a:rPr>
              <a:t>wel</a:t>
            </a:r>
            <a:r>
              <a:rPr lang="nl-NL" sz="3600" dirty="0"/>
              <a:t> worden betrokken </a:t>
            </a:r>
            <a:r>
              <a:rPr lang="nl-NL" sz="3600" dirty="0">
                <a:solidFill>
                  <a:srgbClr val="FF0000"/>
                </a:solidFill>
              </a:rPr>
              <a:t>bij</a:t>
            </a:r>
            <a:r>
              <a:rPr lang="nl-NL" sz="3600" dirty="0"/>
              <a:t> het </a:t>
            </a:r>
            <a:r>
              <a:rPr lang="nl-NL" sz="3600" dirty="0">
                <a:solidFill>
                  <a:srgbClr val="FF0000"/>
                </a:solidFill>
              </a:rPr>
              <a:t>bepalen van de staat van instandhouding </a:t>
            </a:r>
            <a:r>
              <a:rPr lang="nl-NL" sz="3600" dirty="0"/>
              <a:t>van de natuurwaarden, mits de verwachte voordelen daarvan ten tijde van de passende beoordeling vaststaan.</a:t>
            </a:r>
          </a:p>
        </p:txBody>
      </p:sp>
    </p:spTree>
    <p:extLst>
      <p:ext uri="{BB962C8B-B14F-4D97-AF65-F5344CB8AC3E}">
        <p14:creationId xmlns:p14="http://schemas.microsoft.com/office/powerpoint/2010/main" val="433396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B201F0-225B-FB4C-BABB-87D4670E8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Uitspraak ABRVS (4)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A8527B-7E30-0B4C-8873-C971BBC50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 dirty="0"/>
              <a:t>Juridische kwalificatie verschillende soorten maatregelen</a:t>
            </a:r>
          </a:p>
          <a:p>
            <a:r>
              <a:rPr lang="nl-NL" dirty="0"/>
              <a:t>Alleen de positieve gevolgen van zogeheten ‘beschermingsmaatregelen’ kunnen </a:t>
            </a:r>
            <a:r>
              <a:rPr lang="nl-NL" u="sng" dirty="0"/>
              <a:t>rechtstreeks</a:t>
            </a:r>
            <a:r>
              <a:rPr lang="nl-NL" dirty="0"/>
              <a:t> ruimte bieden voor nieuwe ontwikkelingen; </a:t>
            </a:r>
          </a:p>
          <a:p>
            <a:r>
              <a:rPr lang="nl-NL" dirty="0"/>
              <a:t>Positieve gevolgen van andere maatregelen (instandhoudings- en passende maatregelen) creëren alleen </a:t>
            </a:r>
            <a:r>
              <a:rPr lang="nl-NL" u="sng" dirty="0"/>
              <a:t>indirect</a:t>
            </a:r>
            <a:r>
              <a:rPr lang="nl-NL" dirty="0"/>
              <a:t> ruimte voor nieuwe ontwikkelingen. Deze maatregelen brengen, </a:t>
            </a:r>
            <a:r>
              <a:rPr lang="nl-NL" dirty="0">
                <a:solidFill>
                  <a:srgbClr val="FF0000"/>
                </a:solidFill>
              </a:rPr>
              <a:t>nadat ze zijn uitgevoerd en de positieve gevolgen zijn verwezenlijkt</a:t>
            </a:r>
            <a:r>
              <a:rPr lang="nl-NL" dirty="0"/>
              <a:t>, een Natura 2000-gebied in een goede/betere staat van instandhouding waardoor een nieuwe ontwikkeling mogelijk minder snel leidt tot een aantasting van een Natura 2000-gebied;</a:t>
            </a:r>
          </a:p>
          <a:p>
            <a:r>
              <a:rPr lang="nl-NL" dirty="0"/>
              <a:t>De passende beoordeling van het PAS houdt geen rekening met dit onderscheid. </a:t>
            </a:r>
          </a:p>
        </p:txBody>
      </p:sp>
    </p:spTree>
    <p:extLst>
      <p:ext uri="{BB962C8B-B14F-4D97-AF65-F5344CB8AC3E}">
        <p14:creationId xmlns:p14="http://schemas.microsoft.com/office/powerpoint/2010/main" val="1331339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B201F0-225B-FB4C-BABB-87D4670E8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Uitspraak ABRVS (5)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A8527B-7E30-0B4C-8873-C971BBC50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/>
              <a:t>Effectiviteit van de voorziene maatregelen</a:t>
            </a:r>
            <a:endParaRPr lang="nl-NL" dirty="0"/>
          </a:p>
          <a:p>
            <a:r>
              <a:rPr lang="nl-NL" dirty="0"/>
              <a:t>Ook de mate van zekerheid over de positieve gevolgen van de maatregelen bepaalt of deze maatregelen ruimte kunnen creëren voor nieuwe ontwikkelingen:</a:t>
            </a:r>
          </a:p>
          <a:p>
            <a:r>
              <a:rPr lang="nl-NL" dirty="0"/>
              <a:t>Van de maatregelen die met het PAS zijn voorzien, zijn de voordelen te onzeker omdat,</a:t>
            </a:r>
          </a:p>
          <a:p>
            <a:pPr lvl="1"/>
            <a:r>
              <a:rPr lang="nl-NL" dirty="0"/>
              <a:t>De maatregelen voor een groot deel nog niet waren uitgevoerd op het moment dat het PAS werd vastgesteld;</a:t>
            </a:r>
          </a:p>
          <a:p>
            <a:pPr lvl="1"/>
            <a:r>
              <a:rPr lang="nl-NL" dirty="0"/>
              <a:t>Onduidelijk was op welke wijze deze maatregelen een positief effect zouden kunnen hebben voor de Natura 2000-gebieden;</a:t>
            </a:r>
          </a:p>
          <a:p>
            <a:pPr lvl="1"/>
            <a:r>
              <a:rPr lang="nl-NL" dirty="0"/>
              <a:t>Waarmee het resultaat van de maatregel niet met zekerheid in kaart kan worden gebracht. </a:t>
            </a:r>
          </a:p>
        </p:txBody>
      </p:sp>
    </p:spTree>
    <p:extLst>
      <p:ext uri="{BB962C8B-B14F-4D97-AF65-F5344CB8AC3E}">
        <p14:creationId xmlns:p14="http://schemas.microsoft.com/office/powerpoint/2010/main" val="298493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B201F0-225B-FB4C-BABB-87D4670E8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Uitspraak ABRVS (6)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A8527B-7E30-0B4C-8873-C971BBC50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b="1" dirty="0"/>
              <a:t>Conclusie</a:t>
            </a:r>
          </a:p>
          <a:p>
            <a:r>
              <a:rPr lang="nl-NL" dirty="0"/>
              <a:t>De passende beoordeling van het PAS voldoet niet;</a:t>
            </a:r>
          </a:p>
          <a:p>
            <a:r>
              <a:rPr lang="nl-NL" dirty="0"/>
              <a:t>De ABRVS spreekt zich niet uit tegen een programmatische aanpak als zodanig;</a:t>
            </a:r>
          </a:p>
          <a:p>
            <a:r>
              <a:rPr lang="nl-NL" dirty="0"/>
              <a:t>Vergunningen en plannen die gebaseerd zijn op deze passende beoordeling / het PAS en die nog niet onherroepelijk zijn, moeten worden voorzien van een nieuwe, eigen inhoudelijke motivering;</a:t>
            </a:r>
          </a:p>
          <a:p>
            <a:r>
              <a:rPr lang="nl-NL" dirty="0"/>
              <a:t>De uitzondering op de vergunningplicht voor weiden en bemesten en voor projecten met een maximale depositie van 1 mol/ha/jaar is ook niet houdbaar;</a:t>
            </a:r>
          </a:p>
          <a:p>
            <a:r>
              <a:rPr lang="nl-NL" dirty="0"/>
              <a:t>Het verbod op externe saldering geldt niet meer;</a:t>
            </a:r>
          </a:p>
          <a:p>
            <a:r>
              <a:rPr lang="nl-NL" dirty="0"/>
              <a:t>De ABRVS spreekt zich (voorlopig) nog niet uit over de houdbaarheid van het AERIUS-rekenmodel</a:t>
            </a:r>
          </a:p>
        </p:txBody>
      </p:sp>
    </p:spTree>
    <p:extLst>
      <p:ext uri="{BB962C8B-B14F-4D97-AF65-F5344CB8AC3E}">
        <p14:creationId xmlns:p14="http://schemas.microsoft.com/office/powerpoint/2010/main" val="429333199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793</Words>
  <Application>Microsoft Office PowerPoint</Application>
  <PresentationFormat>Breedbeeld</PresentationFormat>
  <Paragraphs>68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Kantoorthema</vt:lpstr>
      <vt:lpstr>Commissie LNV 4 juni 2019</vt:lpstr>
      <vt:lpstr>Inhoud</vt:lpstr>
      <vt:lpstr>Uitspraak ABRVS (1)</vt:lpstr>
      <vt:lpstr>Uitspraak ABRVS (2)</vt:lpstr>
      <vt:lpstr>PowerPoint-presentatie</vt:lpstr>
      <vt:lpstr>Uitspraak ABRVS (3)</vt:lpstr>
      <vt:lpstr>Uitspraak ABRVS (4)</vt:lpstr>
      <vt:lpstr>Uitspraak ABRVS (5)</vt:lpstr>
      <vt:lpstr>Uitspraak ABRVS (6)</vt:lpstr>
      <vt:lpstr>Oplossingsrichting 1: PAS met ADC-toets </vt:lpstr>
      <vt:lpstr>PAS met ADC-toets: Aandachtspunten</vt:lpstr>
      <vt:lpstr>Oplossingsrichting 2: (landelijke/provinciale) stikstofbanken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Commissie LNV 4 juni 2019</dc:title>
  <dc:creator>Marieke Kaajan</dc:creator>
  <cp:lastModifiedBy>Backes, C.W. (Chris)</cp:lastModifiedBy>
  <cp:revision>18</cp:revision>
  <dcterms:created xsi:type="dcterms:W3CDTF">2019-06-03T18:42:57Z</dcterms:created>
  <dcterms:modified xsi:type="dcterms:W3CDTF">2019-06-04T06:54:49Z</dcterms:modified>
</cp:coreProperties>
</file>