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66" r:id="rId5"/>
    <p:sldId id="327" r:id="rId6"/>
    <p:sldId id="316" r:id="rId7"/>
    <p:sldId id="324" r:id="rId8"/>
    <p:sldId id="315" r:id="rId9"/>
    <p:sldId id="328" r:id="rId10"/>
    <p:sldId id="334" r:id="rId11"/>
    <p:sldId id="331" r:id="rId12"/>
    <p:sldId id="319" r:id="rId13"/>
    <p:sldId id="333" r:id="rId14"/>
    <p:sldId id="322" r:id="rId15"/>
    <p:sldId id="323"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Speak Pro" panose="020B0504020101020102" pitchFamily="34" charset="0"/>
        <a:ea typeface="+mn-ea"/>
        <a:cs typeface="+mn-cs"/>
      </a:defRPr>
    </a:lvl1pPr>
    <a:lvl2pPr marL="457200" algn="l" rtl="0" eaLnBrk="0" fontAlgn="base" hangingPunct="0">
      <a:spcBef>
        <a:spcPct val="0"/>
      </a:spcBef>
      <a:spcAft>
        <a:spcPct val="0"/>
      </a:spcAft>
      <a:defRPr kern="1200">
        <a:solidFill>
          <a:schemeClr val="tx1"/>
        </a:solidFill>
        <a:latin typeface="Speak Pro" panose="020B0504020101020102" pitchFamily="34" charset="0"/>
        <a:ea typeface="+mn-ea"/>
        <a:cs typeface="+mn-cs"/>
      </a:defRPr>
    </a:lvl2pPr>
    <a:lvl3pPr marL="914400" algn="l" rtl="0" eaLnBrk="0" fontAlgn="base" hangingPunct="0">
      <a:spcBef>
        <a:spcPct val="0"/>
      </a:spcBef>
      <a:spcAft>
        <a:spcPct val="0"/>
      </a:spcAft>
      <a:defRPr kern="1200">
        <a:solidFill>
          <a:schemeClr val="tx1"/>
        </a:solidFill>
        <a:latin typeface="Speak Pro" panose="020B0504020101020102" pitchFamily="34" charset="0"/>
        <a:ea typeface="+mn-ea"/>
        <a:cs typeface="+mn-cs"/>
      </a:defRPr>
    </a:lvl3pPr>
    <a:lvl4pPr marL="1371600" algn="l" rtl="0" eaLnBrk="0" fontAlgn="base" hangingPunct="0">
      <a:spcBef>
        <a:spcPct val="0"/>
      </a:spcBef>
      <a:spcAft>
        <a:spcPct val="0"/>
      </a:spcAft>
      <a:defRPr kern="1200">
        <a:solidFill>
          <a:schemeClr val="tx1"/>
        </a:solidFill>
        <a:latin typeface="Speak Pro" panose="020B0504020101020102" pitchFamily="34" charset="0"/>
        <a:ea typeface="+mn-ea"/>
        <a:cs typeface="+mn-cs"/>
      </a:defRPr>
    </a:lvl4pPr>
    <a:lvl5pPr marL="1828800" algn="l" rtl="0" eaLnBrk="0" fontAlgn="base" hangingPunct="0">
      <a:spcBef>
        <a:spcPct val="0"/>
      </a:spcBef>
      <a:spcAft>
        <a:spcPct val="0"/>
      </a:spcAft>
      <a:defRPr kern="1200">
        <a:solidFill>
          <a:schemeClr val="tx1"/>
        </a:solidFill>
        <a:latin typeface="Speak Pro" panose="020B0504020101020102" pitchFamily="34" charset="0"/>
        <a:ea typeface="+mn-ea"/>
        <a:cs typeface="+mn-cs"/>
      </a:defRPr>
    </a:lvl5pPr>
    <a:lvl6pPr marL="2286000" algn="l" defTabSz="914400" rtl="0" eaLnBrk="1" latinLnBrk="0" hangingPunct="1">
      <a:defRPr kern="1200">
        <a:solidFill>
          <a:schemeClr val="tx1"/>
        </a:solidFill>
        <a:latin typeface="Speak Pro" panose="020B0504020101020102" pitchFamily="34" charset="0"/>
        <a:ea typeface="+mn-ea"/>
        <a:cs typeface="+mn-cs"/>
      </a:defRPr>
    </a:lvl6pPr>
    <a:lvl7pPr marL="2743200" algn="l" defTabSz="914400" rtl="0" eaLnBrk="1" latinLnBrk="0" hangingPunct="1">
      <a:defRPr kern="1200">
        <a:solidFill>
          <a:schemeClr val="tx1"/>
        </a:solidFill>
        <a:latin typeface="Speak Pro" panose="020B0504020101020102" pitchFamily="34" charset="0"/>
        <a:ea typeface="+mn-ea"/>
        <a:cs typeface="+mn-cs"/>
      </a:defRPr>
    </a:lvl7pPr>
    <a:lvl8pPr marL="3200400" algn="l" defTabSz="914400" rtl="0" eaLnBrk="1" latinLnBrk="0" hangingPunct="1">
      <a:defRPr kern="1200">
        <a:solidFill>
          <a:schemeClr val="tx1"/>
        </a:solidFill>
        <a:latin typeface="Speak Pro" panose="020B0504020101020102" pitchFamily="34" charset="0"/>
        <a:ea typeface="+mn-ea"/>
        <a:cs typeface="+mn-cs"/>
      </a:defRPr>
    </a:lvl8pPr>
    <a:lvl9pPr marL="3657600" algn="l" defTabSz="914400" rtl="0" eaLnBrk="1" latinLnBrk="0" hangingPunct="1">
      <a:defRPr kern="1200">
        <a:solidFill>
          <a:schemeClr val="tx1"/>
        </a:solidFill>
        <a:latin typeface="Speak Pro" panose="020B0504020101020102"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B33"/>
    <a:srgbClr val="F6DACD"/>
    <a:srgbClr val="D1F0FF"/>
    <a:srgbClr val="C5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1AE06-A1D3-441F-BEE5-4FBC46914B39}" v="58" dt="2021-05-03T21:43:37.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93792" autoAdjust="0"/>
  </p:normalViewPr>
  <p:slideViewPr>
    <p:cSldViewPr snapToGrid="0">
      <p:cViewPr varScale="1">
        <p:scale>
          <a:sx n="59" d="100"/>
          <a:sy n="59" d="100"/>
        </p:scale>
        <p:origin x="8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61511-B0E0-417D-8EE0-0629C002ED89}" type="doc">
      <dgm:prSet loTypeId="urn:microsoft.com/office/officeart/2011/layout/TabList" loCatId="list" qsTypeId="urn:microsoft.com/office/officeart/2005/8/quickstyle/simple3" qsCatId="simple" csTypeId="urn:microsoft.com/office/officeart/2005/8/colors/accent1_3" csCatId="accent1" phldr="1"/>
      <dgm:spPr/>
      <dgm:t>
        <a:bodyPr/>
        <a:lstStyle/>
        <a:p>
          <a:endParaRPr lang="en-US"/>
        </a:p>
      </dgm:t>
    </dgm:pt>
    <dgm:pt modelId="{66611BA5-9213-4D02-BB3A-79990982EA9D}">
      <dgm:prSet custT="1"/>
      <dgm:spPr/>
      <dgm:t>
        <a:bodyPr/>
        <a:lstStyle/>
        <a:p>
          <a:r>
            <a:rPr lang="en-US" sz="2000" b="0" cap="none" spc="0" dirty="0">
              <a:ln w="0"/>
              <a:effectLst>
                <a:outerShdw blurRad="38100" dist="19050" dir="2700000" algn="tl" rotWithShape="0">
                  <a:schemeClr val="dk1">
                    <a:alpha val="40000"/>
                  </a:schemeClr>
                </a:outerShdw>
              </a:effectLst>
            </a:rPr>
            <a:t>The “why” of the paper</a:t>
          </a:r>
        </a:p>
      </dgm:t>
    </dgm:pt>
    <dgm:pt modelId="{75DF6EB8-2AEB-41C1-89EF-6E3FC9AED58E}" type="parTrans" cxnId="{AEDD2B87-4F85-43E3-B3BC-D89D9A98BF3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75D3887-E308-4B17-9EE2-7DBD478FFD7C}" type="sibTrans" cxnId="{AEDD2B87-4F85-43E3-B3BC-D89D9A98BF3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942195A-D9BA-4AA5-B8C2-0AC8B3CA28C0}">
      <dgm:prSet custT="1"/>
      <dgm:spPr/>
      <dgm:t>
        <a:bodyPr/>
        <a:lstStyle/>
        <a:p>
          <a:r>
            <a:rPr lang="en-US" sz="2000" b="0" cap="none" spc="0" dirty="0">
              <a:ln w="0"/>
              <a:effectLst>
                <a:outerShdw blurRad="38100" dist="19050" dir="2700000" algn="tl" rotWithShape="0">
                  <a:schemeClr val="dk1">
                    <a:alpha val="40000"/>
                  </a:schemeClr>
                </a:outerShdw>
              </a:effectLst>
            </a:rPr>
            <a:t>Key takeaways:</a:t>
          </a:r>
        </a:p>
      </dgm:t>
    </dgm:pt>
    <dgm:pt modelId="{29ECFC34-6296-40E3-95CB-96E2C8BB0D2C}" type="parTrans" cxnId="{6F57C008-C08E-4301-A086-67BBDD13A1E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A054085-300C-4CD8-8EB6-E014D293ED29}" type="sibTrans" cxnId="{6F57C008-C08E-4301-A086-67BBDD13A1E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A20C70E-DA2F-4591-890D-DFAED53CFE8F}">
      <dgm:prSet custT="1"/>
      <dgm:spPr/>
      <dgm:t>
        <a:bodyPr/>
        <a:lstStyle/>
        <a:p>
          <a:r>
            <a:rPr lang="en-US" sz="2000" b="0" cap="none" spc="0" dirty="0">
              <a:ln w="0"/>
              <a:effectLst>
                <a:outerShdw blurRad="38100" dist="19050" dir="2700000" algn="tl" rotWithShape="0">
                  <a:schemeClr val="dk1">
                    <a:alpha val="40000"/>
                  </a:schemeClr>
                </a:outerShdw>
              </a:effectLst>
            </a:rPr>
            <a:t>Conclusion</a:t>
          </a:r>
        </a:p>
      </dgm:t>
    </dgm:pt>
    <dgm:pt modelId="{8B3A677C-ECA6-41EA-B3B7-1375F9DB18BE}" type="parTrans" cxnId="{6528C39C-13EB-4911-995A-86FC12417EF6}">
      <dgm:prSet/>
      <dgm:spPr/>
      <dgm:t>
        <a:bodyPr/>
        <a:lstStyle/>
        <a:p>
          <a:endParaRPr lang="nl-NL" b="0" cap="none" spc="0">
            <a:ln w="0"/>
            <a:solidFill>
              <a:schemeClr val="tx1"/>
            </a:solidFill>
            <a:effectLst>
              <a:outerShdw blurRad="38100" dist="19050" dir="2700000" algn="tl" rotWithShape="0">
                <a:schemeClr val="dk1">
                  <a:alpha val="40000"/>
                </a:schemeClr>
              </a:outerShdw>
            </a:effectLst>
          </a:endParaRPr>
        </a:p>
      </dgm:t>
    </dgm:pt>
    <dgm:pt modelId="{EF58E614-D6B8-4EC0-9B22-CC7BED32DA1D}" type="sibTrans" cxnId="{6528C39C-13EB-4911-995A-86FC12417EF6}">
      <dgm:prSet/>
      <dgm:spPr/>
      <dgm:t>
        <a:bodyPr/>
        <a:lstStyle/>
        <a:p>
          <a:endParaRPr lang="nl-NL" b="0" cap="none" spc="0">
            <a:ln w="0"/>
            <a:solidFill>
              <a:schemeClr val="tx1"/>
            </a:solidFill>
            <a:effectLst>
              <a:outerShdw blurRad="38100" dist="19050" dir="2700000" algn="tl" rotWithShape="0">
                <a:schemeClr val="dk1">
                  <a:alpha val="40000"/>
                </a:schemeClr>
              </a:outerShdw>
            </a:effectLst>
          </a:endParaRPr>
        </a:p>
      </dgm:t>
    </dgm:pt>
    <dgm:pt modelId="{2EADF694-1AEA-473D-9785-F61C8C49FB83}" type="pres">
      <dgm:prSet presAssocID="{E8761511-B0E0-417D-8EE0-0629C002ED89}" presName="Name0" presStyleCnt="0">
        <dgm:presLayoutVars>
          <dgm:chMax/>
          <dgm:chPref val="3"/>
          <dgm:dir/>
          <dgm:animOne val="branch"/>
          <dgm:animLvl val="lvl"/>
        </dgm:presLayoutVars>
      </dgm:prSet>
      <dgm:spPr/>
    </dgm:pt>
    <dgm:pt modelId="{D7B28ED4-A06B-4F54-8F4C-36A6BE0A7459}" type="pres">
      <dgm:prSet presAssocID="{66611BA5-9213-4D02-BB3A-79990982EA9D}" presName="composite" presStyleCnt="0"/>
      <dgm:spPr/>
    </dgm:pt>
    <dgm:pt modelId="{F5F608C0-66EA-43F9-AAB0-DEBD1567B846}" type="pres">
      <dgm:prSet presAssocID="{66611BA5-9213-4D02-BB3A-79990982EA9D}" presName="FirstChild" presStyleLbl="revTx" presStyleIdx="0" presStyleCnt="3">
        <dgm:presLayoutVars>
          <dgm:chMax val="0"/>
          <dgm:chPref val="0"/>
          <dgm:bulletEnabled val="1"/>
        </dgm:presLayoutVars>
      </dgm:prSet>
      <dgm:spPr/>
    </dgm:pt>
    <dgm:pt modelId="{D0BF883D-4C68-4A10-8132-6F1F59D82765}" type="pres">
      <dgm:prSet presAssocID="{66611BA5-9213-4D02-BB3A-79990982EA9D}" presName="Parent" presStyleLbl="alignNode1" presStyleIdx="0" presStyleCnt="3">
        <dgm:presLayoutVars>
          <dgm:chMax val="3"/>
          <dgm:chPref val="3"/>
          <dgm:bulletEnabled val="1"/>
        </dgm:presLayoutVars>
      </dgm:prSet>
      <dgm:spPr/>
    </dgm:pt>
    <dgm:pt modelId="{9040833E-412C-47B0-B5C2-0022FD7A8296}" type="pres">
      <dgm:prSet presAssocID="{66611BA5-9213-4D02-BB3A-79990982EA9D}" presName="Accent" presStyleLbl="parChTrans1D1" presStyleIdx="0" presStyleCnt="3"/>
      <dgm:spPr/>
    </dgm:pt>
    <dgm:pt modelId="{C5AD9A09-F084-41FA-8D1D-D4329F2A4542}" type="pres">
      <dgm:prSet presAssocID="{F75D3887-E308-4B17-9EE2-7DBD478FFD7C}" presName="sibTrans" presStyleCnt="0"/>
      <dgm:spPr/>
    </dgm:pt>
    <dgm:pt modelId="{1E4DB348-A5FC-4234-8742-EEEAE344F820}" type="pres">
      <dgm:prSet presAssocID="{3942195A-D9BA-4AA5-B8C2-0AC8B3CA28C0}" presName="composite" presStyleCnt="0"/>
      <dgm:spPr/>
    </dgm:pt>
    <dgm:pt modelId="{73E3D73E-DF94-4C63-8D08-730FDB52C079}" type="pres">
      <dgm:prSet presAssocID="{3942195A-D9BA-4AA5-B8C2-0AC8B3CA28C0}" presName="FirstChild" presStyleLbl="revTx" presStyleIdx="1" presStyleCnt="3">
        <dgm:presLayoutVars>
          <dgm:chMax val="0"/>
          <dgm:chPref val="0"/>
          <dgm:bulletEnabled val="1"/>
        </dgm:presLayoutVars>
      </dgm:prSet>
      <dgm:spPr/>
    </dgm:pt>
    <dgm:pt modelId="{1040AAFE-F393-412E-AABB-3C8638BB9420}" type="pres">
      <dgm:prSet presAssocID="{3942195A-D9BA-4AA5-B8C2-0AC8B3CA28C0}" presName="Parent" presStyleLbl="alignNode1" presStyleIdx="1" presStyleCnt="3">
        <dgm:presLayoutVars>
          <dgm:chMax val="3"/>
          <dgm:chPref val="3"/>
          <dgm:bulletEnabled val="1"/>
        </dgm:presLayoutVars>
      </dgm:prSet>
      <dgm:spPr/>
    </dgm:pt>
    <dgm:pt modelId="{7B67A11B-E994-407B-AE03-AABB60F86A88}" type="pres">
      <dgm:prSet presAssocID="{3942195A-D9BA-4AA5-B8C2-0AC8B3CA28C0}" presName="Accent" presStyleLbl="parChTrans1D1" presStyleIdx="1" presStyleCnt="3"/>
      <dgm:spPr/>
    </dgm:pt>
    <dgm:pt modelId="{051843B0-A175-4725-B8D0-46951788D714}" type="pres">
      <dgm:prSet presAssocID="{8A054085-300C-4CD8-8EB6-E014D293ED29}" presName="sibTrans" presStyleCnt="0"/>
      <dgm:spPr/>
    </dgm:pt>
    <dgm:pt modelId="{FF595849-F289-4AB1-B511-D5BF3AAE8A1F}" type="pres">
      <dgm:prSet presAssocID="{FA20C70E-DA2F-4591-890D-DFAED53CFE8F}" presName="composite" presStyleCnt="0"/>
      <dgm:spPr/>
    </dgm:pt>
    <dgm:pt modelId="{DAB2E840-2BB6-48C1-A694-18F1F77B4980}" type="pres">
      <dgm:prSet presAssocID="{FA20C70E-DA2F-4591-890D-DFAED53CFE8F}" presName="FirstChild" presStyleLbl="revTx" presStyleIdx="2" presStyleCnt="3">
        <dgm:presLayoutVars>
          <dgm:chMax val="0"/>
          <dgm:chPref val="0"/>
          <dgm:bulletEnabled val="1"/>
        </dgm:presLayoutVars>
      </dgm:prSet>
      <dgm:spPr/>
    </dgm:pt>
    <dgm:pt modelId="{BD3CAD9D-E4EB-49B7-95B3-EC9FEDA08396}" type="pres">
      <dgm:prSet presAssocID="{FA20C70E-DA2F-4591-890D-DFAED53CFE8F}" presName="Parent" presStyleLbl="alignNode1" presStyleIdx="2" presStyleCnt="3">
        <dgm:presLayoutVars>
          <dgm:chMax val="3"/>
          <dgm:chPref val="3"/>
          <dgm:bulletEnabled val="1"/>
        </dgm:presLayoutVars>
      </dgm:prSet>
      <dgm:spPr/>
    </dgm:pt>
    <dgm:pt modelId="{448B2C95-91B0-41C8-AE1A-99B89FFC552C}" type="pres">
      <dgm:prSet presAssocID="{FA20C70E-DA2F-4591-890D-DFAED53CFE8F}" presName="Accent" presStyleLbl="parChTrans1D1" presStyleIdx="2" presStyleCnt="3"/>
      <dgm:spPr/>
    </dgm:pt>
  </dgm:ptLst>
  <dgm:cxnLst>
    <dgm:cxn modelId="{6F57C008-C08E-4301-A086-67BBDD13A1EE}" srcId="{E8761511-B0E0-417D-8EE0-0629C002ED89}" destId="{3942195A-D9BA-4AA5-B8C2-0AC8B3CA28C0}" srcOrd="1" destOrd="0" parTransId="{29ECFC34-6296-40E3-95CB-96E2C8BB0D2C}" sibTransId="{8A054085-300C-4CD8-8EB6-E014D293ED29}"/>
    <dgm:cxn modelId="{37375510-2100-4E1B-BB0E-F91703013C04}" type="presOf" srcId="{3942195A-D9BA-4AA5-B8C2-0AC8B3CA28C0}" destId="{1040AAFE-F393-412E-AABB-3C8638BB9420}" srcOrd="0" destOrd="0" presId="urn:microsoft.com/office/officeart/2011/layout/TabList"/>
    <dgm:cxn modelId="{41767311-007B-4A7A-A158-3CDEE399812C}" type="presOf" srcId="{66611BA5-9213-4D02-BB3A-79990982EA9D}" destId="{D0BF883D-4C68-4A10-8132-6F1F59D82765}" srcOrd="0" destOrd="0" presId="urn:microsoft.com/office/officeart/2011/layout/TabList"/>
    <dgm:cxn modelId="{AEDD2B87-4F85-43E3-B3BC-D89D9A98BF37}" srcId="{E8761511-B0E0-417D-8EE0-0629C002ED89}" destId="{66611BA5-9213-4D02-BB3A-79990982EA9D}" srcOrd="0" destOrd="0" parTransId="{75DF6EB8-2AEB-41C1-89EF-6E3FC9AED58E}" sibTransId="{F75D3887-E308-4B17-9EE2-7DBD478FFD7C}"/>
    <dgm:cxn modelId="{6528C39C-13EB-4911-995A-86FC12417EF6}" srcId="{E8761511-B0E0-417D-8EE0-0629C002ED89}" destId="{FA20C70E-DA2F-4591-890D-DFAED53CFE8F}" srcOrd="2" destOrd="0" parTransId="{8B3A677C-ECA6-41EA-B3B7-1375F9DB18BE}" sibTransId="{EF58E614-D6B8-4EC0-9B22-CC7BED32DA1D}"/>
    <dgm:cxn modelId="{AE0097E6-3C72-4558-8A1A-81DD2A0CC47D}" type="presOf" srcId="{E8761511-B0E0-417D-8EE0-0629C002ED89}" destId="{2EADF694-1AEA-473D-9785-F61C8C49FB83}" srcOrd="0" destOrd="0" presId="urn:microsoft.com/office/officeart/2011/layout/TabList"/>
    <dgm:cxn modelId="{958E34F0-81FF-4A7E-823F-4CBB850F877B}" type="presOf" srcId="{FA20C70E-DA2F-4591-890D-DFAED53CFE8F}" destId="{BD3CAD9D-E4EB-49B7-95B3-EC9FEDA08396}" srcOrd="0" destOrd="0" presId="urn:microsoft.com/office/officeart/2011/layout/TabList"/>
    <dgm:cxn modelId="{EAC43B19-C258-4B7D-ACA7-74C519E4B56E}" type="presParOf" srcId="{2EADF694-1AEA-473D-9785-F61C8C49FB83}" destId="{D7B28ED4-A06B-4F54-8F4C-36A6BE0A7459}" srcOrd="0" destOrd="0" presId="urn:microsoft.com/office/officeart/2011/layout/TabList"/>
    <dgm:cxn modelId="{D1FA1000-5A3B-4296-A894-2A057BD2FAC4}" type="presParOf" srcId="{D7B28ED4-A06B-4F54-8F4C-36A6BE0A7459}" destId="{F5F608C0-66EA-43F9-AAB0-DEBD1567B846}" srcOrd="0" destOrd="0" presId="urn:microsoft.com/office/officeart/2011/layout/TabList"/>
    <dgm:cxn modelId="{59093BFF-AE76-465F-A0B3-5CF914998352}" type="presParOf" srcId="{D7B28ED4-A06B-4F54-8F4C-36A6BE0A7459}" destId="{D0BF883D-4C68-4A10-8132-6F1F59D82765}" srcOrd="1" destOrd="0" presId="urn:microsoft.com/office/officeart/2011/layout/TabList"/>
    <dgm:cxn modelId="{BEE73400-EDAE-4A0C-AE83-C757B9BABD5F}" type="presParOf" srcId="{D7B28ED4-A06B-4F54-8F4C-36A6BE0A7459}" destId="{9040833E-412C-47B0-B5C2-0022FD7A8296}" srcOrd="2" destOrd="0" presId="urn:microsoft.com/office/officeart/2011/layout/TabList"/>
    <dgm:cxn modelId="{03904D21-B6CB-48C6-986D-4476F8429644}" type="presParOf" srcId="{2EADF694-1AEA-473D-9785-F61C8C49FB83}" destId="{C5AD9A09-F084-41FA-8D1D-D4329F2A4542}" srcOrd="1" destOrd="0" presId="urn:microsoft.com/office/officeart/2011/layout/TabList"/>
    <dgm:cxn modelId="{07E82C4E-C8A1-4519-824D-704F7ACADB51}" type="presParOf" srcId="{2EADF694-1AEA-473D-9785-F61C8C49FB83}" destId="{1E4DB348-A5FC-4234-8742-EEEAE344F820}" srcOrd="2" destOrd="0" presId="urn:microsoft.com/office/officeart/2011/layout/TabList"/>
    <dgm:cxn modelId="{91071799-1274-4AC1-8FDC-B4081C3CB470}" type="presParOf" srcId="{1E4DB348-A5FC-4234-8742-EEEAE344F820}" destId="{73E3D73E-DF94-4C63-8D08-730FDB52C079}" srcOrd="0" destOrd="0" presId="urn:microsoft.com/office/officeart/2011/layout/TabList"/>
    <dgm:cxn modelId="{BC6D01BB-1A34-4641-96DD-C16390A324EE}" type="presParOf" srcId="{1E4DB348-A5FC-4234-8742-EEEAE344F820}" destId="{1040AAFE-F393-412E-AABB-3C8638BB9420}" srcOrd="1" destOrd="0" presId="urn:microsoft.com/office/officeart/2011/layout/TabList"/>
    <dgm:cxn modelId="{BE57B05E-FD5F-4DAA-BBD2-2EA03CFBE76B}" type="presParOf" srcId="{1E4DB348-A5FC-4234-8742-EEEAE344F820}" destId="{7B67A11B-E994-407B-AE03-AABB60F86A88}" srcOrd="2" destOrd="0" presId="urn:microsoft.com/office/officeart/2011/layout/TabList"/>
    <dgm:cxn modelId="{8207D060-A499-472C-8AD8-A8408F3E1531}" type="presParOf" srcId="{2EADF694-1AEA-473D-9785-F61C8C49FB83}" destId="{051843B0-A175-4725-B8D0-46951788D714}" srcOrd="3" destOrd="0" presId="urn:microsoft.com/office/officeart/2011/layout/TabList"/>
    <dgm:cxn modelId="{61A7A4DB-8126-4A08-91F9-4D9950B23589}" type="presParOf" srcId="{2EADF694-1AEA-473D-9785-F61C8C49FB83}" destId="{FF595849-F289-4AB1-B511-D5BF3AAE8A1F}" srcOrd="4" destOrd="0" presId="urn:microsoft.com/office/officeart/2011/layout/TabList"/>
    <dgm:cxn modelId="{3E98DA4D-D0E5-4B4B-86BD-7F98DC80D8CA}" type="presParOf" srcId="{FF595849-F289-4AB1-B511-D5BF3AAE8A1F}" destId="{DAB2E840-2BB6-48C1-A694-18F1F77B4980}" srcOrd="0" destOrd="0" presId="urn:microsoft.com/office/officeart/2011/layout/TabList"/>
    <dgm:cxn modelId="{9BFC4780-C7BF-4FC0-8593-E65AF04917D5}" type="presParOf" srcId="{FF595849-F289-4AB1-B511-D5BF3AAE8A1F}" destId="{BD3CAD9D-E4EB-49B7-95B3-EC9FEDA08396}" srcOrd="1" destOrd="0" presId="urn:microsoft.com/office/officeart/2011/layout/TabList"/>
    <dgm:cxn modelId="{E53EA0E4-1549-457F-8ADB-548D309AC734}" type="presParOf" srcId="{FF595849-F289-4AB1-B511-D5BF3AAE8A1F}" destId="{448B2C95-91B0-41C8-AE1A-99B89FFC552C}"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B2C95-91B0-41C8-AE1A-99B89FFC552C}">
      <dsp:nvSpPr>
        <dsp:cNvPr id="0" name=""/>
        <dsp:cNvSpPr/>
      </dsp:nvSpPr>
      <dsp:spPr>
        <a:xfrm>
          <a:off x="0" y="3785952"/>
          <a:ext cx="10058399" cy="0"/>
        </a:xfrm>
        <a:prstGeom prst="lin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67A11B-E994-407B-AE03-AABB60F86A88}">
      <dsp:nvSpPr>
        <dsp:cNvPr id="0" name=""/>
        <dsp:cNvSpPr/>
      </dsp:nvSpPr>
      <dsp:spPr>
        <a:xfrm>
          <a:off x="0" y="2503656"/>
          <a:ext cx="10058399" cy="0"/>
        </a:xfrm>
        <a:prstGeom prst="lin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0833E-412C-47B0-B5C2-0022FD7A8296}">
      <dsp:nvSpPr>
        <dsp:cNvPr id="0" name=""/>
        <dsp:cNvSpPr/>
      </dsp:nvSpPr>
      <dsp:spPr>
        <a:xfrm>
          <a:off x="0" y="1221361"/>
          <a:ext cx="10058399" cy="0"/>
        </a:xfrm>
        <a:prstGeom prst="lin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F608C0-66EA-43F9-AAB0-DEBD1567B846}">
      <dsp:nvSpPr>
        <dsp:cNvPr id="0" name=""/>
        <dsp:cNvSpPr/>
      </dsp:nvSpPr>
      <dsp:spPr>
        <a:xfrm>
          <a:off x="2615183" y="127"/>
          <a:ext cx="7443216" cy="1221233"/>
        </a:xfrm>
        <a:prstGeom prst="rect">
          <a:avLst/>
        </a:prstGeom>
        <a:noFill/>
        <a:ln>
          <a:noFill/>
        </a:ln>
        <a:effectLst/>
      </dsp:spPr>
      <dsp:style>
        <a:lnRef idx="0">
          <a:scrgbClr r="0" g="0" b="0"/>
        </a:lnRef>
        <a:fillRef idx="0">
          <a:scrgbClr r="0" g="0" b="0"/>
        </a:fillRef>
        <a:effectRef idx="0">
          <a:scrgbClr r="0" g="0" b="0"/>
        </a:effectRef>
        <a:fontRef idx="minor"/>
      </dsp:style>
    </dsp:sp>
    <dsp:sp modelId="{D0BF883D-4C68-4A10-8132-6F1F59D82765}">
      <dsp:nvSpPr>
        <dsp:cNvPr id="0" name=""/>
        <dsp:cNvSpPr/>
      </dsp:nvSpPr>
      <dsp:spPr>
        <a:xfrm>
          <a:off x="0" y="127"/>
          <a:ext cx="2615183" cy="1221233"/>
        </a:xfrm>
        <a:prstGeom prst="round2SameRect">
          <a:avLst>
            <a:gd name="adj1" fmla="val 16670"/>
            <a:gd name="adj2" fmla="val 0"/>
          </a:avLst>
        </a:prstGeom>
        <a:gradFill rotWithShape="0">
          <a:gsLst>
            <a:gs pos="0">
              <a:schemeClr val="accent1">
                <a:shade val="80000"/>
                <a:hueOff val="0"/>
                <a:satOff val="0"/>
                <a:lumOff val="0"/>
                <a:alphaOff val="0"/>
                <a:tint val="65000"/>
                <a:shade val="92000"/>
                <a:satMod val="130000"/>
              </a:schemeClr>
            </a:gs>
            <a:gs pos="45000">
              <a:schemeClr val="accent1">
                <a:shade val="80000"/>
                <a:hueOff val="0"/>
                <a:satOff val="0"/>
                <a:lumOff val="0"/>
                <a:alphaOff val="0"/>
                <a:tint val="60000"/>
                <a:shade val="99000"/>
                <a:satMod val="120000"/>
              </a:schemeClr>
            </a:gs>
            <a:gs pos="100000">
              <a:schemeClr val="accent1">
                <a:shade val="80000"/>
                <a:hueOff val="0"/>
                <a:satOff val="0"/>
                <a:lumOff val="0"/>
                <a:alphaOff val="0"/>
                <a:tint val="55000"/>
                <a:satMod val="140000"/>
              </a:schemeClr>
            </a:gs>
          </a:gsLst>
          <a:path path="circle">
            <a:fillToRect l="100000" t="100000" r="100000" b="100000"/>
          </a:path>
        </a:gradFill>
        <a:ln w="12700" cap="flat" cmpd="sng" algn="ctr">
          <a:solidFill>
            <a:schemeClr val="accent1">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rPr>
            <a:t>The “why” of the paper</a:t>
          </a:r>
        </a:p>
      </dsp:txBody>
      <dsp:txXfrm>
        <a:off x="59626" y="59753"/>
        <a:ext cx="2495931" cy="1161607"/>
      </dsp:txXfrm>
    </dsp:sp>
    <dsp:sp modelId="{73E3D73E-DF94-4C63-8D08-730FDB52C079}">
      <dsp:nvSpPr>
        <dsp:cNvPr id="0" name=""/>
        <dsp:cNvSpPr/>
      </dsp:nvSpPr>
      <dsp:spPr>
        <a:xfrm>
          <a:off x="2615183" y="1282423"/>
          <a:ext cx="7443216" cy="1221233"/>
        </a:xfrm>
        <a:prstGeom prst="rect">
          <a:avLst/>
        </a:prstGeom>
        <a:noFill/>
        <a:ln>
          <a:noFill/>
        </a:ln>
        <a:effectLst/>
      </dsp:spPr>
      <dsp:style>
        <a:lnRef idx="0">
          <a:scrgbClr r="0" g="0" b="0"/>
        </a:lnRef>
        <a:fillRef idx="0">
          <a:scrgbClr r="0" g="0" b="0"/>
        </a:fillRef>
        <a:effectRef idx="0">
          <a:scrgbClr r="0" g="0" b="0"/>
        </a:effectRef>
        <a:fontRef idx="minor"/>
      </dsp:style>
    </dsp:sp>
    <dsp:sp modelId="{1040AAFE-F393-412E-AABB-3C8638BB9420}">
      <dsp:nvSpPr>
        <dsp:cNvPr id="0" name=""/>
        <dsp:cNvSpPr/>
      </dsp:nvSpPr>
      <dsp:spPr>
        <a:xfrm>
          <a:off x="0" y="1282423"/>
          <a:ext cx="2615183" cy="1221233"/>
        </a:xfrm>
        <a:prstGeom prst="round2SameRect">
          <a:avLst>
            <a:gd name="adj1" fmla="val 16670"/>
            <a:gd name="adj2" fmla="val 0"/>
          </a:avLst>
        </a:prstGeom>
        <a:gradFill rotWithShape="0">
          <a:gsLst>
            <a:gs pos="0">
              <a:schemeClr val="accent1">
                <a:shade val="80000"/>
                <a:hueOff val="-236362"/>
                <a:satOff val="4090"/>
                <a:lumOff val="13513"/>
                <a:alphaOff val="0"/>
                <a:tint val="65000"/>
                <a:shade val="92000"/>
                <a:satMod val="130000"/>
              </a:schemeClr>
            </a:gs>
            <a:gs pos="45000">
              <a:schemeClr val="accent1">
                <a:shade val="80000"/>
                <a:hueOff val="-236362"/>
                <a:satOff val="4090"/>
                <a:lumOff val="13513"/>
                <a:alphaOff val="0"/>
                <a:tint val="60000"/>
                <a:shade val="99000"/>
                <a:satMod val="120000"/>
              </a:schemeClr>
            </a:gs>
            <a:gs pos="100000">
              <a:schemeClr val="accent1">
                <a:shade val="80000"/>
                <a:hueOff val="-236362"/>
                <a:satOff val="4090"/>
                <a:lumOff val="13513"/>
                <a:alphaOff val="0"/>
                <a:tint val="55000"/>
                <a:satMod val="140000"/>
              </a:schemeClr>
            </a:gs>
          </a:gsLst>
          <a:path path="circle">
            <a:fillToRect l="100000" t="100000" r="100000" b="100000"/>
          </a:path>
        </a:gradFill>
        <a:ln w="12700" cap="flat" cmpd="sng" algn="ctr">
          <a:solidFill>
            <a:schemeClr val="accent1">
              <a:shade val="80000"/>
              <a:hueOff val="-236362"/>
              <a:satOff val="4090"/>
              <a:lumOff val="13513"/>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rPr>
            <a:t>Key takeaways:</a:t>
          </a:r>
        </a:p>
      </dsp:txBody>
      <dsp:txXfrm>
        <a:off x="59626" y="1342049"/>
        <a:ext cx="2495931" cy="1161607"/>
      </dsp:txXfrm>
    </dsp:sp>
    <dsp:sp modelId="{DAB2E840-2BB6-48C1-A694-18F1F77B4980}">
      <dsp:nvSpPr>
        <dsp:cNvPr id="0" name=""/>
        <dsp:cNvSpPr/>
      </dsp:nvSpPr>
      <dsp:spPr>
        <a:xfrm>
          <a:off x="2615183" y="2564718"/>
          <a:ext cx="7443216" cy="1221233"/>
        </a:xfrm>
        <a:prstGeom prst="rect">
          <a:avLst/>
        </a:prstGeom>
        <a:noFill/>
        <a:ln>
          <a:noFill/>
        </a:ln>
        <a:effectLst/>
      </dsp:spPr>
      <dsp:style>
        <a:lnRef idx="0">
          <a:scrgbClr r="0" g="0" b="0"/>
        </a:lnRef>
        <a:fillRef idx="0">
          <a:scrgbClr r="0" g="0" b="0"/>
        </a:fillRef>
        <a:effectRef idx="0">
          <a:scrgbClr r="0" g="0" b="0"/>
        </a:effectRef>
        <a:fontRef idx="minor"/>
      </dsp:style>
    </dsp:sp>
    <dsp:sp modelId="{BD3CAD9D-E4EB-49B7-95B3-EC9FEDA08396}">
      <dsp:nvSpPr>
        <dsp:cNvPr id="0" name=""/>
        <dsp:cNvSpPr/>
      </dsp:nvSpPr>
      <dsp:spPr>
        <a:xfrm>
          <a:off x="0" y="2564718"/>
          <a:ext cx="2615183" cy="1221233"/>
        </a:xfrm>
        <a:prstGeom prst="round2SameRect">
          <a:avLst>
            <a:gd name="adj1" fmla="val 16670"/>
            <a:gd name="adj2" fmla="val 0"/>
          </a:avLst>
        </a:prstGeom>
        <a:gradFill rotWithShape="0">
          <a:gsLst>
            <a:gs pos="0">
              <a:schemeClr val="accent1">
                <a:shade val="80000"/>
                <a:hueOff val="-472725"/>
                <a:satOff val="8181"/>
                <a:lumOff val="27027"/>
                <a:alphaOff val="0"/>
                <a:tint val="65000"/>
                <a:shade val="92000"/>
                <a:satMod val="130000"/>
              </a:schemeClr>
            </a:gs>
            <a:gs pos="45000">
              <a:schemeClr val="accent1">
                <a:shade val="80000"/>
                <a:hueOff val="-472725"/>
                <a:satOff val="8181"/>
                <a:lumOff val="27027"/>
                <a:alphaOff val="0"/>
                <a:tint val="60000"/>
                <a:shade val="99000"/>
                <a:satMod val="120000"/>
              </a:schemeClr>
            </a:gs>
            <a:gs pos="100000">
              <a:schemeClr val="accent1">
                <a:shade val="80000"/>
                <a:hueOff val="-472725"/>
                <a:satOff val="8181"/>
                <a:lumOff val="27027"/>
                <a:alphaOff val="0"/>
                <a:tint val="55000"/>
                <a:satMod val="140000"/>
              </a:schemeClr>
            </a:gs>
          </a:gsLst>
          <a:path path="circle">
            <a:fillToRect l="100000" t="100000" r="100000" b="100000"/>
          </a:path>
        </a:gradFill>
        <a:ln w="12700" cap="flat" cmpd="sng" algn="ctr">
          <a:solidFill>
            <a:schemeClr val="accent1">
              <a:shade val="80000"/>
              <a:hueOff val="-472725"/>
              <a:satOff val="8181"/>
              <a:lumOff val="27027"/>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rPr>
            <a:t>Conclusion</a:t>
          </a:r>
        </a:p>
      </dsp:txBody>
      <dsp:txXfrm>
        <a:off x="59626" y="2624344"/>
        <a:ext cx="2495931" cy="116160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082974-DB3C-4DA4-9AB3-D1BDA294B3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Date Placeholder 2">
            <a:extLst>
              <a:ext uri="{FF2B5EF4-FFF2-40B4-BE49-F238E27FC236}">
                <a16:creationId xmlns:a16="http://schemas.microsoft.com/office/drawing/2014/main" id="{06651861-AE77-4B5A-9219-33DB28248C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C5782F1-B327-426A-A022-CD572A8E5A8B}" type="datetimeFigureOut">
              <a:rPr lang="nl-NL"/>
              <a:pPr>
                <a:defRPr/>
              </a:pPr>
              <a:t>4-5-2021</a:t>
            </a:fld>
            <a:endParaRPr lang="nl-NL"/>
          </a:p>
        </p:txBody>
      </p:sp>
      <p:sp>
        <p:nvSpPr>
          <p:cNvPr id="4" name="Footer Placeholder 3">
            <a:extLst>
              <a:ext uri="{FF2B5EF4-FFF2-40B4-BE49-F238E27FC236}">
                <a16:creationId xmlns:a16="http://schemas.microsoft.com/office/drawing/2014/main" id="{3476376C-4E64-4EA7-AFAE-51E8DF174F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5" name="Slide Number Placeholder 4">
            <a:extLst>
              <a:ext uri="{FF2B5EF4-FFF2-40B4-BE49-F238E27FC236}">
                <a16:creationId xmlns:a16="http://schemas.microsoft.com/office/drawing/2014/main" id="{3668E27E-FAD0-49B5-9733-2B3C1ADE5B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A127CC0-1376-404A-ADA3-AC7F9BFE3789}" type="slidenum">
              <a:rPr lang="nl-NL"/>
              <a:pPr>
                <a:defRPr/>
              </a:pPr>
              <a:t>‹#›</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6AB526-8EE0-421F-A6CB-327B626FD9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Date Placeholder 2">
            <a:extLst>
              <a:ext uri="{FF2B5EF4-FFF2-40B4-BE49-F238E27FC236}">
                <a16:creationId xmlns:a16="http://schemas.microsoft.com/office/drawing/2014/main" id="{9FB0009E-B2A6-44B4-87AE-71AE315A669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C61B1C8-1724-4D5C-9E14-0367BC5BAA6D}" type="datetimeFigureOut">
              <a:rPr lang="nl-NL"/>
              <a:pPr>
                <a:defRPr/>
              </a:pPr>
              <a:t>4-5-2021</a:t>
            </a:fld>
            <a:endParaRPr lang="nl-NL"/>
          </a:p>
        </p:txBody>
      </p:sp>
      <p:sp>
        <p:nvSpPr>
          <p:cNvPr id="4" name="Slide Image Placeholder 3">
            <a:extLst>
              <a:ext uri="{FF2B5EF4-FFF2-40B4-BE49-F238E27FC236}">
                <a16:creationId xmlns:a16="http://schemas.microsoft.com/office/drawing/2014/main" id="{0B5C44A4-29ED-41F3-9D8C-92448538178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a:extLst>
              <a:ext uri="{FF2B5EF4-FFF2-40B4-BE49-F238E27FC236}">
                <a16:creationId xmlns:a16="http://schemas.microsoft.com/office/drawing/2014/main" id="{1D10C9CA-40F9-40D6-88F6-626725E8650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6" name="Footer Placeholder 5">
            <a:extLst>
              <a:ext uri="{FF2B5EF4-FFF2-40B4-BE49-F238E27FC236}">
                <a16:creationId xmlns:a16="http://schemas.microsoft.com/office/drawing/2014/main" id="{8E2AD617-43A5-4312-80A1-A3EBC25FA6A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Slide Number Placeholder 6">
            <a:extLst>
              <a:ext uri="{FF2B5EF4-FFF2-40B4-BE49-F238E27FC236}">
                <a16:creationId xmlns:a16="http://schemas.microsoft.com/office/drawing/2014/main" id="{AD02CB2B-01DD-4B4D-9C85-E11C99A37A9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8BA628B-68C5-4697-9829-AF13B8D9364B}" type="slidenum">
              <a:rPr lang="nl-NL"/>
              <a:pPr>
                <a:defRPr/>
              </a:pPr>
              <a:t>‹#›</a:t>
            </a:fld>
            <a:endParaRPr lang="nl-NL"/>
          </a:p>
        </p:txBody>
      </p:sp>
    </p:spTree>
  </p:cSld>
  <p:clrMap bg1="lt1" tx1="dk1" bg2="lt2" tx2="dk2" accent1="accent1" accent2="accent2" accent3="accent3" accent4="accent4" accent5="accent5" accent6="accent6" hlink="hlink" folHlink="folHlink"/>
  <p:hf sldNum="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F364268-2D11-451D-8B1F-B4846D401B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472B923-85EF-497C-8213-546751B9E4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2292" name="Header Placeholder 3">
            <a:extLst>
              <a:ext uri="{FF2B5EF4-FFF2-40B4-BE49-F238E27FC236}">
                <a16:creationId xmlns:a16="http://schemas.microsoft.com/office/drawing/2014/main" id="{A1933031-89ED-4AC7-B233-3D4A1CA9B9A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peak Pro" panose="020B0504020101020102" pitchFamily="34" charset="0"/>
              </a:defRPr>
            </a:lvl1pPr>
            <a:lvl2pPr marL="742950" indent="-285750">
              <a:defRPr>
                <a:solidFill>
                  <a:schemeClr val="tx1"/>
                </a:solidFill>
                <a:latin typeface="Speak Pro" panose="020B0504020101020102" pitchFamily="34" charset="0"/>
              </a:defRPr>
            </a:lvl2pPr>
            <a:lvl3pPr marL="1143000" indent="-228600">
              <a:defRPr>
                <a:solidFill>
                  <a:schemeClr val="tx1"/>
                </a:solidFill>
                <a:latin typeface="Speak Pro" panose="020B0504020101020102" pitchFamily="34" charset="0"/>
              </a:defRPr>
            </a:lvl3pPr>
            <a:lvl4pPr marL="1600200" indent="-228600">
              <a:defRPr>
                <a:solidFill>
                  <a:schemeClr val="tx1"/>
                </a:solidFill>
                <a:latin typeface="Speak Pro" panose="020B0504020101020102" pitchFamily="34" charset="0"/>
              </a:defRPr>
            </a:lvl4pPr>
            <a:lvl5pPr marL="2057400" indent="-228600">
              <a:defRPr>
                <a:solidFill>
                  <a:schemeClr val="tx1"/>
                </a:solidFill>
                <a:latin typeface="Speak Pro" panose="020B0504020101020102" pitchFamily="34" charset="0"/>
              </a:defRPr>
            </a:lvl5pPr>
            <a:lvl6pPr marL="2514600" indent="-228600" fontAlgn="base">
              <a:spcBef>
                <a:spcPct val="0"/>
              </a:spcBef>
              <a:spcAft>
                <a:spcPct val="0"/>
              </a:spcAft>
              <a:defRPr>
                <a:solidFill>
                  <a:schemeClr val="tx1"/>
                </a:solidFill>
                <a:latin typeface="Speak Pro" panose="020B0504020101020102" pitchFamily="34" charset="0"/>
              </a:defRPr>
            </a:lvl6pPr>
            <a:lvl7pPr marL="2971800" indent="-228600" fontAlgn="base">
              <a:spcBef>
                <a:spcPct val="0"/>
              </a:spcBef>
              <a:spcAft>
                <a:spcPct val="0"/>
              </a:spcAft>
              <a:defRPr>
                <a:solidFill>
                  <a:schemeClr val="tx1"/>
                </a:solidFill>
                <a:latin typeface="Speak Pro" panose="020B0504020101020102" pitchFamily="34" charset="0"/>
              </a:defRPr>
            </a:lvl7pPr>
            <a:lvl8pPr marL="3429000" indent="-228600" fontAlgn="base">
              <a:spcBef>
                <a:spcPct val="0"/>
              </a:spcBef>
              <a:spcAft>
                <a:spcPct val="0"/>
              </a:spcAft>
              <a:defRPr>
                <a:solidFill>
                  <a:schemeClr val="tx1"/>
                </a:solidFill>
                <a:latin typeface="Speak Pro" panose="020B0504020101020102" pitchFamily="34" charset="0"/>
              </a:defRPr>
            </a:lvl8pPr>
            <a:lvl9pPr marL="3886200" indent="-228600" fontAlgn="base">
              <a:spcBef>
                <a:spcPct val="0"/>
              </a:spcBef>
              <a:spcAft>
                <a:spcPct val="0"/>
              </a:spcAft>
              <a:defRPr>
                <a:solidFill>
                  <a:schemeClr val="tx1"/>
                </a:solidFill>
                <a:latin typeface="Speak Pro" panose="020B0504020101020102" pitchFamily="34" charset="0"/>
              </a:defRPr>
            </a:lvl9pPr>
          </a:lstStyle>
          <a:p>
            <a:pPr fontAlgn="base">
              <a:spcBef>
                <a:spcPct val="0"/>
              </a:spcBef>
              <a:spcAft>
                <a:spcPct val="0"/>
              </a:spcAft>
            </a:pPr>
            <a:endParaRPr lang="nl-NL" altLang="nl-N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B201C9A-0DF4-46B9-9D8E-9ED9FEC9FD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1A42533-B083-4CB2-A2AF-B08E88DBE3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4340" name="Header Placeholder 3">
            <a:extLst>
              <a:ext uri="{FF2B5EF4-FFF2-40B4-BE49-F238E27FC236}">
                <a16:creationId xmlns:a16="http://schemas.microsoft.com/office/drawing/2014/main" id="{479C374F-BF73-4CAC-ADC4-EE66ED46B6B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peak Pro" panose="020B0504020101020102" pitchFamily="34" charset="0"/>
              </a:defRPr>
            </a:lvl1pPr>
            <a:lvl2pPr marL="742950" indent="-285750">
              <a:defRPr>
                <a:solidFill>
                  <a:schemeClr val="tx1"/>
                </a:solidFill>
                <a:latin typeface="Speak Pro" panose="020B0504020101020102" pitchFamily="34" charset="0"/>
              </a:defRPr>
            </a:lvl2pPr>
            <a:lvl3pPr marL="1143000" indent="-228600">
              <a:defRPr>
                <a:solidFill>
                  <a:schemeClr val="tx1"/>
                </a:solidFill>
                <a:latin typeface="Speak Pro" panose="020B0504020101020102" pitchFamily="34" charset="0"/>
              </a:defRPr>
            </a:lvl3pPr>
            <a:lvl4pPr marL="1600200" indent="-228600">
              <a:defRPr>
                <a:solidFill>
                  <a:schemeClr val="tx1"/>
                </a:solidFill>
                <a:latin typeface="Speak Pro" panose="020B0504020101020102" pitchFamily="34" charset="0"/>
              </a:defRPr>
            </a:lvl4pPr>
            <a:lvl5pPr marL="2057400" indent="-228600">
              <a:defRPr>
                <a:solidFill>
                  <a:schemeClr val="tx1"/>
                </a:solidFill>
                <a:latin typeface="Speak Pro" panose="020B0504020101020102" pitchFamily="34" charset="0"/>
              </a:defRPr>
            </a:lvl5pPr>
            <a:lvl6pPr marL="2514600" indent="-228600" fontAlgn="base">
              <a:spcBef>
                <a:spcPct val="0"/>
              </a:spcBef>
              <a:spcAft>
                <a:spcPct val="0"/>
              </a:spcAft>
              <a:defRPr>
                <a:solidFill>
                  <a:schemeClr val="tx1"/>
                </a:solidFill>
                <a:latin typeface="Speak Pro" panose="020B0504020101020102" pitchFamily="34" charset="0"/>
              </a:defRPr>
            </a:lvl6pPr>
            <a:lvl7pPr marL="2971800" indent="-228600" fontAlgn="base">
              <a:spcBef>
                <a:spcPct val="0"/>
              </a:spcBef>
              <a:spcAft>
                <a:spcPct val="0"/>
              </a:spcAft>
              <a:defRPr>
                <a:solidFill>
                  <a:schemeClr val="tx1"/>
                </a:solidFill>
                <a:latin typeface="Speak Pro" panose="020B0504020101020102" pitchFamily="34" charset="0"/>
              </a:defRPr>
            </a:lvl7pPr>
            <a:lvl8pPr marL="3429000" indent="-228600" fontAlgn="base">
              <a:spcBef>
                <a:spcPct val="0"/>
              </a:spcBef>
              <a:spcAft>
                <a:spcPct val="0"/>
              </a:spcAft>
              <a:defRPr>
                <a:solidFill>
                  <a:schemeClr val="tx1"/>
                </a:solidFill>
                <a:latin typeface="Speak Pro" panose="020B0504020101020102" pitchFamily="34" charset="0"/>
              </a:defRPr>
            </a:lvl8pPr>
            <a:lvl9pPr marL="3886200" indent="-228600" fontAlgn="base">
              <a:spcBef>
                <a:spcPct val="0"/>
              </a:spcBef>
              <a:spcAft>
                <a:spcPct val="0"/>
              </a:spcAft>
              <a:defRPr>
                <a:solidFill>
                  <a:schemeClr val="tx1"/>
                </a:solidFill>
                <a:latin typeface="Speak Pro" panose="020B0504020101020102" pitchFamily="34" charset="0"/>
              </a:defRPr>
            </a:lvl9pPr>
          </a:lstStyle>
          <a:p>
            <a:pPr fontAlgn="base">
              <a:spcBef>
                <a:spcPct val="0"/>
              </a:spcBef>
              <a:spcAft>
                <a:spcPct val="0"/>
              </a:spcAft>
            </a:pPr>
            <a:endParaRPr lang="nl-NL" altLang="nl-N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B445F72-5969-4807-98DC-CF49B52C1A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8548753-1DBA-488C-AFD9-E4CBC7EF88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dirty="0"/>
          </a:p>
        </p:txBody>
      </p:sp>
      <p:sp>
        <p:nvSpPr>
          <p:cNvPr id="16388" name="Header Placeholder 3">
            <a:extLst>
              <a:ext uri="{FF2B5EF4-FFF2-40B4-BE49-F238E27FC236}">
                <a16:creationId xmlns:a16="http://schemas.microsoft.com/office/drawing/2014/main" id="{B77E7376-5359-45C3-84B6-1FB4204457D2}"/>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peak Pro" panose="020B0504020101020102" pitchFamily="34" charset="0"/>
              </a:defRPr>
            </a:lvl1pPr>
            <a:lvl2pPr marL="742950" indent="-285750">
              <a:defRPr>
                <a:solidFill>
                  <a:schemeClr val="tx1"/>
                </a:solidFill>
                <a:latin typeface="Speak Pro" panose="020B0504020101020102" pitchFamily="34" charset="0"/>
              </a:defRPr>
            </a:lvl2pPr>
            <a:lvl3pPr marL="1143000" indent="-228600">
              <a:defRPr>
                <a:solidFill>
                  <a:schemeClr val="tx1"/>
                </a:solidFill>
                <a:latin typeface="Speak Pro" panose="020B0504020101020102" pitchFamily="34" charset="0"/>
              </a:defRPr>
            </a:lvl3pPr>
            <a:lvl4pPr marL="1600200" indent="-228600">
              <a:defRPr>
                <a:solidFill>
                  <a:schemeClr val="tx1"/>
                </a:solidFill>
                <a:latin typeface="Speak Pro" panose="020B0504020101020102" pitchFamily="34" charset="0"/>
              </a:defRPr>
            </a:lvl4pPr>
            <a:lvl5pPr marL="2057400" indent="-228600">
              <a:defRPr>
                <a:solidFill>
                  <a:schemeClr val="tx1"/>
                </a:solidFill>
                <a:latin typeface="Speak Pro" panose="020B0504020101020102" pitchFamily="34" charset="0"/>
              </a:defRPr>
            </a:lvl5pPr>
            <a:lvl6pPr marL="2514600" indent="-228600" fontAlgn="base">
              <a:spcBef>
                <a:spcPct val="0"/>
              </a:spcBef>
              <a:spcAft>
                <a:spcPct val="0"/>
              </a:spcAft>
              <a:defRPr>
                <a:solidFill>
                  <a:schemeClr val="tx1"/>
                </a:solidFill>
                <a:latin typeface="Speak Pro" panose="020B0504020101020102" pitchFamily="34" charset="0"/>
              </a:defRPr>
            </a:lvl6pPr>
            <a:lvl7pPr marL="2971800" indent="-228600" fontAlgn="base">
              <a:spcBef>
                <a:spcPct val="0"/>
              </a:spcBef>
              <a:spcAft>
                <a:spcPct val="0"/>
              </a:spcAft>
              <a:defRPr>
                <a:solidFill>
                  <a:schemeClr val="tx1"/>
                </a:solidFill>
                <a:latin typeface="Speak Pro" panose="020B0504020101020102" pitchFamily="34" charset="0"/>
              </a:defRPr>
            </a:lvl7pPr>
            <a:lvl8pPr marL="3429000" indent="-228600" fontAlgn="base">
              <a:spcBef>
                <a:spcPct val="0"/>
              </a:spcBef>
              <a:spcAft>
                <a:spcPct val="0"/>
              </a:spcAft>
              <a:defRPr>
                <a:solidFill>
                  <a:schemeClr val="tx1"/>
                </a:solidFill>
                <a:latin typeface="Speak Pro" panose="020B0504020101020102" pitchFamily="34" charset="0"/>
              </a:defRPr>
            </a:lvl8pPr>
            <a:lvl9pPr marL="3886200" indent="-228600" fontAlgn="base">
              <a:spcBef>
                <a:spcPct val="0"/>
              </a:spcBef>
              <a:spcAft>
                <a:spcPct val="0"/>
              </a:spcAft>
              <a:defRPr>
                <a:solidFill>
                  <a:schemeClr val="tx1"/>
                </a:solidFill>
                <a:latin typeface="Speak Pro" panose="020B0504020101020102" pitchFamily="34" charset="0"/>
              </a:defRPr>
            </a:lvl9pPr>
          </a:lstStyle>
          <a:p>
            <a:pPr fontAlgn="base">
              <a:spcBef>
                <a:spcPct val="0"/>
              </a:spcBef>
              <a:spcAft>
                <a:spcPct val="0"/>
              </a:spcAft>
            </a:pPr>
            <a:endParaRPr lang="nl-NL" altLang="nl-N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D3B9BDD-D4F3-4996-92D9-E429733ACA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1506E29-BFE2-4E6F-BD20-E0E44B828A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nl-NL" dirty="0"/>
              <a:t>Start of the “real issues”</a:t>
            </a:r>
          </a:p>
          <a:p>
            <a:pPr>
              <a:spcBef>
                <a:spcPct val="0"/>
              </a:spcBef>
            </a:pPr>
            <a:endParaRPr lang="en-US" altLang="nl-NL" dirty="0"/>
          </a:p>
          <a:p>
            <a:pPr>
              <a:spcBef>
                <a:spcPct val="0"/>
              </a:spcBef>
            </a:pPr>
            <a:r>
              <a:rPr lang="en-US" altLang="nl-NL" dirty="0"/>
              <a:t>Dual role of the user: consumer and citizen</a:t>
            </a:r>
          </a:p>
          <a:p>
            <a:pPr>
              <a:spcBef>
                <a:spcPct val="0"/>
              </a:spcBef>
            </a:pPr>
            <a:endParaRPr lang="en-US" altLang="nl-NL" dirty="0"/>
          </a:p>
          <a:p>
            <a:pPr>
              <a:spcBef>
                <a:spcPct val="0"/>
              </a:spcBef>
            </a:pPr>
            <a:r>
              <a:rPr lang="en-US" altLang="nl-NL" dirty="0"/>
              <a:t>Omit composite power</a:t>
            </a:r>
            <a:endParaRPr lang="nl-NL" altLang="nl-NL" dirty="0"/>
          </a:p>
        </p:txBody>
      </p:sp>
      <p:sp>
        <p:nvSpPr>
          <p:cNvPr id="18436" name="Header Placeholder 3">
            <a:extLst>
              <a:ext uri="{FF2B5EF4-FFF2-40B4-BE49-F238E27FC236}">
                <a16:creationId xmlns:a16="http://schemas.microsoft.com/office/drawing/2014/main" id="{A360560A-1DA4-4CC1-90C0-75177BD8C7C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peak Pro" panose="020B0504020101020102" pitchFamily="34" charset="0"/>
              </a:defRPr>
            </a:lvl1pPr>
            <a:lvl2pPr marL="742950" indent="-285750">
              <a:defRPr>
                <a:solidFill>
                  <a:schemeClr val="tx1"/>
                </a:solidFill>
                <a:latin typeface="Speak Pro" panose="020B0504020101020102" pitchFamily="34" charset="0"/>
              </a:defRPr>
            </a:lvl2pPr>
            <a:lvl3pPr marL="1143000" indent="-228600">
              <a:defRPr>
                <a:solidFill>
                  <a:schemeClr val="tx1"/>
                </a:solidFill>
                <a:latin typeface="Speak Pro" panose="020B0504020101020102" pitchFamily="34" charset="0"/>
              </a:defRPr>
            </a:lvl3pPr>
            <a:lvl4pPr marL="1600200" indent="-228600">
              <a:defRPr>
                <a:solidFill>
                  <a:schemeClr val="tx1"/>
                </a:solidFill>
                <a:latin typeface="Speak Pro" panose="020B0504020101020102" pitchFamily="34" charset="0"/>
              </a:defRPr>
            </a:lvl4pPr>
            <a:lvl5pPr marL="2057400" indent="-228600">
              <a:defRPr>
                <a:solidFill>
                  <a:schemeClr val="tx1"/>
                </a:solidFill>
                <a:latin typeface="Speak Pro" panose="020B0504020101020102" pitchFamily="34" charset="0"/>
              </a:defRPr>
            </a:lvl5pPr>
            <a:lvl6pPr marL="2514600" indent="-228600" fontAlgn="base">
              <a:spcBef>
                <a:spcPct val="0"/>
              </a:spcBef>
              <a:spcAft>
                <a:spcPct val="0"/>
              </a:spcAft>
              <a:defRPr>
                <a:solidFill>
                  <a:schemeClr val="tx1"/>
                </a:solidFill>
                <a:latin typeface="Speak Pro" panose="020B0504020101020102" pitchFamily="34" charset="0"/>
              </a:defRPr>
            </a:lvl6pPr>
            <a:lvl7pPr marL="2971800" indent="-228600" fontAlgn="base">
              <a:spcBef>
                <a:spcPct val="0"/>
              </a:spcBef>
              <a:spcAft>
                <a:spcPct val="0"/>
              </a:spcAft>
              <a:defRPr>
                <a:solidFill>
                  <a:schemeClr val="tx1"/>
                </a:solidFill>
                <a:latin typeface="Speak Pro" panose="020B0504020101020102" pitchFamily="34" charset="0"/>
              </a:defRPr>
            </a:lvl7pPr>
            <a:lvl8pPr marL="3429000" indent="-228600" fontAlgn="base">
              <a:spcBef>
                <a:spcPct val="0"/>
              </a:spcBef>
              <a:spcAft>
                <a:spcPct val="0"/>
              </a:spcAft>
              <a:defRPr>
                <a:solidFill>
                  <a:schemeClr val="tx1"/>
                </a:solidFill>
                <a:latin typeface="Speak Pro" panose="020B0504020101020102" pitchFamily="34" charset="0"/>
              </a:defRPr>
            </a:lvl8pPr>
            <a:lvl9pPr marL="3886200" indent="-228600" fontAlgn="base">
              <a:spcBef>
                <a:spcPct val="0"/>
              </a:spcBef>
              <a:spcAft>
                <a:spcPct val="0"/>
              </a:spcAft>
              <a:defRPr>
                <a:solidFill>
                  <a:schemeClr val="tx1"/>
                </a:solidFill>
                <a:latin typeface="Speak Pro" panose="020B0504020101020102" pitchFamily="34" charset="0"/>
              </a:defRPr>
            </a:lvl9pPr>
          </a:lstStyle>
          <a:p>
            <a:pPr fontAlgn="base">
              <a:spcBef>
                <a:spcPct val="0"/>
              </a:spcBef>
              <a:spcAft>
                <a:spcPct val="0"/>
              </a:spcAft>
            </a:pPr>
            <a:endParaRPr lang="nl-NL" altLang="nl-NL">
              <a:latin typeface="Calibri" panose="020F0502020204030204" pitchFamily="34" charset="0"/>
            </a:endParaRPr>
          </a:p>
        </p:txBody>
      </p:sp>
    </p:spTree>
    <p:extLst>
      <p:ext uri="{BB962C8B-B14F-4D97-AF65-F5344CB8AC3E}">
        <p14:creationId xmlns:p14="http://schemas.microsoft.com/office/powerpoint/2010/main" val="187295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 the slide is not self-explanatory as stand-alone</a:t>
            </a:r>
            <a:endParaRPr lang="nl-NL" dirty="0"/>
          </a:p>
        </p:txBody>
      </p:sp>
      <p:sp>
        <p:nvSpPr>
          <p:cNvPr id="4" name="Header Placeholder 3"/>
          <p:cNvSpPr>
            <a:spLocks noGrp="1"/>
          </p:cNvSpPr>
          <p:nvPr>
            <p:ph type="hdr" sz="quarter"/>
          </p:nvPr>
        </p:nvSpPr>
        <p:spPr/>
        <p:txBody>
          <a:bodyPr/>
          <a:lstStyle/>
          <a:p>
            <a:pPr>
              <a:defRPr/>
            </a:pPr>
            <a:endParaRPr lang="nl-NL"/>
          </a:p>
        </p:txBody>
      </p:sp>
    </p:spTree>
    <p:extLst>
      <p:ext uri="{BB962C8B-B14F-4D97-AF65-F5344CB8AC3E}">
        <p14:creationId xmlns:p14="http://schemas.microsoft.com/office/powerpoint/2010/main" val="295748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 change title to something: big tech companies are pretty dominant here</a:t>
            </a:r>
            <a:endParaRPr lang="nl-NL" dirty="0"/>
          </a:p>
        </p:txBody>
      </p:sp>
      <p:sp>
        <p:nvSpPr>
          <p:cNvPr id="4" name="Header Placeholder 3"/>
          <p:cNvSpPr>
            <a:spLocks noGrp="1"/>
          </p:cNvSpPr>
          <p:nvPr>
            <p:ph type="hdr" sz="quarter"/>
          </p:nvPr>
        </p:nvSpPr>
        <p:spPr/>
        <p:txBody>
          <a:bodyPr/>
          <a:lstStyle/>
          <a:p>
            <a:pPr>
              <a:defRPr/>
            </a:pPr>
            <a:endParaRPr lang="nl-NL"/>
          </a:p>
        </p:txBody>
      </p:sp>
    </p:spTree>
    <p:extLst>
      <p:ext uri="{BB962C8B-B14F-4D97-AF65-F5344CB8AC3E}">
        <p14:creationId xmlns:p14="http://schemas.microsoft.com/office/powerpoint/2010/main" val="394027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B445F72-5969-4807-98DC-CF49B52C1A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8548753-1DBA-488C-AFD9-E4CBC7EF88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dirty="0"/>
          </a:p>
        </p:txBody>
      </p:sp>
      <p:sp>
        <p:nvSpPr>
          <p:cNvPr id="16388" name="Header Placeholder 3">
            <a:extLst>
              <a:ext uri="{FF2B5EF4-FFF2-40B4-BE49-F238E27FC236}">
                <a16:creationId xmlns:a16="http://schemas.microsoft.com/office/drawing/2014/main" id="{B77E7376-5359-45C3-84B6-1FB4204457D2}"/>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peak Pro" panose="020B0504020101020102" pitchFamily="34" charset="0"/>
              </a:defRPr>
            </a:lvl1pPr>
            <a:lvl2pPr marL="742950" indent="-285750">
              <a:defRPr>
                <a:solidFill>
                  <a:schemeClr val="tx1"/>
                </a:solidFill>
                <a:latin typeface="Speak Pro" panose="020B0504020101020102" pitchFamily="34" charset="0"/>
              </a:defRPr>
            </a:lvl2pPr>
            <a:lvl3pPr marL="1143000" indent="-228600">
              <a:defRPr>
                <a:solidFill>
                  <a:schemeClr val="tx1"/>
                </a:solidFill>
                <a:latin typeface="Speak Pro" panose="020B0504020101020102" pitchFamily="34" charset="0"/>
              </a:defRPr>
            </a:lvl3pPr>
            <a:lvl4pPr marL="1600200" indent="-228600">
              <a:defRPr>
                <a:solidFill>
                  <a:schemeClr val="tx1"/>
                </a:solidFill>
                <a:latin typeface="Speak Pro" panose="020B0504020101020102" pitchFamily="34" charset="0"/>
              </a:defRPr>
            </a:lvl4pPr>
            <a:lvl5pPr marL="2057400" indent="-228600">
              <a:defRPr>
                <a:solidFill>
                  <a:schemeClr val="tx1"/>
                </a:solidFill>
                <a:latin typeface="Speak Pro" panose="020B0504020101020102" pitchFamily="34" charset="0"/>
              </a:defRPr>
            </a:lvl5pPr>
            <a:lvl6pPr marL="2514600" indent="-228600" fontAlgn="base">
              <a:spcBef>
                <a:spcPct val="0"/>
              </a:spcBef>
              <a:spcAft>
                <a:spcPct val="0"/>
              </a:spcAft>
              <a:defRPr>
                <a:solidFill>
                  <a:schemeClr val="tx1"/>
                </a:solidFill>
                <a:latin typeface="Speak Pro" panose="020B0504020101020102" pitchFamily="34" charset="0"/>
              </a:defRPr>
            </a:lvl6pPr>
            <a:lvl7pPr marL="2971800" indent="-228600" fontAlgn="base">
              <a:spcBef>
                <a:spcPct val="0"/>
              </a:spcBef>
              <a:spcAft>
                <a:spcPct val="0"/>
              </a:spcAft>
              <a:defRPr>
                <a:solidFill>
                  <a:schemeClr val="tx1"/>
                </a:solidFill>
                <a:latin typeface="Speak Pro" panose="020B0504020101020102" pitchFamily="34" charset="0"/>
              </a:defRPr>
            </a:lvl7pPr>
            <a:lvl8pPr marL="3429000" indent="-228600" fontAlgn="base">
              <a:spcBef>
                <a:spcPct val="0"/>
              </a:spcBef>
              <a:spcAft>
                <a:spcPct val="0"/>
              </a:spcAft>
              <a:defRPr>
                <a:solidFill>
                  <a:schemeClr val="tx1"/>
                </a:solidFill>
                <a:latin typeface="Speak Pro" panose="020B0504020101020102" pitchFamily="34" charset="0"/>
              </a:defRPr>
            </a:lvl8pPr>
            <a:lvl9pPr marL="3886200" indent="-228600" fontAlgn="base">
              <a:spcBef>
                <a:spcPct val="0"/>
              </a:spcBef>
              <a:spcAft>
                <a:spcPct val="0"/>
              </a:spcAft>
              <a:defRPr>
                <a:solidFill>
                  <a:schemeClr val="tx1"/>
                </a:solidFill>
                <a:latin typeface="Speak Pro" panose="020B0504020101020102" pitchFamily="34" charset="0"/>
              </a:defRPr>
            </a:lvl9pPr>
          </a:lstStyle>
          <a:p>
            <a:pPr fontAlgn="base">
              <a:spcBef>
                <a:spcPct val="0"/>
              </a:spcBef>
              <a:spcAft>
                <a:spcPct val="0"/>
              </a:spcAft>
            </a:pPr>
            <a:endParaRPr lang="nl-NL" altLang="nl-NL">
              <a:latin typeface="Calibri" panose="020F0502020204030204" pitchFamily="34" charset="0"/>
            </a:endParaRPr>
          </a:p>
        </p:txBody>
      </p:sp>
    </p:spTree>
    <p:extLst>
      <p:ext uri="{BB962C8B-B14F-4D97-AF65-F5344CB8AC3E}">
        <p14:creationId xmlns:p14="http://schemas.microsoft.com/office/powerpoint/2010/main" val="130010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narrative: we cannot deal with pm if we stick to consumer welfare. That there are reasons to reconsider that, and that if we use citizen welfare or wellbeing of citizens. PM, in some heinous and big-effect, behind-the-scenes so the user does not know what is happening, cases should be prohibited. As long as there is no other instrument, then probably competition law should step in. None of the regulatory stuff that is on the table now really targets pm, so competition law has a role. Do you agree with that conclusion?</a:t>
            </a:r>
            <a:endParaRPr lang="nl-NL" dirty="0"/>
          </a:p>
        </p:txBody>
      </p:sp>
      <p:sp>
        <p:nvSpPr>
          <p:cNvPr id="4" name="Header Placeholder 3"/>
          <p:cNvSpPr>
            <a:spLocks noGrp="1"/>
          </p:cNvSpPr>
          <p:nvPr>
            <p:ph type="hdr" sz="quarter"/>
          </p:nvPr>
        </p:nvSpPr>
        <p:spPr/>
        <p:txBody>
          <a:bodyPr/>
          <a:lstStyle/>
          <a:p>
            <a:pPr>
              <a:defRPr/>
            </a:pPr>
            <a:endParaRPr lang="nl-NL"/>
          </a:p>
        </p:txBody>
      </p:sp>
    </p:spTree>
    <p:extLst>
      <p:ext uri="{BB962C8B-B14F-4D97-AF65-F5344CB8AC3E}">
        <p14:creationId xmlns:p14="http://schemas.microsoft.com/office/powerpoint/2010/main" val="7914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p:nvPr>
        </p:nvSpPr>
        <p:spPr/>
        <p:txBody>
          <a:bodyPr/>
          <a:lstStyle/>
          <a:p>
            <a:pPr>
              <a:defRPr/>
            </a:pPr>
            <a:endParaRPr lang="nl-NL"/>
          </a:p>
        </p:txBody>
      </p:sp>
    </p:spTree>
    <p:extLst>
      <p:ext uri="{BB962C8B-B14F-4D97-AF65-F5344CB8AC3E}">
        <p14:creationId xmlns:p14="http://schemas.microsoft.com/office/powerpoint/2010/main" val="651835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18A671-0475-458A-B537-385776C3192D}"/>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B39EE411-C76D-4BB7-99A3-4DC8CE965F86}"/>
              </a:ext>
            </a:extLst>
          </p:cNvPr>
          <p:cNvCxnSpPr/>
          <p:nvPr/>
        </p:nvCxnSpPr>
        <p:spPr>
          <a:xfrm>
            <a:off x="1208088" y="4475163"/>
            <a:ext cx="987583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CC0160C4-6BD8-4A03-A2D9-FAFE777FB63A}"/>
              </a:ext>
            </a:extLst>
          </p:cNvPr>
          <p:cNvSpPr>
            <a:spLocks noGrp="1"/>
          </p:cNvSpPr>
          <p:nvPr>
            <p:ph type="dt" sz="half" idx="10"/>
          </p:nvPr>
        </p:nvSpPr>
        <p:spPr/>
        <p:txBody>
          <a:bodyPr/>
          <a:lstStyle>
            <a:lvl1pPr>
              <a:defRPr/>
            </a:lvl1pPr>
          </a:lstStyle>
          <a:p>
            <a:pPr>
              <a:defRPr/>
            </a:pPr>
            <a:fld id="{5FC9DB83-4B98-4198-9B5C-6A5B8D21A3CD}" type="datetime1">
              <a:rPr lang="en-US"/>
              <a:pPr>
                <a:defRPr/>
              </a:pPr>
              <a:t>5/4/2021</a:t>
            </a:fld>
            <a:endParaRPr lang="en-US" dirty="0"/>
          </a:p>
        </p:txBody>
      </p:sp>
      <p:sp>
        <p:nvSpPr>
          <p:cNvPr id="7" name="Footer Placeholder 4">
            <a:extLst>
              <a:ext uri="{FF2B5EF4-FFF2-40B4-BE49-F238E27FC236}">
                <a16:creationId xmlns:a16="http://schemas.microsoft.com/office/drawing/2014/main" id="{49B4FDDD-0640-4BD0-BC00-7A5A9DDB484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A7BE117-424F-44FE-BF09-D7B97F540AD8}"/>
              </a:ext>
            </a:extLst>
          </p:cNvPr>
          <p:cNvSpPr>
            <a:spLocks noGrp="1"/>
          </p:cNvSpPr>
          <p:nvPr>
            <p:ph type="sldNum" sz="quarter" idx="12"/>
          </p:nvPr>
        </p:nvSpPr>
        <p:spPr/>
        <p:txBody>
          <a:bodyPr/>
          <a:lstStyle>
            <a:lvl1pPr>
              <a:defRPr/>
            </a:lvl1pPr>
          </a:lstStyle>
          <a:p>
            <a:pPr>
              <a:defRPr/>
            </a:pPr>
            <a:fld id="{D110EB5C-11AD-4D66-81A3-0DFDF8354751}" type="slidenum">
              <a:rPr lang="en-US"/>
              <a:pPr>
                <a:defRPr/>
              </a:pPr>
              <a:t>‹#›</a:t>
            </a:fld>
            <a:endParaRPr lang="en-US" dirty="0"/>
          </a:p>
        </p:txBody>
      </p:sp>
      <p:pic>
        <p:nvPicPr>
          <p:cNvPr id="9" name="Picture 91" descr="Icon&#10;&#10;Description automatically generated">
            <a:extLst>
              <a:ext uri="{FF2B5EF4-FFF2-40B4-BE49-F238E27FC236}">
                <a16:creationId xmlns:a16="http://schemas.microsoft.com/office/drawing/2014/main" id="{A2280533-2411-4FF5-AA88-87590BC7C6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7" descr="A picture containing background pattern&#10;&#10;Description automatically generated">
            <a:extLst>
              <a:ext uri="{FF2B5EF4-FFF2-40B4-BE49-F238E27FC236}">
                <a16:creationId xmlns:a16="http://schemas.microsoft.com/office/drawing/2014/main" id="{49FC16AA-38B3-4579-A6A7-91BA2DD750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62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80B0B5-5001-451E-A3DD-C56620E5C3ED}"/>
              </a:ext>
            </a:extLst>
          </p:cNvPr>
          <p:cNvSpPr>
            <a:spLocks noGrp="1"/>
          </p:cNvSpPr>
          <p:nvPr>
            <p:ph type="dt" sz="half" idx="10"/>
          </p:nvPr>
        </p:nvSpPr>
        <p:spPr/>
        <p:txBody>
          <a:bodyPr/>
          <a:lstStyle>
            <a:lvl1pPr>
              <a:defRPr/>
            </a:lvl1pPr>
          </a:lstStyle>
          <a:p>
            <a:pPr>
              <a:defRPr/>
            </a:pPr>
            <a:fld id="{E17714A1-D50A-4E54-8034-6557FC11A4D8}" type="datetime1">
              <a:rPr lang="en-US"/>
              <a:pPr>
                <a:defRPr/>
              </a:pPr>
              <a:t>5/4/2021</a:t>
            </a:fld>
            <a:endParaRPr lang="en-US" dirty="0"/>
          </a:p>
        </p:txBody>
      </p:sp>
      <p:sp>
        <p:nvSpPr>
          <p:cNvPr id="5" name="Footer Placeholder 4">
            <a:extLst>
              <a:ext uri="{FF2B5EF4-FFF2-40B4-BE49-F238E27FC236}">
                <a16:creationId xmlns:a16="http://schemas.microsoft.com/office/drawing/2014/main" id="{610A55AF-00A6-4701-8B1B-54A7E57150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B7D2DD-41AD-4BA8-B041-3EE8DC83D986}"/>
              </a:ext>
            </a:extLst>
          </p:cNvPr>
          <p:cNvSpPr>
            <a:spLocks noGrp="1"/>
          </p:cNvSpPr>
          <p:nvPr>
            <p:ph type="sldNum" sz="quarter" idx="12"/>
          </p:nvPr>
        </p:nvSpPr>
        <p:spPr/>
        <p:txBody>
          <a:bodyPr/>
          <a:lstStyle>
            <a:lvl1pPr>
              <a:defRPr/>
            </a:lvl1pPr>
          </a:lstStyle>
          <a:p>
            <a:pPr>
              <a:defRPr/>
            </a:pPr>
            <a:fld id="{EE9D4007-A68A-4A70-9A8E-30686265F949}" type="slidenum">
              <a:rPr lang="en-US"/>
              <a:pPr>
                <a:defRPr/>
              </a:pPr>
              <a:t>‹#›</a:t>
            </a:fld>
            <a:endParaRPr lang="en-US" dirty="0"/>
          </a:p>
        </p:txBody>
      </p:sp>
    </p:spTree>
    <p:extLst>
      <p:ext uri="{BB962C8B-B14F-4D97-AF65-F5344CB8AC3E}">
        <p14:creationId xmlns:p14="http://schemas.microsoft.com/office/powerpoint/2010/main" val="322634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C791C8-AB6F-47A1-852F-11378C37BDC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5F906661-10CA-4359-A60B-57F2B4415881}"/>
              </a:ext>
            </a:extLst>
          </p:cNvPr>
          <p:cNvCxnSpPr/>
          <p:nvPr/>
        </p:nvCxnSpPr>
        <p:spPr>
          <a:xfrm>
            <a:off x="1208088" y="4484688"/>
            <a:ext cx="987583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6">
            <a:extLst>
              <a:ext uri="{FF2B5EF4-FFF2-40B4-BE49-F238E27FC236}">
                <a16:creationId xmlns:a16="http://schemas.microsoft.com/office/drawing/2014/main" id="{3617C4B2-D01F-490A-A546-CB188778110A}"/>
              </a:ext>
            </a:extLst>
          </p:cNvPr>
          <p:cNvSpPr>
            <a:spLocks noGrp="1"/>
          </p:cNvSpPr>
          <p:nvPr>
            <p:ph type="dt" sz="half" idx="10"/>
          </p:nvPr>
        </p:nvSpPr>
        <p:spPr/>
        <p:txBody>
          <a:bodyPr/>
          <a:lstStyle>
            <a:lvl1pPr>
              <a:defRPr/>
            </a:lvl1pPr>
          </a:lstStyle>
          <a:p>
            <a:pPr>
              <a:defRPr/>
            </a:pPr>
            <a:fld id="{C0B2645A-60B3-4EF4-9FF8-85872BC81F01}" type="datetime1">
              <a:rPr lang="en-US"/>
              <a:pPr>
                <a:defRPr/>
              </a:pPr>
              <a:t>5/4/2021</a:t>
            </a:fld>
            <a:endParaRPr lang="en-US" dirty="0"/>
          </a:p>
        </p:txBody>
      </p:sp>
      <p:sp>
        <p:nvSpPr>
          <p:cNvPr id="7" name="Footer Placeholder 7">
            <a:extLst>
              <a:ext uri="{FF2B5EF4-FFF2-40B4-BE49-F238E27FC236}">
                <a16:creationId xmlns:a16="http://schemas.microsoft.com/office/drawing/2014/main" id="{B01DDD4C-294B-47D6-845E-F7D7F80BAA6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10">
            <a:extLst>
              <a:ext uri="{FF2B5EF4-FFF2-40B4-BE49-F238E27FC236}">
                <a16:creationId xmlns:a16="http://schemas.microsoft.com/office/drawing/2014/main" id="{43D82F96-924C-41F9-9797-E4BDE11F077A}"/>
              </a:ext>
            </a:extLst>
          </p:cNvPr>
          <p:cNvSpPr>
            <a:spLocks noGrp="1"/>
          </p:cNvSpPr>
          <p:nvPr>
            <p:ph type="sldNum" sz="quarter" idx="12"/>
          </p:nvPr>
        </p:nvSpPr>
        <p:spPr/>
        <p:txBody>
          <a:bodyPr/>
          <a:lstStyle>
            <a:lvl1pPr>
              <a:defRPr/>
            </a:lvl1pPr>
          </a:lstStyle>
          <a:p>
            <a:pPr>
              <a:defRPr/>
            </a:pPr>
            <a:fld id="{AE4C678F-9B1B-4E50-A034-4D876E2BEBAF}" type="slidenum">
              <a:rPr lang="en-US"/>
              <a:pPr>
                <a:defRPr/>
              </a:pPr>
              <a:t>‹#›</a:t>
            </a:fld>
            <a:endParaRPr lang="en-US" dirty="0"/>
          </a:p>
        </p:txBody>
      </p:sp>
      <p:pic>
        <p:nvPicPr>
          <p:cNvPr id="9" name="Picture 91" descr="Icon&#10;&#10;Description automatically generated">
            <a:extLst>
              <a:ext uri="{FF2B5EF4-FFF2-40B4-BE49-F238E27FC236}">
                <a16:creationId xmlns:a16="http://schemas.microsoft.com/office/drawing/2014/main" id="{6ECD3245-1CAE-4266-A3C3-4D83357402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7" descr="A picture containing background pattern&#10;&#10;Description automatically generated">
            <a:extLst>
              <a:ext uri="{FF2B5EF4-FFF2-40B4-BE49-F238E27FC236}">
                <a16:creationId xmlns:a16="http://schemas.microsoft.com/office/drawing/2014/main" id="{7F5809A0-AB71-4559-A689-3B8E71A4DD0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15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5E5B990-AEB1-444E-B229-C4A182F56865}"/>
              </a:ext>
            </a:extLst>
          </p:cNvPr>
          <p:cNvSpPr>
            <a:spLocks noGrp="1"/>
          </p:cNvSpPr>
          <p:nvPr>
            <p:ph type="dt" sz="half" idx="10"/>
          </p:nvPr>
        </p:nvSpPr>
        <p:spPr/>
        <p:txBody>
          <a:bodyPr/>
          <a:lstStyle>
            <a:lvl1pPr>
              <a:defRPr/>
            </a:lvl1pPr>
          </a:lstStyle>
          <a:p>
            <a:pPr>
              <a:defRPr/>
            </a:pPr>
            <a:fld id="{8FCFFF78-01A5-4425-A2F7-D4AF9E13446F}" type="datetime1">
              <a:rPr lang="en-US"/>
              <a:pPr>
                <a:defRPr/>
              </a:pPr>
              <a:t>5/4/2021</a:t>
            </a:fld>
            <a:endParaRPr lang="en-US" dirty="0"/>
          </a:p>
        </p:txBody>
      </p:sp>
      <p:sp>
        <p:nvSpPr>
          <p:cNvPr id="6" name="Footer Placeholder 4">
            <a:extLst>
              <a:ext uri="{FF2B5EF4-FFF2-40B4-BE49-F238E27FC236}">
                <a16:creationId xmlns:a16="http://schemas.microsoft.com/office/drawing/2014/main" id="{5655F372-ED31-41D9-A0CE-0B4656C2BF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C947BB-5A56-49A5-B173-FA6F1487B4B5}"/>
              </a:ext>
            </a:extLst>
          </p:cNvPr>
          <p:cNvSpPr>
            <a:spLocks noGrp="1"/>
          </p:cNvSpPr>
          <p:nvPr>
            <p:ph type="sldNum" sz="quarter" idx="12"/>
          </p:nvPr>
        </p:nvSpPr>
        <p:spPr/>
        <p:txBody>
          <a:bodyPr/>
          <a:lstStyle>
            <a:lvl1pPr>
              <a:defRPr/>
            </a:lvl1pPr>
          </a:lstStyle>
          <a:p>
            <a:pPr>
              <a:defRPr/>
            </a:pPr>
            <a:fld id="{A90E8ADE-C2B0-4EDD-8711-1326DB3C098E}" type="slidenum">
              <a:rPr lang="en-US"/>
              <a:pPr>
                <a:defRPr/>
              </a:pPr>
              <a:t>‹#›</a:t>
            </a:fld>
            <a:endParaRPr lang="en-US" dirty="0"/>
          </a:p>
        </p:txBody>
      </p:sp>
    </p:spTree>
    <p:extLst>
      <p:ext uri="{BB962C8B-B14F-4D97-AF65-F5344CB8AC3E}">
        <p14:creationId xmlns:p14="http://schemas.microsoft.com/office/powerpoint/2010/main" val="34023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DF73464-9403-4810-89B9-BC8AEF5C8BB7}"/>
              </a:ext>
            </a:extLst>
          </p:cNvPr>
          <p:cNvSpPr>
            <a:spLocks noGrp="1"/>
          </p:cNvSpPr>
          <p:nvPr>
            <p:ph type="dt" sz="half" idx="10"/>
          </p:nvPr>
        </p:nvSpPr>
        <p:spPr/>
        <p:txBody>
          <a:bodyPr/>
          <a:lstStyle>
            <a:lvl1pPr>
              <a:defRPr/>
            </a:lvl1pPr>
          </a:lstStyle>
          <a:p>
            <a:pPr>
              <a:defRPr/>
            </a:pPr>
            <a:fld id="{649B7EDD-AF2C-4FE9-9F4F-C32F8DCD8C8F}" type="datetime1">
              <a:rPr lang="en-US"/>
              <a:pPr>
                <a:defRPr/>
              </a:pPr>
              <a:t>5/4/2021</a:t>
            </a:fld>
            <a:endParaRPr lang="en-US" dirty="0"/>
          </a:p>
        </p:txBody>
      </p:sp>
      <p:sp>
        <p:nvSpPr>
          <p:cNvPr id="8" name="Footer Placeholder 4">
            <a:extLst>
              <a:ext uri="{FF2B5EF4-FFF2-40B4-BE49-F238E27FC236}">
                <a16:creationId xmlns:a16="http://schemas.microsoft.com/office/drawing/2014/main" id="{AD0A789B-D3CE-4D3F-8899-BCBF2B75D26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52F4CC6-81C1-4C41-BE39-A9B1BB536076}"/>
              </a:ext>
            </a:extLst>
          </p:cNvPr>
          <p:cNvSpPr>
            <a:spLocks noGrp="1"/>
          </p:cNvSpPr>
          <p:nvPr>
            <p:ph type="sldNum" sz="quarter" idx="12"/>
          </p:nvPr>
        </p:nvSpPr>
        <p:spPr/>
        <p:txBody>
          <a:bodyPr/>
          <a:lstStyle>
            <a:lvl1pPr>
              <a:defRPr/>
            </a:lvl1pPr>
          </a:lstStyle>
          <a:p>
            <a:pPr>
              <a:defRPr/>
            </a:pPr>
            <a:fld id="{882F00CE-2948-4F69-ADE6-95949958B34D}" type="slidenum">
              <a:rPr lang="en-US"/>
              <a:pPr>
                <a:defRPr/>
              </a:pPr>
              <a:t>‹#›</a:t>
            </a:fld>
            <a:endParaRPr lang="en-US" dirty="0"/>
          </a:p>
        </p:txBody>
      </p:sp>
    </p:spTree>
    <p:extLst>
      <p:ext uri="{BB962C8B-B14F-4D97-AF65-F5344CB8AC3E}">
        <p14:creationId xmlns:p14="http://schemas.microsoft.com/office/powerpoint/2010/main" val="149593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10EFE24-3742-4A3D-8B1A-06711F4C579C}"/>
              </a:ext>
            </a:extLst>
          </p:cNvPr>
          <p:cNvSpPr>
            <a:spLocks noGrp="1"/>
          </p:cNvSpPr>
          <p:nvPr>
            <p:ph type="dt" sz="half" idx="10"/>
          </p:nvPr>
        </p:nvSpPr>
        <p:spPr/>
        <p:txBody>
          <a:bodyPr/>
          <a:lstStyle>
            <a:lvl1pPr>
              <a:defRPr/>
            </a:lvl1pPr>
          </a:lstStyle>
          <a:p>
            <a:pPr>
              <a:defRPr/>
            </a:pPr>
            <a:fld id="{E1F01A56-9751-4DF3-B563-BDADEA82CD54}" type="datetime1">
              <a:rPr lang="en-US"/>
              <a:pPr>
                <a:defRPr/>
              </a:pPr>
              <a:t>5/4/2021</a:t>
            </a:fld>
            <a:endParaRPr lang="en-US" dirty="0"/>
          </a:p>
        </p:txBody>
      </p:sp>
      <p:sp>
        <p:nvSpPr>
          <p:cNvPr id="4" name="Footer Placeholder 4">
            <a:extLst>
              <a:ext uri="{FF2B5EF4-FFF2-40B4-BE49-F238E27FC236}">
                <a16:creationId xmlns:a16="http://schemas.microsoft.com/office/drawing/2014/main" id="{B6D0E39A-BF90-40BB-896F-42866E0AFC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5703340-8022-4EC5-871F-6387EF77387A}"/>
              </a:ext>
            </a:extLst>
          </p:cNvPr>
          <p:cNvSpPr>
            <a:spLocks noGrp="1"/>
          </p:cNvSpPr>
          <p:nvPr>
            <p:ph type="sldNum" sz="quarter" idx="12"/>
          </p:nvPr>
        </p:nvSpPr>
        <p:spPr/>
        <p:txBody>
          <a:bodyPr/>
          <a:lstStyle>
            <a:lvl1pPr>
              <a:defRPr/>
            </a:lvl1pPr>
          </a:lstStyle>
          <a:p>
            <a:pPr>
              <a:defRPr/>
            </a:pPr>
            <a:fld id="{C4192952-94C9-454C-B115-FEEC79971421}" type="slidenum">
              <a:rPr lang="en-US"/>
              <a:pPr>
                <a:defRPr/>
              </a:pPr>
              <a:t>‹#›</a:t>
            </a:fld>
            <a:endParaRPr lang="en-US" dirty="0"/>
          </a:p>
        </p:txBody>
      </p:sp>
    </p:spTree>
    <p:extLst>
      <p:ext uri="{BB962C8B-B14F-4D97-AF65-F5344CB8AC3E}">
        <p14:creationId xmlns:p14="http://schemas.microsoft.com/office/powerpoint/2010/main" val="336582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5AC445-6C25-441C-BC13-486ADBBEFCA9}"/>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Date Placeholder 1">
            <a:extLst>
              <a:ext uri="{FF2B5EF4-FFF2-40B4-BE49-F238E27FC236}">
                <a16:creationId xmlns:a16="http://schemas.microsoft.com/office/drawing/2014/main" id="{D78CB8C0-1540-4577-BFE7-416CF5717F6F}"/>
              </a:ext>
            </a:extLst>
          </p:cNvPr>
          <p:cNvSpPr>
            <a:spLocks noGrp="1"/>
          </p:cNvSpPr>
          <p:nvPr>
            <p:ph type="dt" sz="half" idx="10"/>
          </p:nvPr>
        </p:nvSpPr>
        <p:spPr/>
        <p:txBody>
          <a:bodyPr/>
          <a:lstStyle>
            <a:lvl1pPr>
              <a:defRPr/>
            </a:lvl1pPr>
          </a:lstStyle>
          <a:p>
            <a:pPr>
              <a:defRPr/>
            </a:pPr>
            <a:fld id="{C310C59A-FA14-4B57-8790-A119FDB4D81D}" type="datetime1">
              <a:rPr lang="en-US"/>
              <a:pPr>
                <a:defRPr/>
              </a:pPr>
              <a:t>5/4/2021</a:t>
            </a:fld>
            <a:endParaRPr lang="en-US" dirty="0"/>
          </a:p>
        </p:txBody>
      </p:sp>
      <p:sp>
        <p:nvSpPr>
          <p:cNvPr id="4" name="Footer Placeholder 2">
            <a:extLst>
              <a:ext uri="{FF2B5EF4-FFF2-40B4-BE49-F238E27FC236}">
                <a16:creationId xmlns:a16="http://schemas.microsoft.com/office/drawing/2014/main" id="{5806754F-F8A3-48E3-98E1-A723B1E9F62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2527DE1B-193E-417C-A8E1-FBFD0CA62D6F}"/>
              </a:ext>
            </a:extLst>
          </p:cNvPr>
          <p:cNvSpPr>
            <a:spLocks noGrp="1"/>
          </p:cNvSpPr>
          <p:nvPr>
            <p:ph type="sldNum" sz="quarter" idx="12"/>
          </p:nvPr>
        </p:nvSpPr>
        <p:spPr/>
        <p:txBody>
          <a:bodyPr/>
          <a:lstStyle>
            <a:lvl1pPr>
              <a:defRPr/>
            </a:lvl1pPr>
          </a:lstStyle>
          <a:p>
            <a:pPr>
              <a:defRPr/>
            </a:pPr>
            <a:fld id="{B5DFC244-0937-4EBD-82CF-9C4186F3A39D}" type="slidenum">
              <a:rPr lang="en-US"/>
              <a:pPr>
                <a:defRPr/>
              </a:pPr>
              <a:t>‹#›</a:t>
            </a:fld>
            <a:endParaRPr lang="en-US" dirty="0"/>
          </a:p>
        </p:txBody>
      </p:sp>
      <p:pic>
        <p:nvPicPr>
          <p:cNvPr id="6" name="Picture 91" descr="Icon&#10;&#10;Description automatically generated">
            <a:extLst>
              <a:ext uri="{FF2B5EF4-FFF2-40B4-BE49-F238E27FC236}">
                <a16:creationId xmlns:a16="http://schemas.microsoft.com/office/drawing/2014/main" id="{41ECD997-20CC-40FF-8B95-4CA957F047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7" descr="A picture containing background pattern&#10;&#10;Description automatically generated">
            <a:extLst>
              <a:ext uri="{FF2B5EF4-FFF2-40B4-BE49-F238E27FC236}">
                <a16:creationId xmlns:a16="http://schemas.microsoft.com/office/drawing/2014/main" id="{D989FD02-0DAD-405F-8984-766248F4143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16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A3D3A9-C41E-47DB-97F9-0D2CCBF352E7}"/>
              </a:ext>
            </a:extLst>
          </p:cNvPr>
          <p:cNvSpPr/>
          <p:nvPr/>
        </p:nvSpPr>
        <p:spPr>
          <a:xfrm>
            <a:off x="0" y="0"/>
            <a:ext cx="465455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E859B249-F329-4CB4-A6EB-8D753B12577F}"/>
              </a:ext>
            </a:extLst>
          </p:cNvPr>
          <p:cNvSpPr>
            <a:spLocks noGrp="1"/>
          </p:cNvSpPr>
          <p:nvPr>
            <p:ph type="dt" sz="half" idx="10"/>
          </p:nvPr>
        </p:nvSpPr>
        <p:spPr>
          <a:xfrm>
            <a:off x="642938" y="6446838"/>
            <a:ext cx="3517900" cy="365125"/>
          </a:xfrm>
        </p:spPr>
        <p:txBody>
          <a:bodyPr/>
          <a:lstStyle>
            <a:lvl1pPr algn="l">
              <a:defRPr smtClean="0"/>
            </a:lvl1pPr>
          </a:lstStyle>
          <a:p>
            <a:pPr>
              <a:defRPr/>
            </a:pPr>
            <a:fld id="{8945F7C0-1A4A-4E38-8697-91211D60894D}" type="datetime1">
              <a:rPr lang="en-US"/>
              <a:pPr>
                <a:defRPr/>
              </a:pPr>
              <a:t>5/4/2021</a:t>
            </a:fld>
            <a:endParaRPr lang="en-US" dirty="0"/>
          </a:p>
        </p:txBody>
      </p:sp>
      <p:sp>
        <p:nvSpPr>
          <p:cNvPr id="7" name="Footer Placeholder 5">
            <a:extLst>
              <a:ext uri="{FF2B5EF4-FFF2-40B4-BE49-F238E27FC236}">
                <a16:creationId xmlns:a16="http://schemas.microsoft.com/office/drawing/2014/main" id="{0BE3A7ED-4B67-43C6-BC6A-DECCEB256FB3}"/>
              </a:ext>
            </a:extLst>
          </p:cNvPr>
          <p:cNvSpPr>
            <a:spLocks noGrp="1"/>
          </p:cNvSpPr>
          <p:nvPr>
            <p:ph type="ftr" sz="quarter" idx="11"/>
          </p:nvPr>
        </p:nvSpPr>
        <p:spPr>
          <a:xfrm>
            <a:off x="5459413" y="6446838"/>
            <a:ext cx="5334000" cy="365125"/>
          </a:xfrm>
        </p:spPr>
        <p:txBody>
          <a:bodyPr/>
          <a:lstStyle>
            <a:lvl1pPr algn="l">
              <a:defRPr dirty="0">
                <a:solidFill>
                  <a:schemeClr val="tx2"/>
                </a:solidFill>
              </a:defRPr>
            </a:lvl1pPr>
          </a:lstStyle>
          <a:p>
            <a:pPr>
              <a:defRPr/>
            </a:pPr>
            <a:endParaRPr lang="en-US"/>
          </a:p>
        </p:txBody>
      </p:sp>
      <p:sp>
        <p:nvSpPr>
          <p:cNvPr id="8" name="Slide Number Placeholder 6">
            <a:extLst>
              <a:ext uri="{FF2B5EF4-FFF2-40B4-BE49-F238E27FC236}">
                <a16:creationId xmlns:a16="http://schemas.microsoft.com/office/drawing/2014/main" id="{F98D3941-2448-44A3-A555-FF2D3D53826A}"/>
              </a:ext>
            </a:extLst>
          </p:cNvPr>
          <p:cNvSpPr>
            <a:spLocks noGrp="1"/>
          </p:cNvSpPr>
          <p:nvPr>
            <p:ph type="sldNum" sz="quarter" idx="12"/>
          </p:nvPr>
        </p:nvSpPr>
        <p:spPr/>
        <p:txBody>
          <a:bodyPr/>
          <a:lstStyle>
            <a:lvl1pPr>
              <a:defRPr smtClean="0">
                <a:solidFill>
                  <a:schemeClr val="tx2"/>
                </a:solidFill>
              </a:defRPr>
            </a:lvl1pPr>
          </a:lstStyle>
          <a:p>
            <a:pPr>
              <a:defRPr/>
            </a:pPr>
            <a:fld id="{0D25694A-EB76-4511-BE37-3666EC10110D}" type="slidenum">
              <a:rPr lang="en-US"/>
              <a:pPr>
                <a:defRPr/>
              </a:pPr>
              <a:t>‹#›</a:t>
            </a:fld>
            <a:endParaRPr lang="en-US" dirty="0"/>
          </a:p>
        </p:txBody>
      </p:sp>
      <p:pic>
        <p:nvPicPr>
          <p:cNvPr id="9" name="Picture 91" descr="Icon&#10;&#10;Description automatically generated">
            <a:extLst>
              <a:ext uri="{FF2B5EF4-FFF2-40B4-BE49-F238E27FC236}">
                <a16:creationId xmlns:a16="http://schemas.microsoft.com/office/drawing/2014/main" id="{036BDC1C-387B-49EF-B912-B316527FA4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7" descr="A picture containing background pattern&#10;&#10;Description automatically generated">
            <a:extLst>
              <a:ext uri="{FF2B5EF4-FFF2-40B4-BE49-F238E27FC236}">
                <a16:creationId xmlns:a16="http://schemas.microsoft.com/office/drawing/2014/main" id="{828AAED7-C939-4B8A-8644-2184340099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27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1E9AAE-ED21-4C22-96D3-1246E5168801}"/>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E51E27B6-4B31-4509-867A-8A7946A961AB}"/>
              </a:ext>
            </a:extLst>
          </p:cNvPr>
          <p:cNvSpPr>
            <a:spLocks noGrp="1"/>
          </p:cNvSpPr>
          <p:nvPr>
            <p:ph type="dt" sz="half" idx="10"/>
          </p:nvPr>
        </p:nvSpPr>
        <p:spPr/>
        <p:txBody>
          <a:bodyPr/>
          <a:lstStyle>
            <a:lvl1pPr>
              <a:defRPr smtClean="0"/>
            </a:lvl1pPr>
          </a:lstStyle>
          <a:p>
            <a:pPr>
              <a:defRPr/>
            </a:pPr>
            <a:fld id="{793AD2A7-948F-4BDE-AAD0-CC38BDCB282E}" type="datetime1">
              <a:rPr lang="en-US"/>
              <a:pPr>
                <a:defRPr/>
              </a:pPr>
              <a:t>5/4/2021</a:t>
            </a:fld>
            <a:endParaRPr lang="en-US" dirty="0"/>
          </a:p>
        </p:txBody>
      </p:sp>
      <p:sp>
        <p:nvSpPr>
          <p:cNvPr id="7" name="Footer Placeholder 5">
            <a:extLst>
              <a:ext uri="{FF2B5EF4-FFF2-40B4-BE49-F238E27FC236}">
                <a16:creationId xmlns:a16="http://schemas.microsoft.com/office/drawing/2014/main" id="{99BB2D1F-AF3D-44A3-A2B0-3884529D6E2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0FFF279-EA4E-42EF-B35C-B896E20FA999}"/>
              </a:ext>
            </a:extLst>
          </p:cNvPr>
          <p:cNvSpPr>
            <a:spLocks noGrp="1"/>
          </p:cNvSpPr>
          <p:nvPr>
            <p:ph type="sldNum" sz="quarter" idx="12"/>
          </p:nvPr>
        </p:nvSpPr>
        <p:spPr/>
        <p:txBody>
          <a:bodyPr/>
          <a:lstStyle>
            <a:lvl1pPr>
              <a:defRPr/>
            </a:lvl1pPr>
          </a:lstStyle>
          <a:p>
            <a:pPr>
              <a:defRPr/>
            </a:pPr>
            <a:fld id="{89DC7046-D153-49F0-BAD1-0F935397CCFA}" type="slidenum">
              <a:rPr lang="en-US"/>
              <a:pPr>
                <a:defRPr/>
              </a:pPr>
              <a:t>‹#›</a:t>
            </a:fld>
            <a:endParaRPr lang="en-US" dirty="0"/>
          </a:p>
        </p:txBody>
      </p:sp>
      <p:pic>
        <p:nvPicPr>
          <p:cNvPr id="9" name="Picture 91" descr="Icon&#10;&#10;Description automatically generated">
            <a:extLst>
              <a:ext uri="{FF2B5EF4-FFF2-40B4-BE49-F238E27FC236}">
                <a16:creationId xmlns:a16="http://schemas.microsoft.com/office/drawing/2014/main" id="{8AC04B29-31A4-47CF-BA27-7D97E629C6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7" descr="A picture containing background pattern&#10;&#10;Description automatically generated">
            <a:extLst>
              <a:ext uri="{FF2B5EF4-FFF2-40B4-BE49-F238E27FC236}">
                <a16:creationId xmlns:a16="http://schemas.microsoft.com/office/drawing/2014/main" id="{2E4E90EE-AE19-4C73-8D6C-608490FB22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66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DA5F70-FCE6-4D24-8282-A94AD56D41F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13503D87-77C4-43B3-B5A2-59477D252979}"/>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023FC516-E210-41B9-9D2A-CB4A00D316B2}"/>
              </a:ext>
            </a:extLst>
          </p:cNvPr>
          <p:cNvSpPr>
            <a:spLocks noGrp="1" noChangeArrowheads="1"/>
          </p:cNvSpPr>
          <p:nvPr>
            <p:ph type="body" idx="1"/>
          </p:nvPr>
        </p:nvSpPr>
        <p:spPr bwMode="auto">
          <a:xfrm>
            <a:off x="1096963" y="2108200"/>
            <a:ext cx="100584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 name="Date Placeholder 3">
            <a:extLst>
              <a:ext uri="{FF2B5EF4-FFF2-40B4-BE49-F238E27FC236}">
                <a16:creationId xmlns:a16="http://schemas.microsoft.com/office/drawing/2014/main" id="{87EBA27F-9A9D-4D4D-8585-EDF63AA48B2D}"/>
              </a:ext>
            </a:extLst>
          </p:cNvPr>
          <p:cNvSpPr>
            <a:spLocks noGrp="1"/>
          </p:cNvSpPr>
          <p:nvPr>
            <p:ph type="dt" sz="half" idx="2"/>
          </p:nvPr>
        </p:nvSpPr>
        <p:spPr>
          <a:xfrm>
            <a:off x="8218488" y="6446838"/>
            <a:ext cx="258445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rgbClr val="FFFFFF"/>
                </a:solidFill>
                <a:latin typeface="+mn-lt"/>
              </a:defRPr>
            </a:lvl1pPr>
          </a:lstStyle>
          <a:p>
            <a:pPr>
              <a:defRPr/>
            </a:pPr>
            <a:fld id="{CB944C36-ED24-452F-9DBD-F7DB061DDF2C}" type="datetime1">
              <a:rPr lang="en-US"/>
              <a:pPr>
                <a:defRPr/>
              </a:pPr>
              <a:t>5/4/2021</a:t>
            </a:fld>
            <a:endParaRPr lang="en-US" dirty="0"/>
          </a:p>
        </p:txBody>
      </p:sp>
      <p:sp>
        <p:nvSpPr>
          <p:cNvPr id="5" name="Footer Placeholder 4">
            <a:extLst>
              <a:ext uri="{FF2B5EF4-FFF2-40B4-BE49-F238E27FC236}">
                <a16:creationId xmlns:a16="http://schemas.microsoft.com/office/drawing/2014/main" id="{9FE64146-6A4B-4012-B764-A5345E39F6A5}"/>
              </a:ext>
            </a:extLst>
          </p:cNvPr>
          <p:cNvSpPr>
            <a:spLocks noGrp="1"/>
          </p:cNvSpPr>
          <p:nvPr>
            <p:ph type="ftr" sz="quarter" idx="3"/>
          </p:nvPr>
        </p:nvSpPr>
        <p:spPr>
          <a:xfrm>
            <a:off x="1096963" y="6446838"/>
            <a:ext cx="6818312"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baseline="0" dirty="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A0F6B9A-BE81-48B3-B02D-1643D0810579}"/>
              </a:ext>
            </a:extLst>
          </p:cNvPr>
          <p:cNvSpPr>
            <a:spLocks noGrp="1"/>
          </p:cNvSpPr>
          <p:nvPr>
            <p:ph type="sldNum" sz="quarter" idx="4"/>
          </p:nvPr>
        </p:nvSpPr>
        <p:spPr>
          <a:xfrm>
            <a:off x="10993438" y="6446838"/>
            <a:ext cx="779462"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rgbClr val="FFFFFF"/>
                </a:solidFill>
                <a:latin typeface="+mn-lt"/>
              </a:defRPr>
            </a:lvl1pPr>
          </a:lstStyle>
          <a:p>
            <a:pPr>
              <a:defRPr/>
            </a:pPr>
            <a:fld id="{501A058B-3A57-469A-87FA-0369A4958D3E}" type="slidenum">
              <a:rPr lang="en-US"/>
              <a:pPr>
                <a:defRPr/>
              </a:pPr>
              <a:t>‹#›</a:t>
            </a:fld>
            <a:endParaRPr lang="en-US" dirty="0"/>
          </a:p>
        </p:txBody>
      </p:sp>
      <p:cxnSp>
        <p:nvCxnSpPr>
          <p:cNvPr id="10" name="Straight Connector 9">
            <a:extLst>
              <a:ext uri="{FF2B5EF4-FFF2-40B4-BE49-F238E27FC236}">
                <a16:creationId xmlns:a16="http://schemas.microsoft.com/office/drawing/2014/main" id="{D7DD1B89-50B7-47CA-9C11-03973B473423}"/>
              </a:ext>
            </a:extLst>
          </p:cNvPr>
          <p:cNvCxnSpPr/>
          <p:nvPr/>
        </p:nvCxnSpPr>
        <p:spPr>
          <a:xfrm>
            <a:off x="1193800" y="1897063"/>
            <a:ext cx="99663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91" descr="Icon&#10;&#10;Description automatically generated">
            <a:extLst>
              <a:ext uri="{FF2B5EF4-FFF2-40B4-BE49-F238E27FC236}">
                <a16:creationId xmlns:a16="http://schemas.microsoft.com/office/drawing/2014/main" id="{D34888BC-6DF6-4715-8517-1CFA2E883A54}"/>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7" descr="A picture containing background pattern&#10;&#10;Description automatically generated">
            <a:extLst>
              <a:ext uri="{FF2B5EF4-FFF2-40B4-BE49-F238E27FC236}">
                <a16:creationId xmlns:a16="http://schemas.microsoft.com/office/drawing/2014/main" id="{5C9D0BC4-DFC1-43D7-AB2C-522923CC505A}"/>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75" r:id="rId2"/>
    <p:sldLayoutId id="2147483680" r:id="rId3"/>
    <p:sldLayoutId id="2147483676" r:id="rId4"/>
    <p:sldLayoutId id="2147483677" r:id="rId5"/>
    <p:sldLayoutId id="2147483678" r:id="rId6"/>
    <p:sldLayoutId id="2147483681" r:id="rId7"/>
    <p:sldLayoutId id="2147483682" r:id="rId8"/>
    <p:sldLayoutId id="2147483683" r:id="rId9"/>
  </p:sldLayoutIdLst>
  <p:hf sldNum="0" hdr="0" ftr="0" dt="0"/>
  <p:txStyles>
    <p:titleStyle>
      <a:lvl1pPr algn="l" rtl="0" eaLnBrk="1" fontAlgn="base" hangingPunct="1">
        <a:lnSpc>
          <a:spcPct val="90000"/>
        </a:lnSpc>
        <a:spcBef>
          <a:spcPct val="0"/>
        </a:spcBef>
        <a:spcAft>
          <a:spcPct val="0"/>
        </a:spcAft>
        <a:defRPr sz="4600" kern="1200" spc="-50">
          <a:solidFill>
            <a:srgbClr val="404040"/>
          </a:solidFill>
          <a:latin typeface="+mj-lt"/>
          <a:ea typeface="+mj-ea"/>
          <a:cs typeface="+mj-cs"/>
        </a:defRPr>
      </a:lvl1pPr>
      <a:lvl2pPr algn="l" rtl="0" eaLnBrk="1" fontAlgn="base" hangingPunct="1">
        <a:lnSpc>
          <a:spcPct val="90000"/>
        </a:lnSpc>
        <a:spcBef>
          <a:spcPct val="0"/>
        </a:spcBef>
        <a:spcAft>
          <a:spcPct val="0"/>
        </a:spcAft>
        <a:defRPr sz="4600">
          <a:solidFill>
            <a:srgbClr val="404040"/>
          </a:solidFill>
          <a:latin typeface="Georgia Pro Cond Light" panose="02040306050405020303" pitchFamily="18" charset="0"/>
        </a:defRPr>
      </a:lvl2pPr>
      <a:lvl3pPr algn="l" rtl="0" eaLnBrk="1" fontAlgn="base" hangingPunct="1">
        <a:lnSpc>
          <a:spcPct val="90000"/>
        </a:lnSpc>
        <a:spcBef>
          <a:spcPct val="0"/>
        </a:spcBef>
        <a:spcAft>
          <a:spcPct val="0"/>
        </a:spcAft>
        <a:defRPr sz="4600">
          <a:solidFill>
            <a:srgbClr val="404040"/>
          </a:solidFill>
          <a:latin typeface="Georgia Pro Cond Light" panose="02040306050405020303" pitchFamily="18" charset="0"/>
        </a:defRPr>
      </a:lvl3pPr>
      <a:lvl4pPr algn="l" rtl="0" eaLnBrk="1" fontAlgn="base" hangingPunct="1">
        <a:lnSpc>
          <a:spcPct val="90000"/>
        </a:lnSpc>
        <a:spcBef>
          <a:spcPct val="0"/>
        </a:spcBef>
        <a:spcAft>
          <a:spcPct val="0"/>
        </a:spcAft>
        <a:defRPr sz="4600">
          <a:solidFill>
            <a:srgbClr val="404040"/>
          </a:solidFill>
          <a:latin typeface="Georgia Pro Cond Light" panose="02040306050405020303" pitchFamily="18" charset="0"/>
        </a:defRPr>
      </a:lvl4pPr>
      <a:lvl5pPr algn="l" rtl="0" eaLnBrk="1" fontAlgn="base" hangingPunct="1">
        <a:lnSpc>
          <a:spcPct val="90000"/>
        </a:lnSpc>
        <a:spcBef>
          <a:spcPct val="0"/>
        </a:spcBef>
        <a:spcAft>
          <a:spcPct val="0"/>
        </a:spcAft>
        <a:defRPr sz="4600">
          <a:solidFill>
            <a:srgbClr val="404040"/>
          </a:solidFill>
          <a:latin typeface="Georgia Pro Cond Light" panose="02040306050405020303" pitchFamily="18" charset="0"/>
        </a:defRPr>
      </a:lvl5pPr>
      <a:lvl6pPr marL="457200" algn="l" rtl="0" eaLnBrk="1" fontAlgn="base" hangingPunct="1">
        <a:lnSpc>
          <a:spcPct val="90000"/>
        </a:lnSpc>
        <a:spcBef>
          <a:spcPct val="0"/>
        </a:spcBef>
        <a:spcAft>
          <a:spcPct val="0"/>
        </a:spcAft>
        <a:defRPr sz="4600">
          <a:solidFill>
            <a:srgbClr val="404040"/>
          </a:solidFill>
          <a:latin typeface="Georgia Pro Cond Light" panose="02040306050405020303" pitchFamily="18" charset="0"/>
        </a:defRPr>
      </a:lvl6pPr>
      <a:lvl7pPr marL="914400" algn="l" rtl="0" eaLnBrk="1" fontAlgn="base" hangingPunct="1">
        <a:lnSpc>
          <a:spcPct val="90000"/>
        </a:lnSpc>
        <a:spcBef>
          <a:spcPct val="0"/>
        </a:spcBef>
        <a:spcAft>
          <a:spcPct val="0"/>
        </a:spcAft>
        <a:defRPr sz="4600">
          <a:solidFill>
            <a:srgbClr val="404040"/>
          </a:solidFill>
          <a:latin typeface="Georgia Pro Cond Light" panose="02040306050405020303" pitchFamily="18" charset="0"/>
        </a:defRPr>
      </a:lvl7pPr>
      <a:lvl8pPr marL="1371600" algn="l" rtl="0" eaLnBrk="1" fontAlgn="base" hangingPunct="1">
        <a:lnSpc>
          <a:spcPct val="90000"/>
        </a:lnSpc>
        <a:spcBef>
          <a:spcPct val="0"/>
        </a:spcBef>
        <a:spcAft>
          <a:spcPct val="0"/>
        </a:spcAft>
        <a:defRPr sz="4600">
          <a:solidFill>
            <a:srgbClr val="404040"/>
          </a:solidFill>
          <a:latin typeface="Georgia Pro Cond Light" panose="02040306050405020303" pitchFamily="18" charset="0"/>
        </a:defRPr>
      </a:lvl8pPr>
      <a:lvl9pPr marL="1828800" algn="l" rtl="0" eaLnBrk="1" fontAlgn="base" hangingPunct="1">
        <a:lnSpc>
          <a:spcPct val="90000"/>
        </a:lnSpc>
        <a:spcBef>
          <a:spcPct val="0"/>
        </a:spcBef>
        <a:spcAft>
          <a:spcPct val="0"/>
        </a:spcAft>
        <a:defRPr sz="4600">
          <a:solidFill>
            <a:srgbClr val="404040"/>
          </a:solidFill>
          <a:latin typeface="Georgia Pro Cond Light" panose="02040306050405020303" pitchFamily="18" charset="0"/>
        </a:defRPr>
      </a:lvl9pPr>
    </p:titleStyle>
    <p:bodyStyle>
      <a:lvl1pPr marL="90488" indent="-90488" algn="l" rtl="0" eaLnBrk="1" fontAlgn="base"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1" fontAlgn="base" hangingPunct="1">
        <a:spcBef>
          <a:spcPts val="200"/>
        </a:spcBef>
        <a:spcAft>
          <a:spcPts val="400"/>
        </a:spcAft>
        <a:buFont typeface="Calibri" panose="020F0502020204030204" pitchFamily="34" charset="0"/>
        <a:buChar char="◦"/>
        <a:defRPr kern="1200">
          <a:solidFill>
            <a:srgbClr val="404040"/>
          </a:solidFill>
          <a:latin typeface="+mn-lt"/>
          <a:ea typeface="+mn-ea"/>
          <a:cs typeface="+mn-cs"/>
        </a:defRPr>
      </a:lvl2pPr>
      <a:lvl3pPr marL="566738" indent="-182563" algn="l" rtl="0" eaLnBrk="1" fontAlgn="base" hangingPunct="1">
        <a:spcBef>
          <a:spcPts val="200"/>
        </a:spcBef>
        <a:spcAft>
          <a:spcPts val="400"/>
        </a:spcAft>
        <a:buFont typeface="Calibri" panose="020F0502020204030204" pitchFamily="34" charset="0"/>
        <a:buChar char="◦"/>
        <a:defRPr sz="1400" kern="1200">
          <a:solidFill>
            <a:srgbClr val="404040"/>
          </a:solidFill>
          <a:latin typeface="+mn-lt"/>
          <a:ea typeface="+mn-ea"/>
          <a:cs typeface="+mn-cs"/>
        </a:defRPr>
      </a:lvl3pPr>
      <a:lvl4pPr marL="749300" indent="-182563" algn="l" rtl="0" eaLnBrk="1" fontAlgn="base" hangingPunct="1">
        <a:spcBef>
          <a:spcPts val="200"/>
        </a:spcBef>
        <a:spcAft>
          <a:spcPts val="400"/>
        </a:spcAft>
        <a:buFont typeface="Calibri" panose="020F0502020204030204" pitchFamily="34" charset="0"/>
        <a:buChar char="◦"/>
        <a:defRPr sz="1400" kern="1200">
          <a:solidFill>
            <a:srgbClr val="404040"/>
          </a:solidFill>
          <a:latin typeface="+mn-lt"/>
          <a:ea typeface="+mn-ea"/>
          <a:cs typeface="+mn-cs"/>
        </a:defRPr>
      </a:lvl4pPr>
      <a:lvl5pPr marL="931863" indent="-182563" algn="l" rtl="0" eaLnBrk="1" fontAlgn="base" hangingPunct="1">
        <a:spcBef>
          <a:spcPts val="200"/>
        </a:spcBef>
        <a:spcAft>
          <a:spcPts val="400"/>
        </a:spcAft>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mailto:v.Morozovaite@uu.nl" TargetMode="External"/><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hyperlink" Target="mailto:a.Gerbrandy@uu.n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76" descr="&quot;&quot;">
            <a:extLst>
              <a:ext uri="{FF2B5EF4-FFF2-40B4-BE49-F238E27FC236}">
                <a16:creationId xmlns:a16="http://schemas.microsoft.com/office/drawing/2014/main" id="{6A3D4C2D-0DEB-4182-9230-C8E3766836F8}"/>
              </a:ext>
            </a:extLst>
          </p:cNvPr>
          <p:cNvSpPr>
            <a:spLocks noGrp="1" noRot="1" noChangeAspect="1" noMove="1" noResize="1" noEditPoints="1" noAdjustHandles="1" noChangeArrowheads="1" noChangeShapeType="1" noTextEdit="1"/>
          </p:cNvSpPr>
          <p:nvPr/>
        </p:nvSpPr>
        <p:spPr bwMode="white">
          <a:xfrm>
            <a:off x="7556500" y="0"/>
            <a:ext cx="464185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C7CBDA82-ECBC-4F63-8FA6-B06FB589D056}"/>
              </a:ext>
            </a:extLst>
          </p:cNvPr>
          <p:cNvSpPr/>
          <p:nvPr/>
        </p:nvSpPr>
        <p:spPr>
          <a:xfrm>
            <a:off x="7550151" y="5768974"/>
            <a:ext cx="4641849" cy="10890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18" name="Picture 7" descr="A picture containing text, person, group, people&#10;&#10;Description automatically generated">
            <a:extLst>
              <a:ext uri="{FF2B5EF4-FFF2-40B4-BE49-F238E27FC236}">
                <a16:creationId xmlns:a16="http://schemas.microsoft.com/office/drawing/2014/main" id="{0AEE5741-08BB-45D6-B1C1-232404DD1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12120" b="-2"/>
          <a:stretch>
            <a:fillRect/>
          </a:stretch>
        </p:blipFill>
        <p:spPr bwMode="auto">
          <a:xfrm>
            <a:off x="0" y="0"/>
            <a:ext cx="755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0840AC7-374F-49BD-98E4-24EB1C7CF67E}"/>
              </a:ext>
            </a:extLst>
          </p:cNvPr>
          <p:cNvSpPr>
            <a:spLocks noGrp="1"/>
          </p:cNvSpPr>
          <p:nvPr>
            <p:ph type="ctrTitle"/>
          </p:nvPr>
        </p:nvSpPr>
        <p:spPr>
          <a:xfrm>
            <a:off x="8048625" y="639763"/>
            <a:ext cx="3659188" cy="2851150"/>
          </a:xfrm>
        </p:spPr>
        <p:txBody>
          <a:bodyPr/>
          <a:lstStyle/>
          <a:p>
            <a:pPr fontAlgn="auto">
              <a:spcAft>
                <a:spcPts val="0"/>
              </a:spcAft>
              <a:defRPr/>
            </a:pPr>
            <a:r>
              <a:rPr lang="en-US" sz="4200" dirty="0">
                <a:solidFill>
                  <a:srgbClr val="FFFFFF"/>
                </a:solidFill>
              </a:rPr>
              <a:t>Should political micro-targeting be a competition law concern?</a:t>
            </a:r>
          </a:p>
        </p:txBody>
      </p:sp>
      <p:sp>
        <p:nvSpPr>
          <p:cNvPr id="3" name="Subtitle 2">
            <a:extLst>
              <a:ext uri="{FF2B5EF4-FFF2-40B4-BE49-F238E27FC236}">
                <a16:creationId xmlns:a16="http://schemas.microsoft.com/office/drawing/2014/main" id="{2F841B2C-9CB8-45A1-9EA5-F312D051A015}"/>
              </a:ext>
            </a:extLst>
          </p:cNvPr>
          <p:cNvSpPr>
            <a:spLocks noGrp="1"/>
          </p:cNvSpPr>
          <p:nvPr>
            <p:ph type="subTitle" idx="1"/>
          </p:nvPr>
        </p:nvSpPr>
        <p:spPr>
          <a:xfrm>
            <a:off x="8048625" y="3811588"/>
            <a:ext cx="3659188" cy="1597025"/>
          </a:xfrm>
        </p:spPr>
        <p:txBody>
          <a:bodyPr rtlCol="0"/>
          <a:lstStyle/>
          <a:p>
            <a:pPr fontAlgn="auto">
              <a:defRPr/>
            </a:pPr>
            <a:r>
              <a:rPr lang="en-US" sz="1800">
                <a:solidFill>
                  <a:srgbClr val="FFFFFF"/>
                </a:solidFill>
              </a:rPr>
              <a:t>VIKTORIJA MOROZOVAITE</a:t>
            </a:r>
          </a:p>
          <a:p>
            <a:pPr fontAlgn="auto">
              <a:defRPr/>
            </a:pPr>
            <a:r>
              <a:rPr lang="en-US" sz="1800">
                <a:solidFill>
                  <a:srgbClr val="FFFFFF"/>
                </a:solidFill>
              </a:rPr>
              <a:t>ANNA GERBRANDY</a:t>
            </a:r>
            <a:endParaRPr lang="en-US" sz="1800" dirty="0">
              <a:solidFill>
                <a:srgbClr val="FFFFFF"/>
              </a:solidFill>
            </a:endParaRPr>
          </a:p>
        </p:txBody>
      </p:sp>
      <p:cxnSp>
        <p:nvCxnSpPr>
          <p:cNvPr id="88" name="Straight Connector 78" descr="&quot;&quot;">
            <a:extLst>
              <a:ext uri="{FF2B5EF4-FFF2-40B4-BE49-F238E27FC236}">
                <a16:creationId xmlns:a16="http://schemas.microsoft.com/office/drawing/2014/main" id="{39C0205F-9D2E-4FC8-9AFD-E53799D48C3D}"/>
              </a:ext>
            </a:extLst>
          </p:cNvPr>
          <p:cNvCxnSpPr>
            <a:cxnSpLocks noGrp="1" noRot="1" noChangeAspect="1" noMove="1" noResize="1" noEditPoints="1" noAdjustHandles="1" noChangeArrowheads="1" noChangeShapeType="1"/>
          </p:cNvCxnSpPr>
          <p:nvPr/>
        </p:nvCxnSpPr>
        <p:spPr>
          <a:xfrm>
            <a:off x="8185150" y="3651250"/>
            <a:ext cx="3384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F73438E-5B51-4578-879F-DC4BA5F07C3E}"/>
              </a:ext>
            </a:extLst>
          </p:cNvPr>
          <p:cNvGrpSpPr/>
          <p:nvPr/>
        </p:nvGrpSpPr>
        <p:grpSpPr>
          <a:xfrm>
            <a:off x="8874919" y="5821362"/>
            <a:ext cx="2006600" cy="996950"/>
            <a:chOff x="8943182" y="5070475"/>
            <a:chExt cx="2006600" cy="996950"/>
          </a:xfrm>
        </p:grpSpPr>
        <p:pic>
          <p:nvPicPr>
            <p:cNvPr id="9223" name="Picture 11" descr="Icon&#10;&#10;Description automatically generated">
              <a:extLst>
                <a:ext uri="{FF2B5EF4-FFF2-40B4-BE49-F238E27FC236}">
                  <a16:creationId xmlns:a16="http://schemas.microsoft.com/office/drawing/2014/main" id="{77F2B744-2BD1-4A8E-A129-4F5700454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182" y="5122863"/>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3" descr="A picture containing background pattern&#10;&#10;Description automatically generated">
              <a:extLst>
                <a:ext uri="{FF2B5EF4-FFF2-40B4-BE49-F238E27FC236}">
                  <a16:creationId xmlns:a16="http://schemas.microsoft.com/office/drawing/2014/main" id="{ACFE59C0-A32F-4024-8B9C-072955E616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7595" y="5070475"/>
              <a:ext cx="9921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59FC-77CD-4362-8D69-6C411264EFC0}"/>
              </a:ext>
            </a:extLst>
          </p:cNvPr>
          <p:cNvSpPr>
            <a:spLocks noGrp="1"/>
          </p:cNvSpPr>
          <p:nvPr>
            <p:ph type="title"/>
          </p:nvPr>
        </p:nvSpPr>
        <p:spPr>
          <a:xfrm>
            <a:off x="1096963" y="287338"/>
            <a:ext cx="10058400" cy="1449387"/>
          </a:xfrm>
        </p:spPr>
        <p:txBody>
          <a:bodyPr/>
          <a:lstStyle/>
          <a:p>
            <a:pPr fontAlgn="auto">
              <a:spcAft>
                <a:spcPts val="0"/>
              </a:spcAft>
              <a:defRPr/>
            </a:pPr>
            <a:r>
              <a:rPr lang="en-US" dirty="0">
                <a:solidFill>
                  <a:schemeClr val="tx1">
                    <a:lumMod val="75000"/>
                    <a:lumOff val="25000"/>
                  </a:schemeClr>
                </a:solidFill>
              </a:rPr>
              <a:t>PM negatively affects citizen values</a:t>
            </a:r>
            <a:endParaRPr lang="nl-NL" dirty="0">
              <a:solidFill>
                <a:schemeClr val="tx1">
                  <a:lumMod val="75000"/>
                  <a:lumOff val="25000"/>
                </a:schemeClr>
              </a:solidFill>
            </a:endParaRPr>
          </a:p>
        </p:txBody>
      </p:sp>
      <p:sp>
        <p:nvSpPr>
          <p:cNvPr id="17" name="Flowchart: Alternate Process 16">
            <a:extLst>
              <a:ext uri="{FF2B5EF4-FFF2-40B4-BE49-F238E27FC236}">
                <a16:creationId xmlns:a16="http://schemas.microsoft.com/office/drawing/2014/main" id="{43F34224-AB33-42E8-996F-65BF1C533B91}"/>
              </a:ext>
            </a:extLst>
          </p:cNvPr>
          <p:cNvSpPr/>
          <p:nvPr/>
        </p:nvSpPr>
        <p:spPr>
          <a:xfrm>
            <a:off x="1578321" y="2058636"/>
            <a:ext cx="3096000" cy="508712"/>
          </a:xfrm>
          <a:prstGeom prst="flowChartAlternateProcess">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defRPr/>
            </a:pPr>
            <a:r>
              <a:rPr lang="en-US" sz="2400" b="1" dirty="0"/>
              <a:t>    Personal autonomy</a:t>
            </a:r>
            <a:endParaRPr lang="nl-NL" sz="2400" b="1" dirty="0"/>
          </a:p>
        </p:txBody>
      </p:sp>
      <p:sp>
        <p:nvSpPr>
          <p:cNvPr id="10" name="Flowchart: Alternate Process 9">
            <a:extLst>
              <a:ext uri="{FF2B5EF4-FFF2-40B4-BE49-F238E27FC236}">
                <a16:creationId xmlns:a16="http://schemas.microsoft.com/office/drawing/2014/main" id="{93DAE40B-61B0-428F-BF24-98C725E706C9}"/>
              </a:ext>
            </a:extLst>
          </p:cNvPr>
          <p:cNvSpPr/>
          <p:nvPr/>
        </p:nvSpPr>
        <p:spPr>
          <a:xfrm>
            <a:off x="4810057" y="2058636"/>
            <a:ext cx="3096000" cy="508712"/>
          </a:xfrm>
          <a:prstGeom prst="flowChartAlternateProcess">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sz="2400" b="1" dirty="0"/>
              <a:t>Equality</a:t>
            </a:r>
            <a:endParaRPr lang="nl-NL" sz="2400" b="1" dirty="0"/>
          </a:p>
        </p:txBody>
      </p:sp>
      <p:sp>
        <p:nvSpPr>
          <p:cNvPr id="12" name="Flowchart: Alternate Process 11">
            <a:extLst>
              <a:ext uri="{FF2B5EF4-FFF2-40B4-BE49-F238E27FC236}">
                <a16:creationId xmlns:a16="http://schemas.microsoft.com/office/drawing/2014/main" id="{E4D664D0-89F4-4561-A03E-F5E539FD8986}"/>
              </a:ext>
            </a:extLst>
          </p:cNvPr>
          <p:cNvSpPr/>
          <p:nvPr/>
        </p:nvSpPr>
        <p:spPr>
          <a:xfrm>
            <a:off x="8041793" y="2058636"/>
            <a:ext cx="3096000" cy="508712"/>
          </a:xfrm>
          <a:prstGeom prst="flowChartAlternateProcess">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sz="2400" b="1" dirty="0"/>
              <a:t>Consumer welfare</a:t>
            </a:r>
            <a:endParaRPr lang="nl-NL" sz="2400" b="1" dirty="0"/>
          </a:p>
        </p:txBody>
      </p:sp>
      <p:pic>
        <p:nvPicPr>
          <p:cNvPr id="11" name="Graphic 10" descr="Head with gears">
            <a:extLst>
              <a:ext uri="{FF2B5EF4-FFF2-40B4-BE49-F238E27FC236}">
                <a16:creationId xmlns:a16="http://schemas.microsoft.com/office/drawing/2014/main" id="{942C6972-CF50-44C7-9EAE-0A384EAC2F1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590735" y="2096851"/>
            <a:ext cx="432281" cy="432281"/>
          </a:xfrm>
          <a:prstGeom prst="rect">
            <a:avLst/>
          </a:prstGeom>
        </p:spPr>
      </p:pic>
      <p:pic>
        <p:nvPicPr>
          <p:cNvPr id="9" name="Graphic 8" descr="Scales of justice">
            <a:extLst>
              <a:ext uri="{FF2B5EF4-FFF2-40B4-BE49-F238E27FC236}">
                <a16:creationId xmlns:a16="http://schemas.microsoft.com/office/drawing/2014/main" id="{824EFB33-5450-4F3A-9EFF-5343126C5B5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4866064" y="2139596"/>
            <a:ext cx="367566" cy="368562"/>
          </a:xfrm>
          <a:prstGeom prst="rect">
            <a:avLst/>
          </a:prstGeom>
        </p:spPr>
      </p:pic>
      <p:pic>
        <p:nvPicPr>
          <p:cNvPr id="13" name="Graphic 12" descr="Confused person">
            <a:extLst>
              <a:ext uri="{FF2B5EF4-FFF2-40B4-BE49-F238E27FC236}">
                <a16:creationId xmlns:a16="http://schemas.microsoft.com/office/drawing/2014/main" id="{1187AF16-02AE-444D-9B39-A87CEE64E742}"/>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8093488" y="2117824"/>
            <a:ext cx="384039" cy="384039"/>
          </a:xfrm>
          <a:prstGeom prst="rect">
            <a:avLst/>
          </a:prstGeom>
        </p:spPr>
      </p:pic>
      <p:sp>
        <p:nvSpPr>
          <p:cNvPr id="14" name="Flowchart: Alternate Process 13">
            <a:extLst>
              <a:ext uri="{FF2B5EF4-FFF2-40B4-BE49-F238E27FC236}">
                <a16:creationId xmlns:a16="http://schemas.microsoft.com/office/drawing/2014/main" id="{B8F9015D-51F4-443E-8F2B-D82B6CB4C7A8}"/>
              </a:ext>
            </a:extLst>
          </p:cNvPr>
          <p:cNvSpPr/>
          <p:nvPr/>
        </p:nvSpPr>
        <p:spPr>
          <a:xfrm rot="16200000">
            <a:off x="491805" y="3320245"/>
            <a:ext cx="1649658" cy="439342"/>
          </a:xfrm>
          <a:prstGeom prst="flowChartAlternateProcess">
            <a:avLst/>
          </a:prstGeom>
          <a:solidFill>
            <a:srgbClr val="E88B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lstStyle/>
          <a:p>
            <a:pPr algn="ctr" fontAlgn="auto">
              <a:defRPr/>
            </a:pPr>
            <a:r>
              <a:rPr lang="en-US" sz="2400" b="1" dirty="0"/>
              <a:t>Elements</a:t>
            </a:r>
            <a:endParaRPr lang="nl-NL" sz="2400" b="1" dirty="0"/>
          </a:p>
        </p:txBody>
      </p:sp>
      <p:sp>
        <p:nvSpPr>
          <p:cNvPr id="15" name="Flowchart: Alternate Process 14">
            <a:extLst>
              <a:ext uri="{FF2B5EF4-FFF2-40B4-BE49-F238E27FC236}">
                <a16:creationId xmlns:a16="http://schemas.microsoft.com/office/drawing/2014/main" id="{D0389078-74AB-4401-AC00-315E931F3A44}"/>
              </a:ext>
            </a:extLst>
          </p:cNvPr>
          <p:cNvSpPr/>
          <p:nvPr/>
        </p:nvSpPr>
        <p:spPr>
          <a:xfrm rot="16200000">
            <a:off x="396792" y="5174200"/>
            <a:ext cx="1839683" cy="439342"/>
          </a:xfrm>
          <a:prstGeom prst="flowChartAlternateProcess">
            <a:avLst/>
          </a:prstGeom>
          <a:solidFill>
            <a:srgbClr val="E88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auto">
              <a:defRPr/>
            </a:pPr>
            <a:r>
              <a:rPr lang="en-US" sz="2400" b="1" dirty="0"/>
              <a:t>PM effects</a:t>
            </a:r>
            <a:endParaRPr lang="nl-NL" sz="2400" b="1" dirty="0"/>
          </a:p>
        </p:txBody>
      </p:sp>
      <p:sp>
        <p:nvSpPr>
          <p:cNvPr id="16" name="Content Placeholder 3">
            <a:extLst>
              <a:ext uri="{FF2B5EF4-FFF2-40B4-BE49-F238E27FC236}">
                <a16:creationId xmlns:a16="http://schemas.microsoft.com/office/drawing/2014/main" id="{69A73D36-D949-4096-840D-7FDDF4146FBE}"/>
              </a:ext>
            </a:extLst>
          </p:cNvPr>
          <p:cNvSpPr>
            <a:spLocks noGrp="1"/>
          </p:cNvSpPr>
          <p:nvPr>
            <p:ph sz="half" idx="2"/>
          </p:nvPr>
        </p:nvSpPr>
        <p:spPr>
          <a:xfrm>
            <a:off x="1590734" y="2747745"/>
            <a:ext cx="3029157" cy="16233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rmAutofit/>
          </a:bodyPr>
          <a:lstStyle/>
          <a:p>
            <a:pPr marL="174625" indent="-174625" fontAlgn="auto">
              <a:spcBef>
                <a:spcPts val="200"/>
              </a:spcBef>
              <a:buFont typeface="Wingdings" panose="05000000000000000000" pitchFamily="2" charset="2"/>
              <a:buChar char="§"/>
            </a:pPr>
            <a:r>
              <a:rPr lang="en-US" sz="1600" dirty="0">
                <a:solidFill>
                  <a:schemeClr val="tx1">
                    <a:lumMod val="75000"/>
                    <a:lumOff val="25000"/>
                  </a:schemeClr>
                </a:solidFill>
              </a:rPr>
              <a:t>De facto power to govern oneself</a:t>
            </a:r>
          </a:p>
          <a:p>
            <a:pPr marL="174625" indent="-174625" fontAlgn="auto">
              <a:spcBef>
                <a:spcPts val="200"/>
              </a:spcBef>
              <a:buFont typeface="Wingdings" panose="05000000000000000000" pitchFamily="2" charset="2"/>
              <a:buChar char="§"/>
            </a:pPr>
            <a:r>
              <a:rPr lang="en-US" sz="1600" dirty="0">
                <a:solidFill>
                  <a:schemeClr val="tx1">
                    <a:lumMod val="75000"/>
                    <a:lumOff val="25000"/>
                  </a:schemeClr>
                </a:solidFill>
              </a:rPr>
              <a:t>Authoritative control of one’s own choices, goals, actions</a:t>
            </a:r>
          </a:p>
        </p:txBody>
      </p:sp>
      <p:sp>
        <p:nvSpPr>
          <p:cNvPr id="19" name="Content Placeholder 3">
            <a:extLst>
              <a:ext uri="{FF2B5EF4-FFF2-40B4-BE49-F238E27FC236}">
                <a16:creationId xmlns:a16="http://schemas.microsoft.com/office/drawing/2014/main" id="{23F6ED2B-D48D-49FC-99A2-BEC0C1D08393}"/>
              </a:ext>
            </a:extLst>
          </p:cNvPr>
          <p:cNvSpPr txBox="1">
            <a:spLocks/>
          </p:cNvSpPr>
          <p:nvPr/>
        </p:nvSpPr>
        <p:spPr bwMode="auto">
          <a:xfrm>
            <a:off x="4810058" y="2721429"/>
            <a:ext cx="3096000" cy="164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rmAutofit/>
          </a:bodyPr>
          <a:lstStyle>
            <a:defPPr>
              <a:defRPr lang="en-US"/>
            </a:defPPr>
            <a:lvl1pPr marL="174625" indent="-174625" eaLnBrk="1" fontAlgn="auto" hangingPunct="1">
              <a:lnSpc>
                <a:spcPct val="110000"/>
              </a:lnSpc>
              <a:spcBef>
                <a:spcPts val="200"/>
              </a:spcBef>
              <a:spcAft>
                <a:spcPts val="200"/>
              </a:spcAft>
              <a:buClr>
                <a:schemeClr val="accent1"/>
              </a:buClr>
              <a:buSzPct val="100000"/>
              <a:buFont typeface="Wingdings" panose="05000000000000000000" pitchFamily="2" charset="2"/>
              <a:buChar char="§"/>
              <a:defRPr sz="1600" i="0">
                <a:solidFill>
                  <a:schemeClr val="tx1">
                    <a:lumMod val="75000"/>
                    <a:lumOff val="25000"/>
                  </a:schemeClr>
                </a:solidFill>
                <a:latin typeface="+mn-lt"/>
              </a:defRPr>
            </a:lvl1pPr>
            <a:lvl2pPr marL="382588" indent="-182563" eaLnBrk="1" hangingPunct="1">
              <a:spcBef>
                <a:spcPts val="200"/>
              </a:spcBef>
              <a:spcAft>
                <a:spcPts val="400"/>
              </a:spcAft>
              <a:buFont typeface="Calibri" panose="020F0502020204030204" pitchFamily="34" charset="0"/>
              <a:buChar char="◦"/>
              <a:defRPr>
                <a:solidFill>
                  <a:srgbClr val="404040"/>
                </a:solidFill>
                <a:latin typeface="+mn-lt"/>
              </a:defRPr>
            </a:lvl2pPr>
            <a:lvl3pPr marL="566738" indent="-182563" eaLnBrk="1" hangingPunct="1">
              <a:spcBef>
                <a:spcPts val="200"/>
              </a:spcBef>
              <a:spcAft>
                <a:spcPts val="400"/>
              </a:spcAft>
              <a:buFont typeface="Calibri" panose="020F0502020204030204" pitchFamily="34" charset="0"/>
              <a:buChar char="◦"/>
              <a:defRPr sz="1400">
                <a:solidFill>
                  <a:srgbClr val="404040"/>
                </a:solidFill>
                <a:latin typeface="+mn-lt"/>
              </a:defRPr>
            </a:lvl3pPr>
            <a:lvl4pPr marL="749300" indent="-182563" eaLnBrk="1" hangingPunct="1">
              <a:spcBef>
                <a:spcPts val="200"/>
              </a:spcBef>
              <a:spcAft>
                <a:spcPts val="400"/>
              </a:spcAft>
              <a:buFont typeface="Calibri" panose="020F0502020204030204" pitchFamily="34" charset="0"/>
              <a:buChar char="◦"/>
              <a:defRPr sz="1400">
                <a:solidFill>
                  <a:srgbClr val="404040"/>
                </a:solidFill>
                <a:latin typeface="+mn-lt"/>
              </a:defRPr>
            </a:lvl4pPr>
            <a:lvl5pPr marL="931863" indent="-182563" eaLnBrk="1" hangingPunct="1">
              <a:spcBef>
                <a:spcPts val="200"/>
              </a:spcBef>
              <a:spcAft>
                <a:spcPts val="400"/>
              </a:spcAft>
              <a:buFont typeface="Calibri" panose="020F0502020204030204" pitchFamily="34" charset="0"/>
              <a:buChar char="◦"/>
              <a:defRPr sz="1400">
                <a:solidFill>
                  <a:srgbClr val="404040"/>
                </a:solidFill>
                <a:latin typeface="+mn-lt"/>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9pPr>
          </a:lstStyle>
          <a:p>
            <a:r>
              <a:rPr lang="en-US" dirty="0"/>
              <a:t>Structural</a:t>
            </a:r>
          </a:p>
          <a:p>
            <a:r>
              <a:rPr lang="en-US" dirty="0"/>
              <a:t>Discursive</a:t>
            </a:r>
            <a:endParaRPr lang="nl-NL" dirty="0"/>
          </a:p>
        </p:txBody>
      </p:sp>
      <p:sp>
        <p:nvSpPr>
          <p:cNvPr id="20" name="Content Placeholder 5">
            <a:extLst>
              <a:ext uri="{FF2B5EF4-FFF2-40B4-BE49-F238E27FC236}">
                <a16:creationId xmlns:a16="http://schemas.microsoft.com/office/drawing/2014/main" id="{0DF8223F-E921-41BF-99DD-CAC47B52DC7A}"/>
              </a:ext>
            </a:extLst>
          </p:cNvPr>
          <p:cNvSpPr>
            <a:spLocks noGrp="1"/>
          </p:cNvSpPr>
          <p:nvPr>
            <p:ph sz="quarter" idx="4"/>
          </p:nvPr>
        </p:nvSpPr>
        <p:spPr>
          <a:xfrm>
            <a:off x="8041794" y="2715087"/>
            <a:ext cx="3096000" cy="1656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rmAutofit/>
          </a:bodyPr>
          <a:lstStyle/>
          <a:p>
            <a:pPr marL="174625" indent="-174625" fontAlgn="auto">
              <a:spcBef>
                <a:spcPts val="200"/>
              </a:spcBef>
              <a:buFont typeface="Wingdings" panose="05000000000000000000" pitchFamily="2" charset="2"/>
              <a:buChar char="§"/>
            </a:pPr>
            <a:r>
              <a:rPr lang="en-GB" sz="1600" dirty="0">
                <a:solidFill>
                  <a:schemeClr val="tx1">
                    <a:lumMod val="75000"/>
                    <a:lumOff val="25000"/>
                  </a:schemeClr>
                </a:solidFill>
              </a:rPr>
              <a:t>Low prices, high quality, variety of choices and innovation</a:t>
            </a:r>
          </a:p>
          <a:p>
            <a:pPr marL="174625" indent="-174625" fontAlgn="auto">
              <a:spcBef>
                <a:spcPts val="200"/>
              </a:spcBef>
              <a:buFont typeface="Wingdings" panose="05000000000000000000" pitchFamily="2" charset="2"/>
              <a:buChar char="§"/>
            </a:pPr>
            <a:r>
              <a:rPr lang="en-GB" sz="1600" dirty="0">
                <a:solidFill>
                  <a:schemeClr val="tx1">
                    <a:lumMod val="75000"/>
                    <a:lumOff val="25000"/>
                  </a:schemeClr>
                </a:solidFill>
              </a:rPr>
              <a:t>These parameters are generally understood to be measurable and </a:t>
            </a:r>
            <a:r>
              <a:rPr lang="en-US" sz="1600" dirty="0">
                <a:solidFill>
                  <a:schemeClr val="tx1">
                    <a:lumMod val="75000"/>
                    <a:lumOff val="25000"/>
                  </a:schemeClr>
                </a:solidFill>
              </a:rPr>
              <a:t>quantifiable.</a:t>
            </a:r>
            <a:endParaRPr lang="nl-NL" sz="1600" dirty="0">
              <a:solidFill>
                <a:schemeClr val="tx1">
                  <a:lumMod val="75000"/>
                  <a:lumOff val="25000"/>
                </a:schemeClr>
              </a:solidFill>
            </a:endParaRPr>
          </a:p>
          <a:p>
            <a:pPr marL="174625" indent="-174625" fontAlgn="auto">
              <a:spcBef>
                <a:spcPts val="200"/>
              </a:spcBef>
              <a:buFont typeface="Wingdings" panose="05000000000000000000" pitchFamily="2" charset="2"/>
              <a:buChar char="§"/>
            </a:pPr>
            <a:endParaRPr lang="nl-NL" sz="1600" dirty="0">
              <a:solidFill>
                <a:schemeClr val="tx1">
                  <a:lumMod val="75000"/>
                  <a:lumOff val="25000"/>
                </a:schemeClr>
              </a:solidFill>
            </a:endParaRPr>
          </a:p>
        </p:txBody>
      </p:sp>
      <p:sp>
        <p:nvSpPr>
          <p:cNvPr id="7" name="TextBox 6">
            <a:extLst>
              <a:ext uri="{FF2B5EF4-FFF2-40B4-BE49-F238E27FC236}">
                <a16:creationId xmlns:a16="http://schemas.microsoft.com/office/drawing/2014/main" id="{0152F469-9139-4157-A5E1-DA8F4ED27550}"/>
              </a:ext>
            </a:extLst>
          </p:cNvPr>
          <p:cNvSpPr txBox="1"/>
          <p:nvPr/>
        </p:nvSpPr>
        <p:spPr>
          <a:xfrm>
            <a:off x="1590734" y="4474030"/>
            <a:ext cx="3083587" cy="183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rmAutofit/>
          </a:bodyPr>
          <a:lstStyle>
            <a:lvl1pPr marL="174625" indent="-174625" eaLnBrk="1" fontAlgn="auto" hangingPunct="1">
              <a:lnSpc>
                <a:spcPct val="110000"/>
              </a:lnSpc>
              <a:spcBef>
                <a:spcPts val="1200"/>
              </a:spcBef>
              <a:spcAft>
                <a:spcPts val="200"/>
              </a:spcAft>
              <a:buClr>
                <a:schemeClr val="accent1"/>
              </a:buClr>
              <a:buSzPct val="100000"/>
              <a:buFont typeface="Wingdings" panose="05000000000000000000" pitchFamily="2" charset="2"/>
              <a:buChar char="§"/>
              <a:defRPr sz="1600" i="1">
                <a:solidFill>
                  <a:schemeClr val="tx1">
                    <a:lumMod val="75000"/>
                    <a:lumOff val="25000"/>
                  </a:schemeClr>
                </a:solidFill>
                <a:latin typeface="+mn-lt"/>
              </a:defRPr>
            </a:lvl1pPr>
            <a:lvl2pPr marL="382588" indent="-182563" eaLnBrk="1" hangingPunct="1">
              <a:spcBef>
                <a:spcPts val="200"/>
              </a:spcBef>
              <a:spcAft>
                <a:spcPts val="400"/>
              </a:spcAft>
              <a:buFont typeface="Calibri" panose="020F0502020204030204" pitchFamily="34" charset="0"/>
              <a:buChar char="◦"/>
              <a:defRPr>
                <a:solidFill>
                  <a:srgbClr val="404040"/>
                </a:solidFill>
                <a:latin typeface="+mn-lt"/>
              </a:defRPr>
            </a:lvl2pPr>
            <a:lvl3pPr marL="566738" indent="-182563" eaLnBrk="1" hangingPunct="1">
              <a:spcBef>
                <a:spcPts val="200"/>
              </a:spcBef>
              <a:spcAft>
                <a:spcPts val="400"/>
              </a:spcAft>
              <a:buFont typeface="Calibri" panose="020F0502020204030204" pitchFamily="34" charset="0"/>
              <a:buChar char="◦"/>
              <a:defRPr sz="1400">
                <a:solidFill>
                  <a:srgbClr val="404040"/>
                </a:solidFill>
                <a:latin typeface="+mn-lt"/>
              </a:defRPr>
            </a:lvl3pPr>
            <a:lvl4pPr marL="749300" indent="-182563" eaLnBrk="1" hangingPunct="1">
              <a:spcBef>
                <a:spcPts val="200"/>
              </a:spcBef>
              <a:spcAft>
                <a:spcPts val="400"/>
              </a:spcAft>
              <a:buFont typeface="Calibri" panose="020F0502020204030204" pitchFamily="34" charset="0"/>
              <a:buChar char="◦"/>
              <a:defRPr sz="1400">
                <a:solidFill>
                  <a:srgbClr val="404040"/>
                </a:solidFill>
                <a:latin typeface="+mn-lt"/>
              </a:defRPr>
            </a:lvl4pPr>
            <a:lvl5pPr marL="931863" indent="-182563" eaLnBrk="1" hangingPunct="1">
              <a:spcBef>
                <a:spcPts val="200"/>
              </a:spcBef>
              <a:spcAft>
                <a:spcPts val="400"/>
              </a:spcAft>
              <a:buFont typeface="Calibri" panose="020F0502020204030204" pitchFamily="34" charset="0"/>
              <a:buChar char="◦"/>
              <a:defRPr sz="1400">
                <a:solidFill>
                  <a:srgbClr val="404040"/>
                </a:solidFill>
                <a:latin typeface="+mn-lt"/>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9pPr>
          </a:lstStyle>
          <a:p>
            <a:r>
              <a:rPr lang="en-US" altLang="nl-NL" i="0" dirty="0"/>
              <a:t>Behavioral modification strategies that affect sub-conscious mostly violate both elements</a:t>
            </a:r>
          </a:p>
          <a:p>
            <a:endParaRPr lang="nl-NL" dirty="0"/>
          </a:p>
        </p:txBody>
      </p:sp>
      <p:sp>
        <p:nvSpPr>
          <p:cNvPr id="21" name="TextBox 20">
            <a:extLst>
              <a:ext uri="{FF2B5EF4-FFF2-40B4-BE49-F238E27FC236}">
                <a16:creationId xmlns:a16="http://schemas.microsoft.com/office/drawing/2014/main" id="{9F20874B-2B83-467A-90A3-B86BB5DB2B4F}"/>
              </a:ext>
            </a:extLst>
          </p:cNvPr>
          <p:cNvSpPr txBox="1"/>
          <p:nvPr/>
        </p:nvSpPr>
        <p:spPr>
          <a:xfrm>
            <a:off x="4810057" y="4474030"/>
            <a:ext cx="3096000" cy="183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rmAutofit lnSpcReduction="10000"/>
          </a:bodyPr>
          <a:lstStyle>
            <a:defPPr>
              <a:defRPr lang="en-US"/>
            </a:defPPr>
            <a:lvl1pPr marL="174625" indent="-174625" eaLnBrk="1" fontAlgn="auto" hangingPunct="1">
              <a:lnSpc>
                <a:spcPct val="110000"/>
              </a:lnSpc>
              <a:spcBef>
                <a:spcPts val="1200"/>
              </a:spcBef>
              <a:spcAft>
                <a:spcPts val="200"/>
              </a:spcAft>
              <a:buClr>
                <a:schemeClr val="accent1"/>
              </a:buClr>
              <a:buSzPct val="100000"/>
              <a:buFont typeface="Wingdings" panose="05000000000000000000" pitchFamily="2" charset="2"/>
              <a:buChar char="§"/>
              <a:defRPr sz="1600" i="0">
                <a:solidFill>
                  <a:schemeClr val="tx1">
                    <a:lumMod val="75000"/>
                    <a:lumOff val="25000"/>
                  </a:schemeClr>
                </a:solidFill>
                <a:latin typeface="+mn-lt"/>
              </a:defRPr>
            </a:lvl1pPr>
            <a:lvl2pPr marL="382588" indent="-182563" eaLnBrk="1" hangingPunct="1">
              <a:spcBef>
                <a:spcPts val="200"/>
              </a:spcBef>
              <a:spcAft>
                <a:spcPts val="400"/>
              </a:spcAft>
              <a:buFont typeface="Calibri" panose="020F0502020204030204" pitchFamily="34" charset="0"/>
              <a:buChar char="◦"/>
              <a:defRPr>
                <a:solidFill>
                  <a:srgbClr val="404040"/>
                </a:solidFill>
                <a:latin typeface="+mn-lt"/>
              </a:defRPr>
            </a:lvl2pPr>
            <a:lvl3pPr marL="566738" indent="-182563" eaLnBrk="1" hangingPunct="1">
              <a:spcBef>
                <a:spcPts val="200"/>
              </a:spcBef>
              <a:spcAft>
                <a:spcPts val="400"/>
              </a:spcAft>
              <a:buFont typeface="Calibri" panose="020F0502020204030204" pitchFamily="34" charset="0"/>
              <a:buChar char="◦"/>
              <a:defRPr sz="1400">
                <a:solidFill>
                  <a:srgbClr val="404040"/>
                </a:solidFill>
                <a:latin typeface="+mn-lt"/>
              </a:defRPr>
            </a:lvl3pPr>
            <a:lvl4pPr marL="749300" indent="-182563" eaLnBrk="1" hangingPunct="1">
              <a:spcBef>
                <a:spcPts val="200"/>
              </a:spcBef>
              <a:spcAft>
                <a:spcPts val="400"/>
              </a:spcAft>
              <a:buFont typeface="Calibri" panose="020F0502020204030204" pitchFamily="34" charset="0"/>
              <a:buChar char="◦"/>
              <a:defRPr sz="1400">
                <a:solidFill>
                  <a:srgbClr val="404040"/>
                </a:solidFill>
                <a:latin typeface="+mn-lt"/>
              </a:defRPr>
            </a:lvl4pPr>
            <a:lvl5pPr marL="931863" indent="-182563" eaLnBrk="1" hangingPunct="1">
              <a:spcBef>
                <a:spcPts val="200"/>
              </a:spcBef>
              <a:spcAft>
                <a:spcPts val="400"/>
              </a:spcAft>
              <a:buFont typeface="Calibri" panose="020F0502020204030204" pitchFamily="34" charset="0"/>
              <a:buChar char="◦"/>
              <a:defRPr sz="1400">
                <a:solidFill>
                  <a:srgbClr val="404040"/>
                </a:solidFill>
                <a:latin typeface="+mn-lt"/>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9pPr>
          </a:lstStyle>
          <a:p>
            <a:pPr>
              <a:spcBef>
                <a:spcPts val="200"/>
              </a:spcBef>
            </a:pPr>
            <a:r>
              <a:rPr lang="en-US" dirty="0"/>
              <a:t>Exclusion of some from political debate</a:t>
            </a:r>
          </a:p>
          <a:p>
            <a:pPr>
              <a:spcBef>
                <a:spcPts val="200"/>
              </a:spcBef>
            </a:pPr>
            <a:r>
              <a:rPr lang="en-US" dirty="0"/>
              <a:t>Distortion in the public discourse</a:t>
            </a:r>
          </a:p>
          <a:p>
            <a:pPr>
              <a:spcBef>
                <a:spcPts val="200"/>
              </a:spcBef>
            </a:pPr>
            <a:r>
              <a:rPr lang="en-US" dirty="0"/>
              <a:t>Inclusion of less accessible voters</a:t>
            </a:r>
          </a:p>
          <a:p>
            <a:pPr>
              <a:spcBef>
                <a:spcPts val="200"/>
              </a:spcBef>
            </a:pPr>
            <a:r>
              <a:rPr lang="en-US" dirty="0"/>
              <a:t>Focus on issues that individuals care about most</a:t>
            </a:r>
          </a:p>
          <a:p>
            <a:pPr>
              <a:spcBef>
                <a:spcPts val="200"/>
              </a:spcBef>
            </a:pPr>
            <a:endParaRPr lang="nl-NL" dirty="0"/>
          </a:p>
        </p:txBody>
      </p:sp>
      <p:sp>
        <p:nvSpPr>
          <p:cNvPr id="22" name="TextBox 21">
            <a:extLst>
              <a:ext uri="{FF2B5EF4-FFF2-40B4-BE49-F238E27FC236}">
                <a16:creationId xmlns:a16="http://schemas.microsoft.com/office/drawing/2014/main" id="{08847884-F274-467D-9404-5B5D1EF59CD1}"/>
              </a:ext>
            </a:extLst>
          </p:cNvPr>
          <p:cNvSpPr txBox="1"/>
          <p:nvPr/>
        </p:nvSpPr>
        <p:spPr>
          <a:xfrm>
            <a:off x="8041793" y="4474030"/>
            <a:ext cx="3096000" cy="183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rmAutofit/>
          </a:bodyPr>
          <a:lstStyle>
            <a:defPPr>
              <a:defRPr lang="en-US"/>
            </a:defPPr>
            <a:lvl1pPr marL="174625" indent="-174625" eaLnBrk="1" fontAlgn="auto" hangingPunct="1">
              <a:lnSpc>
                <a:spcPct val="110000"/>
              </a:lnSpc>
              <a:spcBef>
                <a:spcPts val="200"/>
              </a:spcBef>
              <a:spcAft>
                <a:spcPts val="200"/>
              </a:spcAft>
              <a:buClr>
                <a:schemeClr val="accent1"/>
              </a:buClr>
              <a:buSzPct val="100000"/>
              <a:buFont typeface="Wingdings" panose="05000000000000000000" pitchFamily="2" charset="2"/>
              <a:buChar char="§"/>
              <a:defRPr sz="1600" i="0">
                <a:solidFill>
                  <a:schemeClr val="tx1">
                    <a:lumMod val="75000"/>
                    <a:lumOff val="25000"/>
                  </a:schemeClr>
                </a:solidFill>
                <a:latin typeface="+mn-lt"/>
              </a:defRPr>
            </a:lvl1pPr>
            <a:lvl2pPr marL="382588" indent="-182563" eaLnBrk="1" hangingPunct="1">
              <a:spcBef>
                <a:spcPts val="200"/>
              </a:spcBef>
              <a:spcAft>
                <a:spcPts val="400"/>
              </a:spcAft>
              <a:buFont typeface="Calibri" panose="020F0502020204030204" pitchFamily="34" charset="0"/>
              <a:buChar char="◦"/>
              <a:defRPr>
                <a:solidFill>
                  <a:srgbClr val="404040"/>
                </a:solidFill>
                <a:latin typeface="+mn-lt"/>
              </a:defRPr>
            </a:lvl2pPr>
            <a:lvl3pPr marL="566738" indent="-182563" eaLnBrk="1" hangingPunct="1">
              <a:spcBef>
                <a:spcPts val="200"/>
              </a:spcBef>
              <a:spcAft>
                <a:spcPts val="400"/>
              </a:spcAft>
              <a:buFont typeface="Calibri" panose="020F0502020204030204" pitchFamily="34" charset="0"/>
              <a:buChar char="◦"/>
              <a:defRPr sz="1400">
                <a:solidFill>
                  <a:srgbClr val="404040"/>
                </a:solidFill>
                <a:latin typeface="+mn-lt"/>
              </a:defRPr>
            </a:lvl3pPr>
            <a:lvl4pPr marL="749300" indent="-182563" eaLnBrk="1" hangingPunct="1">
              <a:spcBef>
                <a:spcPts val="200"/>
              </a:spcBef>
              <a:spcAft>
                <a:spcPts val="400"/>
              </a:spcAft>
              <a:buFont typeface="Calibri" panose="020F0502020204030204" pitchFamily="34" charset="0"/>
              <a:buChar char="◦"/>
              <a:defRPr sz="1400">
                <a:solidFill>
                  <a:srgbClr val="404040"/>
                </a:solidFill>
                <a:latin typeface="+mn-lt"/>
              </a:defRPr>
            </a:lvl4pPr>
            <a:lvl5pPr marL="931863" indent="-182563" eaLnBrk="1" hangingPunct="1">
              <a:spcBef>
                <a:spcPts val="200"/>
              </a:spcBef>
              <a:spcAft>
                <a:spcPts val="400"/>
              </a:spcAft>
              <a:buFont typeface="Calibri" panose="020F0502020204030204" pitchFamily="34" charset="0"/>
              <a:buChar char="◦"/>
              <a:defRPr sz="1400">
                <a:solidFill>
                  <a:srgbClr val="404040"/>
                </a:solidFill>
                <a:latin typeface="+mn-lt"/>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latin typeface="+mn-lt"/>
              </a:defRPr>
            </a:lvl9pPr>
          </a:lstStyle>
          <a:p>
            <a:r>
              <a:rPr lang="en-US" dirty="0"/>
              <a:t>Helps to deal with the “choice overload”</a:t>
            </a:r>
          </a:p>
          <a:p>
            <a:r>
              <a:rPr lang="en-US" dirty="0"/>
              <a:t>Intent behind relevance matters</a:t>
            </a:r>
          </a:p>
          <a:p>
            <a:r>
              <a:rPr lang="en-US" dirty="0"/>
              <a:t>Misalignment of incentives with the user may lead to reduction of choice and quality</a:t>
            </a:r>
          </a:p>
        </p:txBody>
      </p:sp>
      <p:cxnSp>
        <p:nvCxnSpPr>
          <p:cNvPr id="23" name="Straight Connector 22">
            <a:extLst>
              <a:ext uri="{FF2B5EF4-FFF2-40B4-BE49-F238E27FC236}">
                <a16:creationId xmlns:a16="http://schemas.microsoft.com/office/drawing/2014/main" id="{805FA5B0-508B-4D7D-92C4-47813B00EFE5}"/>
              </a:ext>
            </a:extLst>
          </p:cNvPr>
          <p:cNvCxnSpPr>
            <a:cxnSpLocks/>
          </p:cNvCxnSpPr>
          <p:nvPr/>
        </p:nvCxnSpPr>
        <p:spPr>
          <a:xfrm>
            <a:off x="4745681" y="2715087"/>
            <a:ext cx="0" cy="3611325"/>
          </a:xfrm>
          <a:prstGeom prst="line">
            <a:avLst/>
          </a:prstGeom>
          <a:ln>
            <a:solidFill>
              <a:schemeClr val="tx2">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22AB59-6924-4219-8B5D-4F7625C44899}"/>
              </a:ext>
            </a:extLst>
          </p:cNvPr>
          <p:cNvCxnSpPr>
            <a:cxnSpLocks/>
          </p:cNvCxnSpPr>
          <p:nvPr/>
        </p:nvCxnSpPr>
        <p:spPr>
          <a:xfrm>
            <a:off x="7954609" y="2715087"/>
            <a:ext cx="0" cy="3611325"/>
          </a:xfrm>
          <a:prstGeom prst="line">
            <a:avLst/>
          </a:prstGeom>
          <a:ln>
            <a:solidFill>
              <a:schemeClr val="tx2">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22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0" descr="&quot;&quot;">
            <a:extLst>
              <a:ext uri="{FF2B5EF4-FFF2-40B4-BE49-F238E27FC236}">
                <a16:creationId xmlns:a16="http://schemas.microsoft.com/office/drawing/2014/main" id="{4DE71C91-1B95-4AA8-8E83-4102E0F617D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AA169114-F36C-4085-B8CC-1109671392AB}"/>
              </a:ext>
            </a:extLst>
          </p:cNvPr>
          <p:cNvSpPr>
            <a:spLocks noGrp="1"/>
          </p:cNvSpPr>
          <p:nvPr>
            <p:ph type="title"/>
          </p:nvPr>
        </p:nvSpPr>
        <p:spPr>
          <a:xfrm>
            <a:off x="5172075" y="287338"/>
            <a:ext cx="5983288" cy="1449387"/>
          </a:xfrm>
        </p:spPr>
        <p:txBody>
          <a:bodyPr/>
          <a:lstStyle/>
          <a:p>
            <a:pPr fontAlgn="auto">
              <a:spcAft>
                <a:spcPts val="0"/>
              </a:spcAft>
              <a:defRPr/>
            </a:pPr>
            <a:r>
              <a:rPr lang="en-US" dirty="0">
                <a:solidFill>
                  <a:schemeClr val="tx1">
                    <a:lumMod val="75000"/>
                    <a:lumOff val="25000"/>
                  </a:schemeClr>
                </a:solidFill>
              </a:rPr>
              <a:t>European competition law’s response is nuanced</a:t>
            </a:r>
            <a:endParaRPr lang="nl-NL" dirty="0">
              <a:solidFill>
                <a:schemeClr val="tx1">
                  <a:lumMod val="75000"/>
                  <a:lumOff val="25000"/>
                </a:schemeClr>
              </a:solidFill>
            </a:endParaRPr>
          </a:p>
        </p:txBody>
      </p:sp>
      <p:pic>
        <p:nvPicPr>
          <p:cNvPr id="26628" name="Picture 5" descr="A picture containing text, person, group, people&#10;&#10;Description automatically generated">
            <a:extLst>
              <a:ext uri="{FF2B5EF4-FFF2-40B4-BE49-F238E27FC236}">
                <a16:creationId xmlns:a16="http://schemas.microsoft.com/office/drawing/2014/main" id="{14DE6BFF-F83D-47F8-9C95-48322DEAA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6738" b="-2"/>
          <a:stretch>
            <a:fillRect/>
          </a:stretch>
        </p:blipFill>
        <p:spPr bwMode="auto">
          <a:xfrm>
            <a:off x="0" y="0"/>
            <a:ext cx="457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12" descr="&quot;&quot;">
            <a:extLst>
              <a:ext uri="{FF2B5EF4-FFF2-40B4-BE49-F238E27FC236}">
                <a16:creationId xmlns:a16="http://schemas.microsoft.com/office/drawing/2014/main" id="{649D2D4F-9FF7-4C76-8895-2749F559E1D7}"/>
              </a:ext>
            </a:extLst>
          </p:cNvPr>
          <p:cNvCxnSpPr>
            <a:cxnSpLocks noGrp="1" noRot="1" noChangeAspect="1" noMove="1" noResize="1" noEditPoints="1" noAdjustHandles="1" noChangeArrowheads="1" noChangeShapeType="1"/>
          </p:cNvCxnSpPr>
          <p:nvPr/>
        </p:nvCxnSpPr>
        <p:spPr>
          <a:xfrm>
            <a:off x="5243513" y="1917700"/>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9DBA0A64-DE86-4CD0-99BC-693D706017B5}"/>
              </a:ext>
            </a:extLst>
          </p:cNvPr>
          <p:cNvSpPr>
            <a:spLocks noGrp="1"/>
          </p:cNvSpPr>
          <p:nvPr>
            <p:ph idx="1"/>
          </p:nvPr>
        </p:nvSpPr>
        <p:spPr>
          <a:xfrm>
            <a:off x="5172075" y="2108200"/>
            <a:ext cx="6470650" cy="4462463"/>
          </a:xfrm>
        </p:spPr>
        <p:txBody>
          <a:bodyPr rtlCol="0">
            <a:normAutofit fontScale="92500" lnSpcReduction="20000"/>
          </a:bodyPr>
          <a:lstStyle/>
          <a:p>
            <a:pPr marL="174625" indent="-174625" fontAlgn="auto">
              <a:buFont typeface="Wingdings" panose="05000000000000000000" pitchFamily="2" charset="2"/>
              <a:buChar char="§"/>
              <a:defRPr/>
            </a:pPr>
            <a:r>
              <a:rPr lang="en-US" dirty="0">
                <a:solidFill>
                  <a:schemeClr val="tx1">
                    <a:lumMod val="75000"/>
                    <a:lumOff val="25000"/>
                  </a:schemeClr>
                </a:solidFill>
              </a:rPr>
              <a:t>Dominance? </a:t>
            </a:r>
          </a:p>
          <a:p>
            <a:pPr marL="355600" lvl="1" indent="-155575" fontAlgn="auto">
              <a:buFont typeface="Speak Pro" panose="020B0504020101020102" pitchFamily="34" charset="0"/>
              <a:buChar char="–"/>
              <a:defRPr/>
            </a:pPr>
            <a:r>
              <a:rPr lang="en-US" dirty="0">
                <a:solidFill>
                  <a:schemeClr val="tx1">
                    <a:lumMod val="75000"/>
                    <a:lumOff val="25000"/>
                  </a:schemeClr>
                </a:solidFill>
              </a:rPr>
              <a:t>Big tech companies hold substantive and durable market positions in advertising markets – they are the inevitable business partners and gateways of information</a:t>
            </a:r>
          </a:p>
          <a:p>
            <a:pPr marL="182563" indent="-182563" fontAlgn="auto">
              <a:buFont typeface="Wingdings" panose="05000000000000000000" pitchFamily="2" charset="2"/>
              <a:buChar char="§"/>
              <a:defRPr/>
            </a:pPr>
            <a:r>
              <a:rPr lang="en-US" dirty="0">
                <a:solidFill>
                  <a:schemeClr val="tx1">
                    <a:lumMod val="75000"/>
                    <a:lumOff val="25000"/>
                  </a:schemeClr>
                </a:solidFill>
              </a:rPr>
              <a:t>Consumer welfare approach is too narrow and unfit to deal with political microtargeting threats to democratic values</a:t>
            </a:r>
          </a:p>
          <a:p>
            <a:pPr marL="355600" lvl="1" indent="-155575" fontAlgn="auto">
              <a:buFont typeface="Speak Pro" panose="020B0504020101020102" pitchFamily="34" charset="0"/>
              <a:buChar char="–"/>
              <a:defRPr/>
            </a:pPr>
            <a:r>
              <a:rPr lang="en-US" dirty="0">
                <a:solidFill>
                  <a:schemeClr val="tx1">
                    <a:lumMod val="75000"/>
                    <a:lumOff val="25000"/>
                  </a:schemeClr>
                </a:solidFill>
              </a:rPr>
              <a:t>The amalgamation of user-consumer and user-citizen roles and the amalgamation of impacted values create an amplified need for prioritizing and rebalancing.</a:t>
            </a:r>
          </a:p>
          <a:p>
            <a:pPr marL="355600" lvl="1" indent="-155575" fontAlgn="auto">
              <a:buFont typeface="Speak Pro" panose="020B0504020101020102" pitchFamily="34" charset="0"/>
              <a:buChar char="–"/>
              <a:defRPr/>
            </a:pPr>
            <a:r>
              <a:rPr lang="en-US" dirty="0">
                <a:solidFill>
                  <a:schemeClr val="tx1">
                    <a:lumMod val="75000"/>
                    <a:lumOff val="25000"/>
                  </a:schemeClr>
                </a:solidFill>
              </a:rPr>
              <a:t>Political character of competition law</a:t>
            </a:r>
          </a:p>
          <a:p>
            <a:pPr marL="355600" lvl="1" indent="-155575" fontAlgn="auto">
              <a:buFont typeface="Speak Pro" panose="020B0504020101020102" pitchFamily="34" charset="0"/>
              <a:buChar char="–"/>
              <a:defRPr/>
            </a:pPr>
            <a:r>
              <a:rPr lang="en-US" dirty="0">
                <a:solidFill>
                  <a:schemeClr val="tx1">
                    <a:lumMod val="75000"/>
                    <a:lumOff val="25000"/>
                  </a:schemeClr>
                </a:solidFill>
              </a:rPr>
              <a:t>Should consumer welfare be expanded? “Citizen welfare” (van Dijck, 2019), “wellbeing of citizens” (Townley, 2009)</a:t>
            </a:r>
            <a:endParaRPr lang="nl-NL" dirty="0">
              <a:solidFill>
                <a:schemeClr val="tx1">
                  <a:lumMod val="75000"/>
                  <a:lumOff val="25000"/>
                </a:schemeClr>
              </a:solidFill>
            </a:endParaRPr>
          </a:p>
          <a:p>
            <a:pPr marL="182563" indent="-182563" fontAlgn="auto">
              <a:buFont typeface="Wingdings" panose="05000000000000000000" pitchFamily="2" charset="2"/>
              <a:buChar char="§"/>
              <a:defRPr/>
            </a:pPr>
            <a:r>
              <a:rPr lang="nl-NL" dirty="0" err="1">
                <a:solidFill>
                  <a:schemeClr val="tx1">
                    <a:lumMod val="75000"/>
                    <a:lumOff val="25000"/>
                  </a:schemeClr>
                </a:solidFill>
              </a:rPr>
              <a:t>Other</a:t>
            </a:r>
            <a:r>
              <a:rPr lang="nl-NL" dirty="0">
                <a:solidFill>
                  <a:schemeClr val="tx1">
                    <a:lumMod val="75000"/>
                    <a:lumOff val="25000"/>
                  </a:schemeClr>
                </a:solidFill>
              </a:rPr>
              <a:t> </a:t>
            </a:r>
            <a:r>
              <a:rPr lang="nl-NL" dirty="0" err="1">
                <a:solidFill>
                  <a:schemeClr val="tx1">
                    <a:lumMod val="75000"/>
                    <a:lumOff val="25000"/>
                  </a:schemeClr>
                </a:solidFill>
              </a:rPr>
              <a:t>regulatory</a:t>
            </a:r>
            <a:r>
              <a:rPr lang="nl-NL" dirty="0">
                <a:solidFill>
                  <a:schemeClr val="tx1">
                    <a:lumMod val="75000"/>
                    <a:lumOff val="25000"/>
                  </a:schemeClr>
                </a:solidFill>
              </a:rPr>
              <a:t> avenues?</a:t>
            </a:r>
          </a:p>
          <a:p>
            <a:pPr marL="355600" lvl="1" indent="-155575" fontAlgn="auto">
              <a:buFont typeface="Speak Pro" panose="020B0504020101020102" pitchFamily="34" charset="0"/>
              <a:buChar char="–"/>
              <a:defRPr/>
            </a:pPr>
            <a:r>
              <a:rPr lang="nl-NL" dirty="0">
                <a:solidFill>
                  <a:schemeClr val="tx1">
                    <a:lumMod val="75000"/>
                    <a:lumOff val="25000"/>
                  </a:schemeClr>
                </a:solidFill>
              </a:rPr>
              <a:t>European </a:t>
            </a:r>
            <a:r>
              <a:rPr lang="nl-NL" dirty="0" err="1">
                <a:solidFill>
                  <a:schemeClr val="tx1">
                    <a:lumMod val="75000"/>
                    <a:lumOff val="25000"/>
                  </a:schemeClr>
                </a:solidFill>
              </a:rPr>
              <a:t>Democracy</a:t>
            </a:r>
            <a:r>
              <a:rPr lang="nl-NL" dirty="0">
                <a:solidFill>
                  <a:schemeClr val="tx1">
                    <a:lumMod val="75000"/>
                    <a:lumOff val="25000"/>
                  </a:schemeClr>
                </a:solidFill>
              </a:rPr>
              <a:t> Action Plan, Digital Services Act, Digital Markets Act and </a:t>
            </a:r>
            <a:r>
              <a:rPr lang="nl-NL" dirty="0" err="1">
                <a:solidFill>
                  <a:schemeClr val="tx1">
                    <a:lumMod val="75000"/>
                    <a:lumOff val="25000"/>
                  </a:schemeClr>
                </a:solidFill>
              </a:rPr>
              <a:t>other</a:t>
            </a:r>
            <a:endParaRPr lang="nl-NL" dirty="0">
              <a:solidFill>
                <a:schemeClr val="tx1">
                  <a:lumMod val="75000"/>
                  <a:lumOff val="25000"/>
                </a:schemeClr>
              </a:solidFill>
            </a:endParaRPr>
          </a:p>
        </p:txBody>
      </p:sp>
      <p:pic>
        <p:nvPicPr>
          <p:cNvPr id="11" name="Picture 91" descr="Icon&#10;&#10;Description automatically generated">
            <a:extLst>
              <a:ext uri="{FF2B5EF4-FFF2-40B4-BE49-F238E27FC236}">
                <a16:creationId xmlns:a16="http://schemas.microsoft.com/office/drawing/2014/main" id="{0CDCC915-3905-4CAA-B314-55F2DC67F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7" descr="A picture containing background pattern&#10;&#10;Description automatically generated">
            <a:extLst>
              <a:ext uri="{FF2B5EF4-FFF2-40B4-BE49-F238E27FC236}">
                <a16:creationId xmlns:a16="http://schemas.microsoft.com/office/drawing/2014/main" id="{E37630BC-504E-41EE-A279-AD6681B6BB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descr="&quot;&quot;">
            <a:extLst>
              <a:ext uri="{FF2B5EF4-FFF2-40B4-BE49-F238E27FC236}">
                <a16:creationId xmlns:a16="http://schemas.microsoft.com/office/drawing/2014/main" id="{B02B4F6A-E4F1-4CBC-8A1C-87ADADF9A335}"/>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9" descr="&quot;&quot;">
            <a:extLst>
              <a:ext uri="{FF2B5EF4-FFF2-40B4-BE49-F238E27FC236}">
                <a16:creationId xmlns:a16="http://schemas.microsoft.com/office/drawing/2014/main" id="{811C9E35-F47E-4869-9422-CCCC1BA812A6}"/>
              </a:ext>
            </a:extLst>
          </p:cNvPr>
          <p:cNvCxnSpPr>
            <a:cxnSpLocks noGrp="1" noRot="1" noChangeAspect="1" noMove="1" noResize="1" noEditPoints="1" noAdjustHandles="1" noChangeArrowheads="1" noChangeShapeType="1"/>
          </p:cNvCxnSpPr>
          <p:nvPr/>
        </p:nvCxnSpPr>
        <p:spPr>
          <a:xfrm>
            <a:off x="1208088" y="4475163"/>
            <a:ext cx="987583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1" descr="&quot;&quot;">
            <a:extLst>
              <a:ext uri="{FF2B5EF4-FFF2-40B4-BE49-F238E27FC236}">
                <a16:creationId xmlns:a16="http://schemas.microsoft.com/office/drawing/2014/main" id="{CC2EAEC7-6C14-4168-B044-D207E396B81C}"/>
              </a:ext>
            </a:extLst>
          </p:cNvPr>
          <p:cNvSpPr>
            <a:spLocks noGrp="1" noRot="1" noChangeAspect="1" noMove="1" noResize="1" noEditPoints="1" noAdjustHandles="1" noChangeArrowheads="1" noChangeShapeType="1" noTextEdit="1"/>
          </p:cNvSpPr>
          <p:nvPr/>
        </p:nvSpPr>
        <p:spPr>
          <a:xfrm>
            <a:off x="31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BB6A0355-F7F2-4373-985D-1C3C745A6486}"/>
              </a:ext>
            </a:extLst>
          </p:cNvPr>
          <p:cNvSpPr>
            <a:spLocks noGrp="1"/>
          </p:cNvSpPr>
          <p:nvPr>
            <p:ph type="title"/>
          </p:nvPr>
        </p:nvSpPr>
        <p:spPr>
          <a:xfrm>
            <a:off x="5221288" y="965200"/>
            <a:ext cx="5999162" cy="4927600"/>
          </a:xfrm>
        </p:spPr>
        <p:txBody>
          <a:bodyPr anchor="ctr"/>
          <a:lstStyle/>
          <a:p>
            <a:pPr fontAlgn="auto">
              <a:spcAft>
                <a:spcPts val="0"/>
              </a:spcAft>
              <a:defRPr/>
            </a:pPr>
            <a:r>
              <a:rPr lang="en-US" dirty="0">
                <a:solidFill>
                  <a:schemeClr val="tx2"/>
                </a:solidFill>
              </a:rPr>
              <a:t>Thank you!</a:t>
            </a:r>
          </a:p>
        </p:txBody>
      </p:sp>
      <p:sp>
        <p:nvSpPr>
          <p:cNvPr id="21" name="Rectangle 13" descr="&quot;&quot;">
            <a:extLst>
              <a:ext uri="{FF2B5EF4-FFF2-40B4-BE49-F238E27FC236}">
                <a16:creationId xmlns:a16="http://schemas.microsoft.com/office/drawing/2014/main" id="{7A12BBF4-1B87-41C9-BAA5-E7425DA51379}"/>
              </a:ext>
            </a:extLst>
          </p:cNvPr>
          <p:cNvSpPr>
            <a:spLocks noGrp="1" noRot="1" noChangeAspect="1" noMove="1" noResize="1" noEditPoints="1" noAdjustHandles="1" noChangeArrowheads="1" noChangeShapeType="1" noTextEdit="1"/>
          </p:cNvSpPr>
          <p:nvPr/>
        </p:nvSpPr>
        <p:spPr bwMode="white">
          <a:xfrm>
            <a:off x="0" y="0"/>
            <a:ext cx="45847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E9568FFC-47E9-4205-B8F9-FBFC661CEEF1}"/>
              </a:ext>
            </a:extLst>
          </p:cNvPr>
          <p:cNvSpPr>
            <a:spLocks noGrp="1"/>
          </p:cNvSpPr>
          <p:nvPr>
            <p:ph type="body" idx="1"/>
          </p:nvPr>
        </p:nvSpPr>
        <p:spPr>
          <a:xfrm>
            <a:off x="823913" y="1158875"/>
            <a:ext cx="2936875" cy="4440238"/>
          </a:xfrm>
        </p:spPr>
        <p:txBody>
          <a:bodyPr rtlCol="0" anchor="ctr">
            <a:normAutofit/>
          </a:bodyPr>
          <a:lstStyle/>
          <a:p>
            <a:pPr fontAlgn="auto">
              <a:lnSpc>
                <a:spcPct val="100000"/>
              </a:lnSpc>
              <a:defRPr/>
            </a:pPr>
            <a:r>
              <a:rPr lang="en-US" dirty="0">
                <a:solidFill>
                  <a:srgbClr val="FFFFFF"/>
                </a:solidFill>
              </a:rPr>
              <a:t>Reach us:</a:t>
            </a:r>
          </a:p>
          <a:p>
            <a:pPr fontAlgn="auto">
              <a:lnSpc>
                <a:spcPct val="100000"/>
              </a:lnSpc>
              <a:defRPr/>
            </a:pPr>
            <a:r>
              <a:rPr lang="en-US" sz="1600" b="1" dirty="0">
                <a:solidFill>
                  <a:srgbClr val="FFFFFF"/>
                </a:solidFill>
                <a:hlinkClick r:id="rId3"/>
              </a:rPr>
              <a:t>v.Morozovaite@uu.nl</a:t>
            </a:r>
            <a:endParaRPr lang="en-US" sz="1600" b="1" dirty="0">
              <a:solidFill>
                <a:srgbClr val="FFFFFF"/>
              </a:solidFill>
            </a:endParaRPr>
          </a:p>
          <a:p>
            <a:pPr fontAlgn="auto">
              <a:lnSpc>
                <a:spcPct val="100000"/>
              </a:lnSpc>
              <a:defRPr/>
            </a:pPr>
            <a:r>
              <a:rPr lang="en-US" sz="1600" b="1" dirty="0">
                <a:solidFill>
                  <a:srgbClr val="FFFFFF"/>
                </a:solidFill>
                <a:hlinkClick r:id="rId4"/>
              </a:rPr>
              <a:t>a.Gerbrandy@uu.nl</a:t>
            </a:r>
            <a:r>
              <a:rPr lang="en-US" sz="1600" b="1" dirty="0">
                <a:solidFill>
                  <a:srgbClr val="FFFFFF"/>
                </a:solidFill>
              </a:rPr>
              <a:t> </a:t>
            </a:r>
          </a:p>
          <a:p>
            <a:pPr fontAlgn="auto">
              <a:lnSpc>
                <a:spcPct val="100000"/>
              </a:lnSpc>
              <a:defRPr/>
            </a:pPr>
            <a:endParaRPr lang="en-US" dirty="0">
              <a:solidFill>
                <a:srgbClr val="FFFFFF"/>
              </a:solidFill>
            </a:endParaRPr>
          </a:p>
          <a:p>
            <a:pPr fontAlgn="auto">
              <a:lnSpc>
                <a:spcPct val="100000"/>
              </a:lnSpc>
              <a:defRPr/>
            </a:pPr>
            <a:endParaRPr lang="en-US" dirty="0">
              <a:solidFill>
                <a:srgbClr val="FFFFFF"/>
              </a:solidFill>
            </a:endParaRPr>
          </a:p>
          <a:p>
            <a:pPr fontAlgn="auto">
              <a:lnSpc>
                <a:spcPct val="100000"/>
              </a:lnSpc>
              <a:defRPr/>
            </a:pPr>
            <a:endParaRPr lang="en-US" dirty="0">
              <a:solidFill>
                <a:srgbClr val="FFFFFF"/>
              </a:solidFill>
            </a:endParaRPr>
          </a:p>
          <a:p>
            <a:pPr fontAlgn="auto">
              <a:lnSpc>
                <a:spcPct val="100000"/>
              </a:lnSpc>
              <a:defRPr/>
            </a:pPr>
            <a:r>
              <a:rPr lang="en-US" sz="2000" dirty="0">
                <a:solidFill>
                  <a:srgbClr val="FFFFFF"/>
                </a:solidFill>
              </a:rPr>
              <a:t>@Viktorija_mor</a:t>
            </a:r>
          </a:p>
          <a:p>
            <a:pPr fontAlgn="auto">
              <a:lnSpc>
                <a:spcPct val="100000"/>
              </a:lnSpc>
              <a:defRPr/>
            </a:pPr>
            <a:r>
              <a:rPr lang="en-US" sz="2000" dirty="0">
                <a:solidFill>
                  <a:srgbClr val="FFFFFF"/>
                </a:solidFill>
              </a:rPr>
              <a:t>@Annagerbrandy</a:t>
            </a:r>
          </a:p>
        </p:txBody>
      </p:sp>
      <p:pic>
        <p:nvPicPr>
          <p:cNvPr id="27656" name="Picture 4" descr="A picture containing ax, tool, vector graphics&#10;&#10;Description automatically generated">
            <a:extLst>
              <a:ext uri="{FF2B5EF4-FFF2-40B4-BE49-F238E27FC236}">
                <a16:creationId xmlns:a16="http://schemas.microsoft.com/office/drawing/2014/main" id="{BB976B13-FB4A-49F9-BEEC-52B7F53CD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 y="3798888"/>
            <a:ext cx="6000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Icon&#10;&#10;Description automatically generated">
            <a:extLst>
              <a:ext uri="{FF2B5EF4-FFF2-40B4-BE49-F238E27FC236}">
                <a16:creationId xmlns:a16="http://schemas.microsoft.com/office/drawing/2014/main" id="{E42013E5-85ED-47F7-8E25-7448D58E3F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0156" y="318294"/>
            <a:ext cx="1112837"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A picture containing background pattern&#10;&#10;Description automatically generated">
            <a:extLst>
              <a:ext uri="{FF2B5EF4-FFF2-40B4-BE49-F238E27FC236}">
                <a16:creationId xmlns:a16="http://schemas.microsoft.com/office/drawing/2014/main" id="{CD4B25BC-9F6D-43A5-9241-15AA0F1B13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56825" y="222250"/>
            <a:ext cx="13001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 name="Rectangle 120" descr="&quot;&quot;">
            <a:extLst>
              <a:ext uri="{FF2B5EF4-FFF2-40B4-BE49-F238E27FC236}">
                <a16:creationId xmlns:a16="http://schemas.microsoft.com/office/drawing/2014/main" id="{D1571FC2-88BA-45BE-9B03-3620305B35D9}"/>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3" name="Straight Connector 122" descr="&quot;&quot;">
            <a:extLst>
              <a:ext uri="{FF2B5EF4-FFF2-40B4-BE49-F238E27FC236}">
                <a16:creationId xmlns:a16="http://schemas.microsoft.com/office/drawing/2014/main" id="{4C7AAEC3-39DB-458D-9AF9-5391847B4657}"/>
              </a:ext>
            </a:extLst>
          </p:cNvPr>
          <p:cNvCxnSpPr>
            <a:cxnSpLocks noGrp="1" noRot="1" noChangeAspect="1" noMove="1" noResize="1" noEditPoints="1" noAdjustHandles="1" noChangeArrowheads="1" noChangeShapeType="1"/>
          </p:cNvCxnSpPr>
          <p:nvPr/>
        </p:nvCxnSpPr>
        <p:spPr>
          <a:xfrm>
            <a:off x="1193800" y="1897063"/>
            <a:ext cx="99663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5" name="Rectangle 124" descr="&quot;&quot;">
            <a:extLst>
              <a:ext uri="{FF2B5EF4-FFF2-40B4-BE49-F238E27FC236}">
                <a16:creationId xmlns:a16="http://schemas.microsoft.com/office/drawing/2014/main" id="{29B18C43-79D0-426D-BC19-91A3B7933990}"/>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EF516200-9670-49DE-88B8-3B0B0E5D7CB5}"/>
              </a:ext>
            </a:extLst>
          </p:cNvPr>
          <p:cNvSpPr>
            <a:spLocks noGrp="1"/>
          </p:cNvSpPr>
          <p:nvPr>
            <p:ph type="title"/>
          </p:nvPr>
        </p:nvSpPr>
        <p:spPr>
          <a:xfrm>
            <a:off x="1096963" y="287338"/>
            <a:ext cx="10058400" cy="1449387"/>
          </a:xfrm>
        </p:spPr>
        <p:txBody>
          <a:bodyPr>
            <a:normAutofit/>
          </a:bodyPr>
          <a:lstStyle/>
          <a:p>
            <a:pPr fontAlgn="auto">
              <a:spcAft>
                <a:spcPts val="0"/>
              </a:spcAft>
              <a:defRPr/>
            </a:pPr>
            <a:r>
              <a:rPr lang="en-US" sz="4800" dirty="0">
                <a:solidFill>
                  <a:schemeClr val="tx1">
                    <a:lumMod val="75000"/>
                    <a:lumOff val="25000"/>
                  </a:schemeClr>
                </a:solidFill>
              </a:rPr>
              <a:t>RQ: Should political microtargeting be a competition law concern?</a:t>
            </a:r>
          </a:p>
        </p:txBody>
      </p:sp>
      <p:cxnSp>
        <p:nvCxnSpPr>
          <p:cNvPr id="127" name="Straight Connector 126" descr="&quot;&quot;">
            <a:extLst>
              <a:ext uri="{FF2B5EF4-FFF2-40B4-BE49-F238E27FC236}">
                <a16:creationId xmlns:a16="http://schemas.microsoft.com/office/drawing/2014/main" id="{C9D16CC8-E384-4B29-9297-347209BF45DC}"/>
              </a:ext>
            </a:extLst>
          </p:cNvPr>
          <p:cNvCxnSpPr>
            <a:cxnSpLocks noGrp="1" noRot="1" noChangeAspect="1" noMove="1" noResize="1" noEditPoints="1" noAdjustHandles="1" noChangeArrowheads="1" noChangeShapeType="1"/>
          </p:cNvCxnSpPr>
          <p:nvPr/>
        </p:nvCxnSpPr>
        <p:spPr>
          <a:xfrm>
            <a:off x="1193800" y="1897063"/>
            <a:ext cx="99663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descr="&quot;&quot;">
            <a:extLst>
              <a:ext uri="{FF2B5EF4-FFF2-40B4-BE49-F238E27FC236}">
                <a16:creationId xmlns:a16="http://schemas.microsoft.com/office/drawing/2014/main" id="{AC5A45F9-836E-41B3-92E0-285DB0433034}"/>
              </a:ext>
            </a:extLst>
          </p:cNvPr>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1" name="Text Placeholder 3">
            <a:extLst>
              <a:ext uri="{FF2B5EF4-FFF2-40B4-BE49-F238E27FC236}">
                <a16:creationId xmlns:a16="http://schemas.microsoft.com/office/drawing/2014/main" id="{17C60276-0877-4969-9132-45F06CECB1A3}"/>
              </a:ext>
            </a:extLst>
          </p:cNvPr>
          <p:cNvGraphicFramePr/>
          <p:nvPr>
            <p:extLst>
              <p:ext uri="{D42A27DB-BD31-4B8C-83A1-F6EECF244321}">
                <p14:modId xmlns:p14="http://schemas.microsoft.com/office/powerpoint/2010/main" val="346271526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51" name="TextBox 2">
            <a:extLst>
              <a:ext uri="{FF2B5EF4-FFF2-40B4-BE49-F238E27FC236}">
                <a16:creationId xmlns:a16="http://schemas.microsoft.com/office/drawing/2014/main" id="{45346AFE-AD44-4FAB-9FA4-D12B58E7FC64}"/>
              </a:ext>
            </a:extLst>
          </p:cNvPr>
          <p:cNvSpPr txBox="1">
            <a:spLocks noChangeArrowheads="1"/>
          </p:cNvSpPr>
          <p:nvPr/>
        </p:nvSpPr>
        <p:spPr bwMode="auto">
          <a:xfrm flipH="1">
            <a:off x="3978275" y="4630738"/>
            <a:ext cx="71770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peak Pro" panose="020B0504020101020102" pitchFamily="34" charset="0"/>
              </a:defRPr>
            </a:lvl1pPr>
            <a:lvl2pPr marL="742950" indent="-285750">
              <a:defRPr>
                <a:solidFill>
                  <a:schemeClr val="tx1"/>
                </a:solidFill>
                <a:latin typeface="Speak Pro" panose="020B0504020101020102" pitchFamily="34" charset="0"/>
              </a:defRPr>
            </a:lvl2pPr>
            <a:lvl3pPr marL="1143000" indent="-228600">
              <a:defRPr>
                <a:solidFill>
                  <a:schemeClr val="tx1"/>
                </a:solidFill>
                <a:latin typeface="Speak Pro" panose="020B0504020101020102" pitchFamily="34" charset="0"/>
              </a:defRPr>
            </a:lvl3pPr>
            <a:lvl4pPr marL="1600200" indent="-228600">
              <a:defRPr>
                <a:solidFill>
                  <a:schemeClr val="tx1"/>
                </a:solidFill>
                <a:latin typeface="Speak Pro" panose="020B0504020101020102" pitchFamily="34" charset="0"/>
              </a:defRPr>
            </a:lvl4pPr>
            <a:lvl5pPr marL="2057400" indent="-228600">
              <a:defRPr>
                <a:solidFill>
                  <a:schemeClr val="tx1"/>
                </a:solidFill>
                <a:latin typeface="Speak Pro" panose="020B0504020101020102" pitchFamily="34" charset="0"/>
              </a:defRPr>
            </a:lvl5pPr>
            <a:lvl6pPr marL="2514600" indent="-228600" fontAlgn="base">
              <a:spcBef>
                <a:spcPct val="0"/>
              </a:spcBef>
              <a:spcAft>
                <a:spcPct val="0"/>
              </a:spcAft>
              <a:defRPr>
                <a:solidFill>
                  <a:schemeClr val="tx1"/>
                </a:solidFill>
                <a:latin typeface="Speak Pro" panose="020B0504020101020102" pitchFamily="34" charset="0"/>
              </a:defRPr>
            </a:lvl6pPr>
            <a:lvl7pPr marL="2971800" indent="-228600" fontAlgn="base">
              <a:spcBef>
                <a:spcPct val="0"/>
              </a:spcBef>
              <a:spcAft>
                <a:spcPct val="0"/>
              </a:spcAft>
              <a:defRPr>
                <a:solidFill>
                  <a:schemeClr val="tx1"/>
                </a:solidFill>
                <a:latin typeface="Speak Pro" panose="020B0504020101020102" pitchFamily="34" charset="0"/>
              </a:defRPr>
            </a:lvl7pPr>
            <a:lvl8pPr marL="3429000" indent="-228600" fontAlgn="base">
              <a:spcBef>
                <a:spcPct val="0"/>
              </a:spcBef>
              <a:spcAft>
                <a:spcPct val="0"/>
              </a:spcAft>
              <a:defRPr>
                <a:solidFill>
                  <a:schemeClr val="tx1"/>
                </a:solidFill>
                <a:latin typeface="Speak Pro" panose="020B0504020101020102" pitchFamily="34" charset="0"/>
              </a:defRPr>
            </a:lvl8pPr>
            <a:lvl9pPr marL="3886200" indent="-228600" fontAlgn="base">
              <a:spcBef>
                <a:spcPct val="0"/>
              </a:spcBef>
              <a:spcAft>
                <a:spcPct val="0"/>
              </a:spcAft>
              <a:defRPr>
                <a:solidFill>
                  <a:schemeClr val="tx1"/>
                </a:solidFill>
                <a:latin typeface="Speak Pro" panose="020B0504020101020102" pitchFamily="34" charset="0"/>
              </a:defRPr>
            </a:lvl9pPr>
          </a:lstStyle>
          <a:p>
            <a:pPr algn="just" eaLnBrk="1" hangingPunct="1"/>
            <a:r>
              <a:rPr lang="en-US" altLang="nl-NL" sz="1400" dirty="0"/>
              <a:t>ECL is triggered when a dominant company abuses its market position to the detriment of consumers. Microtargeting processes involve multiple actors, however, big tech companies serve as both the source (data) and the means (Ad Tech Stack, advertising tools, role of algorithms). Currently, ECL’s “consumer welfare” enforcement standard is too narrow to address democratic concerns and may need to be expanded to fit digital market realities.</a:t>
            </a:r>
            <a:endParaRPr lang="nl-NL" altLang="nl-NL" sz="1400" dirty="0"/>
          </a:p>
        </p:txBody>
      </p:sp>
      <p:sp>
        <p:nvSpPr>
          <p:cNvPr id="10252" name="TextBox 11">
            <a:extLst>
              <a:ext uri="{FF2B5EF4-FFF2-40B4-BE49-F238E27FC236}">
                <a16:creationId xmlns:a16="http://schemas.microsoft.com/office/drawing/2014/main" id="{CA69612C-DBA4-4003-9874-793E7484B196}"/>
              </a:ext>
            </a:extLst>
          </p:cNvPr>
          <p:cNvSpPr txBox="1">
            <a:spLocks noChangeArrowheads="1"/>
          </p:cNvSpPr>
          <p:nvPr/>
        </p:nvSpPr>
        <p:spPr bwMode="auto">
          <a:xfrm flipH="1">
            <a:off x="3978275" y="3476625"/>
            <a:ext cx="71167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peak Pro" panose="020B0504020101020102" pitchFamily="34" charset="0"/>
              </a:defRPr>
            </a:lvl1pPr>
            <a:lvl2pPr marL="742950" indent="-285750">
              <a:defRPr>
                <a:solidFill>
                  <a:schemeClr val="tx1"/>
                </a:solidFill>
                <a:latin typeface="Speak Pro" panose="020B0504020101020102" pitchFamily="34" charset="0"/>
              </a:defRPr>
            </a:lvl2pPr>
            <a:lvl3pPr marL="1143000" indent="-228600">
              <a:defRPr>
                <a:solidFill>
                  <a:schemeClr val="tx1"/>
                </a:solidFill>
                <a:latin typeface="Speak Pro" panose="020B0504020101020102" pitchFamily="34" charset="0"/>
              </a:defRPr>
            </a:lvl3pPr>
            <a:lvl4pPr marL="1600200" indent="-228600">
              <a:defRPr>
                <a:solidFill>
                  <a:schemeClr val="tx1"/>
                </a:solidFill>
                <a:latin typeface="Speak Pro" panose="020B0504020101020102" pitchFamily="34" charset="0"/>
              </a:defRPr>
            </a:lvl4pPr>
            <a:lvl5pPr marL="2057400" indent="-228600">
              <a:defRPr>
                <a:solidFill>
                  <a:schemeClr val="tx1"/>
                </a:solidFill>
                <a:latin typeface="Speak Pro" panose="020B0504020101020102" pitchFamily="34" charset="0"/>
              </a:defRPr>
            </a:lvl5pPr>
            <a:lvl6pPr marL="2514600" indent="-228600" fontAlgn="base">
              <a:spcBef>
                <a:spcPct val="0"/>
              </a:spcBef>
              <a:spcAft>
                <a:spcPct val="0"/>
              </a:spcAft>
              <a:defRPr>
                <a:solidFill>
                  <a:schemeClr val="tx1"/>
                </a:solidFill>
                <a:latin typeface="Speak Pro" panose="020B0504020101020102" pitchFamily="34" charset="0"/>
              </a:defRPr>
            </a:lvl6pPr>
            <a:lvl7pPr marL="2971800" indent="-228600" fontAlgn="base">
              <a:spcBef>
                <a:spcPct val="0"/>
              </a:spcBef>
              <a:spcAft>
                <a:spcPct val="0"/>
              </a:spcAft>
              <a:defRPr>
                <a:solidFill>
                  <a:schemeClr val="tx1"/>
                </a:solidFill>
                <a:latin typeface="Speak Pro" panose="020B0504020101020102" pitchFamily="34" charset="0"/>
              </a:defRPr>
            </a:lvl7pPr>
            <a:lvl8pPr marL="3429000" indent="-228600" fontAlgn="base">
              <a:spcBef>
                <a:spcPct val="0"/>
              </a:spcBef>
              <a:spcAft>
                <a:spcPct val="0"/>
              </a:spcAft>
              <a:defRPr>
                <a:solidFill>
                  <a:schemeClr val="tx1"/>
                </a:solidFill>
                <a:latin typeface="Speak Pro" panose="020B0504020101020102" pitchFamily="34" charset="0"/>
              </a:defRPr>
            </a:lvl8pPr>
            <a:lvl9pPr marL="3886200" indent="-228600" fontAlgn="base">
              <a:spcBef>
                <a:spcPct val="0"/>
              </a:spcBef>
              <a:spcAft>
                <a:spcPct val="0"/>
              </a:spcAft>
              <a:defRPr>
                <a:solidFill>
                  <a:schemeClr val="tx1"/>
                </a:solidFill>
                <a:latin typeface="Speak Pro" panose="020B0504020101020102" pitchFamily="34" charset="0"/>
              </a:defRPr>
            </a:lvl9pPr>
          </a:lstStyle>
          <a:p>
            <a:pPr algn="just" eaLnBrk="1" hangingPunct="1"/>
            <a:r>
              <a:rPr lang="en-US" altLang="nl-NL" sz="1400" dirty="0"/>
              <a:t>Due to the composite power of big tech companies and the dual role of user (consumer and citizen concomitantly), the manifestations of market power may pose a threat to citizen values. </a:t>
            </a:r>
            <a:r>
              <a:rPr lang="en-US" altLang="nl-NL" sz="1400" b="1" dirty="0"/>
              <a:t>By treating citizens as consumers, big technology companies in effect reduce incommensurable democratic values to fit economic metrics</a:t>
            </a:r>
            <a:r>
              <a:rPr lang="en-US" altLang="nl-NL" sz="1400" dirty="0"/>
              <a:t>. </a:t>
            </a:r>
            <a:endParaRPr lang="nl-NL" altLang="nl-NL" sz="1400" dirty="0"/>
          </a:p>
        </p:txBody>
      </p:sp>
      <p:sp>
        <p:nvSpPr>
          <p:cNvPr id="10253" name="TextBox 12">
            <a:extLst>
              <a:ext uri="{FF2B5EF4-FFF2-40B4-BE49-F238E27FC236}">
                <a16:creationId xmlns:a16="http://schemas.microsoft.com/office/drawing/2014/main" id="{19B4DCA5-0C92-44CA-B2D1-6C46603AC57B}"/>
              </a:ext>
            </a:extLst>
          </p:cNvPr>
          <p:cNvSpPr txBox="1">
            <a:spLocks noChangeArrowheads="1"/>
          </p:cNvSpPr>
          <p:nvPr/>
        </p:nvSpPr>
        <p:spPr bwMode="auto">
          <a:xfrm flipH="1">
            <a:off x="3978275" y="1931988"/>
            <a:ext cx="71167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peak Pro" panose="020B0504020101020102" pitchFamily="34" charset="0"/>
              </a:defRPr>
            </a:lvl1pPr>
            <a:lvl2pPr marL="742950" indent="-285750">
              <a:defRPr>
                <a:solidFill>
                  <a:schemeClr val="tx1"/>
                </a:solidFill>
                <a:latin typeface="Speak Pro" panose="020B0504020101020102" pitchFamily="34" charset="0"/>
              </a:defRPr>
            </a:lvl2pPr>
            <a:lvl3pPr marL="1143000" indent="-228600">
              <a:defRPr>
                <a:solidFill>
                  <a:schemeClr val="tx1"/>
                </a:solidFill>
                <a:latin typeface="Speak Pro" panose="020B0504020101020102" pitchFamily="34" charset="0"/>
              </a:defRPr>
            </a:lvl3pPr>
            <a:lvl4pPr marL="1600200" indent="-228600">
              <a:defRPr>
                <a:solidFill>
                  <a:schemeClr val="tx1"/>
                </a:solidFill>
                <a:latin typeface="Speak Pro" panose="020B0504020101020102" pitchFamily="34" charset="0"/>
              </a:defRPr>
            </a:lvl4pPr>
            <a:lvl5pPr marL="2057400" indent="-228600">
              <a:defRPr>
                <a:solidFill>
                  <a:schemeClr val="tx1"/>
                </a:solidFill>
                <a:latin typeface="Speak Pro" panose="020B0504020101020102" pitchFamily="34" charset="0"/>
              </a:defRPr>
            </a:lvl5pPr>
            <a:lvl6pPr marL="2514600" indent="-228600" fontAlgn="base">
              <a:spcBef>
                <a:spcPct val="0"/>
              </a:spcBef>
              <a:spcAft>
                <a:spcPct val="0"/>
              </a:spcAft>
              <a:defRPr>
                <a:solidFill>
                  <a:schemeClr val="tx1"/>
                </a:solidFill>
                <a:latin typeface="Speak Pro" panose="020B0504020101020102" pitchFamily="34" charset="0"/>
              </a:defRPr>
            </a:lvl6pPr>
            <a:lvl7pPr marL="2971800" indent="-228600" fontAlgn="base">
              <a:spcBef>
                <a:spcPct val="0"/>
              </a:spcBef>
              <a:spcAft>
                <a:spcPct val="0"/>
              </a:spcAft>
              <a:defRPr>
                <a:solidFill>
                  <a:schemeClr val="tx1"/>
                </a:solidFill>
                <a:latin typeface="Speak Pro" panose="020B0504020101020102" pitchFamily="34" charset="0"/>
              </a:defRPr>
            </a:lvl7pPr>
            <a:lvl8pPr marL="3429000" indent="-228600" fontAlgn="base">
              <a:spcBef>
                <a:spcPct val="0"/>
              </a:spcBef>
              <a:spcAft>
                <a:spcPct val="0"/>
              </a:spcAft>
              <a:defRPr>
                <a:solidFill>
                  <a:schemeClr val="tx1"/>
                </a:solidFill>
                <a:latin typeface="Speak Pro" panose="020B0504020101020102" pitchFamily="34" charset="0"/>
              </a:defRPr>
            </a:lvl8pPr>
            <a:lvl9pPr marL="3886200" indent="-228600" fontAlgn="base">
              <a:spcBef>
                <a:spcPct val="0"/>
              </a:spcBef>
              <a:spcAft>
                <a:spcPct val="0"/>
              </a:spcAft>
              <a:defRPr>
                <a:solidFill>
                  <a:schemeClr val="tx1"/>
                </a:solidFill>
                <a:latin typeface="Speak Pro" panose="020B0504020101020102" pitchFamily="34" charset="0"/>
              </a:defRPr>
            </a:lvl9pPr>
          </a:lstStyle>
          <a:p>
            <a:pPr algn="just" eaLnBrk="1" hangingPunct="1"/>
            <a:r>
              <a:rPr lang="en-US" altLang="nl-NL" sz="1400" dirty="0"/>
              <a:t>The processes that drive the digital market and the development of the “platform society” are led by giant tech companies that lie at the center of the digital economy and its infrastructure. They are driven by market logic with effects of their composite power spilling into economic, social and public spheres. </a:t>
            </a:r>
          </a:p>
          <a:p>
            <a:pPr eaLnBrk="1" hangingPunct="1"/>
            <a:r>
              <a:rPr lang="en-US" altLang="nl-NL" sz="1400" b="1" dirty="0"/>
              <a:t>Our thought experiment: how should a legal field concerned with negative effects of </a:t>
            </a:r>
            <a:r>
              <a:rPr lang="en-US" altLang="nl-NL" sz="1400" b="1" u="sng" dirty="0"/>
              <a:t>market power</a:t>
            </a:r>
            <a:r>
              <a:rPr lang="en-US" altLang="nl-NL" sz="1400" b="1" dirty="0"/>
              <a:t> deal with these deeply entangled effects (market, social, public)?</a:t>
            </a:r>
            <a:endParaRPr lang="nl-NL" altLang="nl-NL" sz="1400" b="1" dirty="0"/>
          </a:p>
        </p:txBody>
      </p:sp>
      <p:pic>
        <p:nvPicPr>
          <p:cNvPr id="16" name="Picture 91" descr="Icon&#10;&#10;Description automatically generated">
            <a:extLst>
              <a:ext uri="{FF2B5EF4-FFF2-40B4-BE49-F238E27FC236}">
                <a16:creationId xmlns:a16="http://schemas.microsoft.com/office/drawing/2014/main" id="{5DBE3964-959E-4C86-BA79-AC508D88A2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7" descr="A picture containing background pattern&#10;&#10;Description automatically generated">
            <a:extLst>
              <a:ext uri="{FF2B5EF4-FFF2-40B4-BE49-F238E27FC236}">
                <a16:creationId xmlns:a16="http://schemas.microsoft.com/office/drawing/2014/main" id="{79FD1227-C7CB-4098-A95F-859D87BCA6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99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descr="&quot;&quot;">
            <a:extLst>
              <a:ext uri="{FF2B5EF4-FFF2-40B4-BE49-F238E27FC236}">
                <a16:creationId xmlns:a16="http://schemas.microsoft.com/office/drawing/2014/main" id="{B26FC132-BC1B-44D9-ACAD-6673F6B42901}"/>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descr="&quot;&quot;">
            <a:extLst>
              <a:ext uri="{FF2B5EF4-FFF2-40B4-BE49-F238E27FC236}">
                <a16:creationId xmlns:a16="http://schemas.microsoft.com/office/drawing/2014/main" id="{C937177F-38AC-4548-87B1-6CF93E0004B0}"/>
              </a:ext>
            </a:extLst>
          </p:cNvPr>
          <p:cNvCxnSpPr>
            <a:cxnSpLocks noGrp="1" noRot="1" noChangeAspect="1" noMove="1" noResize="1" noEditPoints="1" noAdjustHandles="1" noChangeArrowheads="1" noChangeShapeType="1"/>
          </p:cNvCxnSpPr>
          <p:nvPr/>
        </p:nvCxnSpPr>
        <p:spPr>
          <a:xfrm>
            <a:off x="1193800" y="1897063"/>
            <a:ext cx="99663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descr="&quot;&quot;">
            <a:extLst>
              <a:ext uri="{FF2B5EF4-FFF2-40B4-BE49-F238E27FC236}">
                <a16:creationId xmlns:a16="http://schemas.microsoft.com/office/drawing/2014/main" id="{EDDBD42D-B6ED-4C95-8FC7-52CACBA4664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14F9AB46-6DD9-4DB1-8A47-5A6A109A1AD6}"/>
              </a:ext>
            </a:extLst>
          </p:cNvPr>
          <p:cNvSpPr>
            <a:spLocks noGrp="1"/>
          </p:cNvSpPr>
          <p:nvPr>
            <p:ph type="title"/>
          </p:nvPr>
        </p:nvSpPr>
        <p:spPr>
          <a:xfrm>
            <a:off x="1096963" y="287338"/>
            <a:ext cx="10058400" cy="1449387"/>
          </a:xfrm>
        </p:spPr>
        <p:txBody>
          <a:bodyPr>
            <a:normAutofit/>
          </a:bodyPr>
          <a:lstStyle/>
          <a:p>
            <a:pPr fontAlgn="auto">
              <a:spcAft>
                <a:spcPts val="0"/>
              </a:spcAft>
              <a:defRPr/>
            </a:pPr>
            <a:r>
              <a:rPr lang="en-US" sz="4800" dirty="0">
                <a:solidFill>
                  <a:schemeClr val="tx1">
                    <a:lumMod val="75000"/>
                    <a:lumOff val="25000"/>
                  </a:schemeClr>
                </a:solidFill>
              </a:rPr>
              <a:t>European competition law aims to curb </a:t>
            </a:r>
            <a:br>
              <a:rPr lang="en-US" sz="4800" dirty="0">
                <a:solidFill>
                  <a:schemeClr val="tx1">
                    <a:lumMod val="75000"/>
                    <a:lumOff val="25000"/>
                  </a:schemeClr>
                </a:solidFill>
              </a:rPr>
            </a:br>
            <a:r>
              <a:rPr lang="en-US" sz="4800" dirty="0">
                <a:solidFill>
                  <a:schemeClr val="tx1">
                    <a:lumMod val="75000"/>
                    <a:lumOff val="25000"/>
                  </a:schemeClr>
                </a:solidFill>
              </a:rPr>
              <a:t>the negative effects of market power </a:t>
            </a:r>
          </a:p>
        </p:txBody>
      </p:sp>
      <p:cxnSp>
        <p:nvCxnSpPr>
          <p:cNvPr id="28" name="!!Straight Connector" descr="&quot;&quot;">
            <a:extLst>
              <a:ext uri="{FF2B5EF4-FFF2-40B4-BE49-F238E27FC236}">
                <a16:creationId xmlns:a16="http://schemas.microsoft.com/office/drawing/2014/main" id="{C0E497B2-072E-46A3-80CB-9BC42D1ED776}"/>
              </a:ext>
            </a:extLst>
          </p:cNvPr>
          <p:cNvCxnSpPr>
            <a:cxnSpLocks noGrp="1" noRot="1" noChangeAspect="1" noMove="1" noResize="1" noEditPoints="1" noAdjustHandles="1" noChangeArrowheads="1" noChangeShapeType="1"/>
          </p:cNvCxnSpPr>
          <p:nvPr/>
        </p:nvCxnSpPr>
        <p:spPr>
          <a:xfrm>
            <a:off x="1193800" y="1897063"/>
            <a:ext cx="99663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EC11A7C-F785-4A6A-9966-EAC42BB303B5}"/>
              </a:ext>
            </a:extLst>
          </p:cNvPr>
          <p:cNvSpPr>
            <a:spLocks noGrp="1"/>
          </p:cNvSpPr>
          <p:nvPr>
            <p:ph sz="half" idx="2"/>
          </p:nvPr>
        </p:nvSpPr>
        <p:spPr>
          <a:xfrm>
            <a:off x="1193800" y="2428875"/>
            <a:ext cx="6182360" cy="3279775"/>
          </a:xfrm>
        </p:spPr>
        <p:txBody>
          <a:bodyPr rtlCol="0">
            <a:normAutofit/>
          </a:bodyPr>
          <a:lstStyle/>
          <a:p>
            <a:pPr marL="182563" indent="-182563" fontAlgn="auto">
              <a:lnSpc>
                <a:spcPct val="90000"/>
              </a:lnSpc>
              <a:buFont typeface="Wingdings" panose="05000000000000000000" pitchFamily="2" charset="2"/>
              <a:buChar char="§"/>
              <a:defRPr/>
            </a:pPr>
            <a:r>
              <a:rPr lang="en-US" sz="1700" dirty="0">
                <a:solidFill>
                  <a:schemeClr val="tx1">
                    <a:lumMod val="75000"/>
                    <a:lumOff val="25000"/>
                  </a:schemeClr>
                </a:solidFill>
              </a:rPr>
              <a:t>European Competition Law (ECL) is a legal regime most closely concerned with curbing the negative effects of </a:t>
            </a:r>
            <a:r>
              <a:rPr lang="en-US" sz="1700" b="1" dirty="0">
                <a:solidFill>
                  <a:schemeClr val="tx1">
                    <a:lumMod val="75000"/>
                    <a:lumOff val="25000"/>
                  </a:schemeClr>
                </a:solidFill>
              </a:rPr>
              <a:t>market power </a:t>
            </a:r>
            <a:r>
              <a:rPr lang="en-US" sz="1700" dirty="0">
                <a:solidFill>
                  <a:schemeClr val="tx1">
                    <a:lumMod val="75000"/>
                    <a:lumOff val="25000"/>
                  </a:schemeClr>
                </a:solidFill>
              </a:rPr>
              <a:t>(prohibition against abuse of </a:t>
            </a:r>
            <a:r>
              <a:rPr lang="en-US" sz="1700" b="1" dirty="0">
                <a:solidFill>
                  <a:schemeClr val="tx1">
                    <a:lumMod val="75000"/>
                    <a:lumOff val="25000"/>
                  </a:schemeClr>
                </a:solidFill>
              </a:rPr>
              <a:t>dominant</a:t>
            </a:r>
            <a:r>
              <a:rPr lang="en-US" sz="1700" dirty="0">
                <a:solidFill>
                  <a:schemeClr val="tx1">
                    <a:lumMod val="75000"/>
                    <a:lumOff val="25000"/>
                  </a:schemeClr>
                </a:solidFill>
              </a:rPr>
              <a:t> position is one of its strands – Art.102 TFEU).</a:t>
            </a:r>
          </a:p>
          <a:p>
            <a:pPr marL="182563" indent="-182563" fontAlgn="auto">
              <a:lnSpc>
                <a:spcPct val="90000"/>
              </a:lnSpc>
              <a:buFont typeface="Wingdings" panose="05000000000000000000" pitchFamily="2" charset="2"/>
              <a:buChar char="§"/>
              <a:defRPr/>
            </a:pPr>
            <a:r>
              <a:rPr lang="en-US" sz="1700" b="1" dirty="0">
                <a:solidFill>
                  <a:schemeClr val="tx1">
                    <a:lumMod val="75000"/>
                    <a:lumOff val="25000"/>
                  </a:schemeClr>
                </a:solidFill>
              </a:rPr>
              <a:t>“Dominance” </a:t>
            </a:r>
            <a:r>
              <a:rPr lang="en-US" sz="1700" dirty="0">
                <a:solidFill>
                  <a:schemeClr val="tx1">
                    <a:lumMod val="75000"/>
                    <a:lumOff val="25000"/>
                  </a:schemeClr>
                </a:solidFill>
              </a:rPr>
              <a:t>is a narrowly construed concept and as such is not prohibited. Instead, ECL protects against abusive manifestations of market power that leads to exclusionary, exploitative or discriminatory conduct to the </a:t>
            </a:r>
            <a:r>
              <a:rPr lang="en-US" sz="1700" b="1" u="sng" dirty="0">
                <a:solidFill>
                  <a:schemeClr val="tx1">
                    <a:lumMod val="75000"/>
                    <a:lumOff val="25000"/>
                  </a:schemeClr>
                </a:solidFill>
              </a:rPr>
              <a:t>detriment of consumers</a:t>
            </a:r>
            <a:r>
              <a:rPr lang="en-US" sz="1700" dirty="0">
                <a:solidFill>
                  <a:schemeClr val="tx1">
                    <a:lumMod val="75000"/>
                    <a:lumOff val="25000"/>
                  </a:schemeClr>
                </a:solidFill>
              </a:rPr>
              <a:t>.</a:t>
            </a:r>
          </a:p>
          <a:p>
            <a:pPr marL="182563" indent="-182563" fontAlgn="auto">
              <a:lnSpc>
                <a:spcPct val="90000"/>
              </a:lnSpc>
              <a:buFont typeface="Wingdings" panose="05000000000000000000" pitchFamily="2" charset="2"/>
              <a:buChar char="§"/>
              <a:defRPr/>
            </a:pPr>
            <a:r>
              <a:rPr lang="en-US" sz="1700" dirty="0">
                <a:solidFill>
                  <a:schemeClr val="tx1">
                    <a:lumMod val="75000"/>
                    <a:lumOff val="25000"/>
                  </a:schemeClr>
                </a:solidFill>
              </a:rPr>
              <a:t>The modernization process resulted into the apparent narrowing of the goals of competition law to (mostly) </a:t>
            </a:r>
            <a:r>
              <a:rPr lang="en-US" sz="1700" b="1" dirty="0">
                <a:solidFill>
                  <a:schemeClr val="tx1">
                    <a:lumMod val="75000"/>
                    <a:lumOff val="25000"/>
                  </a:schemeClr>
                </a:solidFill>
              </a:rPr>
              <a:t>consumer welfare </a:t>
            </a:r>
            <a:r>
              <a:rPr lang="en-US" sz="1700" dirty="0">
                <a:solidFill>
                  <a:schemeClr val="tx1">
                    <a:lumMod val="75000"/>
                    <a:lumOff val="25000"/>
                  </a:schemeClr>
                </a:solidFill>
              </a:rPr>
              <a:t>and giving prominence to </a:t>
            </a:r>
            <a:r>
              <a:rPr lang="en-US" sz="1700" b="1" dirty="0">
                <a:solidFill>
                  <a:schemeClr val="tx1">
                    <a:lumMod val="75000"/>
                    <a:lumOff val="25000"/>
                  </a:schemeClr>
                </a:solidFill>
              </a:rPr>
              <a:t>neo-classical economics methods of analysis</a:t>
            </a:r>
            <a:r>
              <a:rPr lang="en-US" sz="1700" dirty="0">
                <a:solidFill>
                  <a:schemeClr val="tx1">
                    <a:lumMod val="75000"/>
                    <a:lumOff val="25000"/>
                  </a:schemeClr>
                </a:solidFill>
              </a:rPr>
              <a:t>. </a:t>
            </a:r>
          </a:p>
          <a:p>
            <a:pPr marL="91440" indent="-91440" fontAlgn="auto">
              <a:lnSpc>
                <a:spcPct val="90000"/>
              </a:lnSpc>
              <a:buFont typeface="Calibri" panose="020F0502020204030204" pitchFamily="34" charset="0"/>
              <a:buChar char="§"/>
              <a:defRPr/>
            </a:pPr>
            <a:endParaRPr lang="en-US" sz="1700" dirty="0">
              <a:solidFill>
                <a:schemeClr val="tx1">
                  <a:lumMod val="75000"/>
                  <a:lumOff val="25000"/>
                </a:schemeClr>
              </a:solidFill>
            </a:endParaRPr>
          </a:p>
          <a:p>
            <a:pPr marL="0" indent="0" fontAlgn="auto">
              <a:lnSpc>
                <a:spcPct val="90000"/>
              </a:lnSpc>
              <a:buFont typeface="Calibri" panose="020F0502020204030204" pitchFamily="34" charset="0"/>
              <a:buNone/>
              <a:defRPr/>
            </a:pPr>
            <a:endParaRPr lang="en-US" sz="1700" dirty="0">
              <a:solidFill>
                <a:schemeClr val="tx1">
                  <a:lumMod val="75000"/>
                  <a:lumOff val="25000"/>
                </a:schemeClr>
              </a:solidFill>
            </a:endParaRPr>
          </a:p>
        </p:txBody>
      </p:sp>
      <p:pic>
        <p:nvPicPr>
          <p:cNvPr id="11272" name="Picture 3" descr="A picture containing people, group, old, gathered&#10;&#10;Description automatically generated">
            <a:extLst>
              <a:ext uri="{FF2B5EF4-FFF2-40B4-BE49-F238E27FC236}">
                <a16:creationId xmlns:a16="http://schemas.microsoft.com/office/drawing/2014/main" id="{CEB1C3C9-F725-4BD7-BCF6-EA8D3F514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462" r="3" b="3"/>
          <a:stretch>
            <a:fillRect/>
          </a:stretch>
        </p:blipFill>
        <p:spPr bwMode="auto">
          <a:xfrm>
            <a:off x="7534275" y="2108200"/>
            <a:ext cx="3621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descr="&quot;&quot;">
            <a:extLst>
              <a:ext uri="{FF2B5EF4-FFF2-40B4-BE49-F238E27FC236}">
                <a16:creationId xmlns:a16="http://schemas.microsoft.com/office/drawing/2014/main" id="{B8AAF9DD-425A-44A1-9011-92B82EA6681E}"/>
              </a:ext>
            </a:extLst>
          </p:cNvPr>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 Placeholder 2">
            <a:extLst>
              <a:ext uri="{FF2B5EF4-FFF2-40B4-BE49-F238E27FC236}">
                <a16:creationId xmlns:a16="http://schemas.microsoft.com/office/drawing/2014/main" id="{16451ECA-4DD7-4DBD-B393-5025EC66B374}"/>
              </a:ext>
            </a:extLst>
          </p:cNvPr>
          <p:cNvSpPr txBox="1">
            <a:spLocks/>
          </p:cNvSpPr>
          <p:nvPr/>
        </p:nvSpPr>
        <p:spPr>
          <a:xfrm>
            <a:off x="1096963" y="1905000"/>
            <a:ext cx="10058400" cy="736600"/>
          </a:xfrm>
          <a:prstGeom prst="rect">
            <a:avLst/>
          </a:prstGeom>
        </p:spPr>
        <p:txBody>
          <a:bodyPr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1"/>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fontAlgn="auto">
              <a:defRPr/>
            </a:pPr>
            <a:endParaRPr lang="nl-NL" b="1" dirty="0"/>
          </a:p>
        </p:txBody>
      </p:sp>
      <p:pic>
        <p:nvPicPr>
          <p:cNvPr id="15" name="Picture 91" descr="Icon&#10;&#10;Description automatically generated">
            <a:extLst>
              <a:ext uri="{FF2B5EF4-FFF2-40B4-BE49-F238E27FC236}">
                <a16:creationId xmlns:a16="http://schemas.microsoft.com/office/drawing/2014/main" id="{43B549D3-E75F-4256-89F9-7B63E8D40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7" descr="A picture containing background pattern&#10;&#10;Description automatically generated">
            <a:extLst>
              <a:ext uri="{FF2B5EF4-FFF2-40B4-BE49-F238E27FC236}">
                <a16:creationId xmlns:a16="http://schemas.microsoft.com/office/drawing/2014/main" id="{423E10E3-A3B9-44BE-9E3E-669A6552C2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3" descr="&quot;&quot;">
            <a:extLst>
              <a:ext uri="{FF2B5EF4-FFF2-40B4-BE49-F238E27FC236}">
                <a16:creationId xmlns:a16="http://schemas.microsoft.com/office/drawing/2014/main" id="{30870804-A9E5-483F-9F05-7CA0629C7A8E}"/>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2" name="Straight Connector 55" descr="&quot;&quot;">
            <a:extLst>
              <a:ext uri="{FF2B5EF4-FFF2-40B4-BE49-F238E27FC236}">
                <a16:creationId xmlns:a16="http://schemas.microsoft.com/office/drawing/2014/main" id="{3BD51CBB-8414-451A-A3A5-D42E1819649C}"/>
              </a:ext>
            </a:extLst>
          </p:cNvPr>
          <p:cNvCxnSpPr>
            <a:cxnSpLocks noGrp="1" noRot="1" noChangeAspect="1" noMove="1" noResize="1" noEditPoints="1" noAdjustHandles="1" noChangeArrowheads="1" noChangeShapeType="1"/>
          </p:cNvCxnSpPr>
          <p:nvPr/>
        </p:nvCxnSpPr>
        <p:spPr>
          <a:xfrm>
            <a:off x="1193800" y="1897063"/>
            <a:ext cx="99663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7" descr="&quot;&quot;">
            <a:extLst>
              <a:ext uri="{FF2B5EF4-FFF2-40B4-BE49-F238E27FC236}">
                <a16:creationId xmlns:a16="http://schemas.microsoft.com/office/drawing/2014/main" id="{8024C7A9-0780-4C29-A495-5F136A7CEE1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8988A6B6-3479-4627-9F7F-23C912309F96}"/>
              </a:ext>
            </a:extLst>
          </p:cNvPr>
          <p:cNvSpPr>
            <a:spLocks noGrp="1"/>
          </p:cNvSpPr>
          <p:nvPr>
            <p:ph type="title"/>
          </p:nvPr>
        </p:nvSpPr>
        <p:spPr>
          <a:xfrm>
            <a:off x="5172075" y="287338"/>
            <a:ext cx="5983288" cy="1449387"/>
          </a:xfrm>
        </p:spPr>
        <p:txBody>
          <a:bodyPr>
            <a:normAutofit/>
          </a:bodyPr>
          <a:lstStyle/>
          <a:p>
            <a:pPr fontAlgn="auto">
              <a:spcAft>
                <a:spcPts val="0"/>
              </a:spcAft>
              <a:defRPr/>
            </a:pPr>
            <a:r>
              <a:rPr lang="en-US" sz="4800" dirty="0">
                <a:solidFill>
                  <a:schemeClr val="tx1">
                    <a:lumMod val="75000"/>
                    <a:lumOff val="25000"/>
                  </a:schemeClr>
                </a:solidFill>
              </a:rPr>
              <a:t>The goals of ECL are </a:t>
            </a:r>
            <a:br>
              <a:rPr lang="en-US" sz="4800" dirty="0">
                <a:solidFill>
                  <a:schemeClr val="tx1">
                    <a:lumMod val="75000"/>
                    <a:lumOff val="25000"/>
                  </a:schemeClr>
                </a:solidFill>
              </a:rPr>
            </a:br>
            <a:r>
              <a:rPr lang="en-US" sz="4800" dirty="0">
                <a:solidFill>
                  <a:schemeClr val="tx1">
                    <a:lumMod val="75000"/>
                    <a:lumOff val="25000"/>
                  </a:schemeClr>
                </a:solidFill>
              </a:rPr>
              <a:t>not clearly defined</a:t>
            </a:r>
          </a:p>
        </p:txBody>
      </p:sp>
      <p:pic>
        <p:nvPicPr>
          <p:cNvPr id="13318" name="Picture 3" descr="A picture containing text, person&#10;&#10;Description automatically generated">
            <a:extLst>
              <a:ext uri="{FF2B5EF4-FFF2-40B4-BE49-F238E27FC236}">
                <a16:creationId xmlns:a16="http://schemas.microsoft.com/office/drawing/2014/main" id="{50B8AC91-0FAE-4EC1-91D0-CB5F8FE2C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158"/>
          <a:stretch>
            <a:fillRect/>
          </a:stretch>
        </p:blipFill>
        <p:spPr bwMode="auto">
          <a:xfrm>
            <a:off x="-1" y="-2358"/>
            <a:ext cx="4581625" cy="640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descr="&quot;&quot;">
            <a:extLst>
              <a:ext uri="{FF2B5EF4-FFF2-40B4-BE49-F238E27FC236}">
                <a16:creationId xmlns:a16="http://schemas.microsoft.com/office/drawing/2014/main" id="{78BBE0AC-3215-429A-A5E8-BCC7746C47D2}"/>
              </a:ext>
            </a:extLst>
          </p:cNvPr>
          <p:cNvCxnSpPr>
            <a:cxnSpLocks noGrp="1" noRot="1" noChangeAspect="1" noMove="1" noResize="1" noEditPoints="1" noAdjustHandles="1" noChangeArrowheads="1" noChangeShapeType="1"/>
          </p:cNvCxnSpPr>
          <p:nvPr/>
        </p:nvCxnSpPr>
        <p:spPr>
          <a:xfrm>
            <a:off x="5243513" y="1917700"/>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320" name="Content Placeholder 8">
            <a:extLst>
              <a:ext uri="{FF2B5EF4-FFF2-40B4-BE49-F238E27FC236}">
                <a16:creationId xmlns:a16="http://schemas.microsoft.com/office/drawing/2014/main" id="{4F0D2593-0967-48FD-9AF4-CE8D57E9E956}"/>
              </a:ext>
            </a:extLst>
          </p:cNvPr>
          <p:cNvSpPr>
            <a:spLocks noGrp="1" noChangeArrowheads="1"/>
          </p:cNvSpPr>
          <p:nvPr>
            <p:ph sz="half" idx="2"/>
          </p:nvPr>
        </p:nvSpPr>
        <p:spPr>
          <a:xfrm>
            <a:off x="5172075" y="2108200"/>
            <a:ext cx="6070232" cy="3760788"/>
          </a:xfrm>
        </p:spPr>
        <p:txBody>
          <a:bodyPr/>
          <a:lstStyle/>
          <a:p>
            <a:pPr marL="182563" indent="-182563">
              <a:lnSpc>
                <a:spcPct val="90000"/>
              </a:lnSpc>
              <a:buFont typeface="Wingdings" panose="05000000000000000000" pitchFamily="2" charset="2"/>
              <a:buChar char="§"/>
            </a:pPr>
            <a:r>
              <a:rPr lang="en-US" altLang="nl-NL" sz="1700" dirty="0"/>
              <a:t>The goals of ECL are not clearly defined. The European Commission embraces the “consumer welfare” standard, while the Court, it seems, has not let go of the more </a:t>
            </a:r>
            <a:r>
              <a:rPr lang="en-US" altLang="nl-NL" sz="1700" b="1" dirty="0"/>
              <a:t>pluralist notion of goals</a:t>
            </a:r>
            <a:r>
              <a:rPr lang="en-US" altLang="nl-NL" sz="1700" dirty="0"/>
              <a:t>.</a:t>
            </a:r>
          </a:p>
          <a:p>
            <a:pPr marL="182563" indent="-182563">
              <a:lnSpc>
                <a:spcPct val="90000"/>
              </a:lnSpc>
              <a:buFont typeface="Wingdings" panose="05000000000000000000" pitchFamily="2" charset="2"/>
              <a:buChar char="§"/>
            </a:pPr>
            <a:r>
              <a:rPr lang="en-US" altLang="nl-NL" sz="1700" dirty="0"/>
              <a:t>ECL and </a:t>
            </a:r>
            <a:r>
              <a:rPr lang="en-US" altLang="nl-NL" sz="1700" b="1" dirty="0"/>
              <a:t>Ordoliberalism roots</a:t>
            </a:r>
            <a:r>
              <a:rPr lang="en-US" altLang="nl-NL" sz="1700" dirty="0"/>
              <a:t>: interactions and balancing of private (economic) and public (state) power. Excessive power is perceived as a threat to the functioning of markets, limit economic freedom of market actors and lead to unfair societal outcomes.</a:t>
            </a:r>
          </a:p>
          <a:p>
            <a:pPr marL="182563" indent="-182563">
              <a:lnSpc>
                <a:spcPct val="90000"/>
              </a:lnSpc>
              <a:buFont typeface="Wingdings" panose="05000000000000000000" pitchFamily="2" charset="2"/>
              <a:buChar char="§"/>
            </a:pPr>
            <a:r>
              <a:rPr lang="en-US" altLang="nl-NL" sz="1700" dirty="0"/>
              <a:t>“</a:t>
            </a:r>
            <a:r>
              <a:rPr lang="en-US" altLang="nl-NL" sz="1700" b="1" dirty="0"/>
              <a:t>Freedom” </a:t>
            </a:r>
            <a:r>
              <a:rPr lang="en-US" altLang="nl-NL" sz="1700" dirty="0"/>
              <a:t>in an economically active society is both the source and the existence of all individual values.</a:t>
            </a:r>
          </a:p>
          <a:p>
            <a:pPr marL="182563" indent="-182563">
              <a:lnSpc>
                <a:spcPct val="90000"/>
              </a:lnSpc>
              <a:buFont typeface="Wingdings" panose="05000000000000000000" pitchFamily="2" charset="2"/>
              <a:buChar char="§"/>
            </a:pPr>
            <a:r>
              <a:rPr lang="en-US" altLang="nl-NL" sz="1700" dirty="0"/>
              <a:t>Here, economic freedom is an </a:t>
            </a:r>
            <a:r>
              <a:rPr lang="en-US" altLang="nl-NL" sz="1700" b="1" dirty="0"/>
              <a:t>ordered freedom </a:t>
            </a:r>
            <a:r>
              <a:rPr lang="en-US" altLang="nl-NL" sz="1700" dirty="0"/>
              <a:t>that takes place within the framework of the State’s authority.</a:t>
            </a:r>
          </a:p>
          <a:p>
            <a:pPr>
              <a:lnSpc>
                <a:spcPct val="90000"/>
              </a:lnSpc>
            </a:pPr>
            <a:endParaRPr lang="en-US" altLang="nl-NL" sz="1700" dirty="0"/>
          </a:p>
          <a:p>
            <a:pPr>
              <a:lnSpc>
                <a:spcPct val="90000"/>
              </a:lnSpc>
              <a:buFont typeface="Calibri" panose="020F0502020204030204" pitchFamily="34" charset="0"/>
              <a:buChar char="§"/>
            </a:pPr>
            <a:endParaRPr lang="en-US" altLang="nl-NL" sz="1700" dirty="0"/>
          </a:p>
        </p:txBody>
      </p:sp>
      <p:sp>
        <p:nvSpPr>
          <p:cNvPr id="57" name="Rectangle 61" descr="&quot;&quot;">
            <a:extLst>
              <a:ext uri="{FF2B5EF4-FFF2-40B4-BE49-F238E27FC236}">
                <a16:creationId xmlns:a16="http://schemas.microsoft.com/office/drawing/2014/main" id="{591B0C4D-98AF-4017-AFCA-80D3E9062E29}"/>
              </a:ext>
            </a:extLst>
          </p:cNvPr>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 Placeholder 2">
            <a:extLst>
              <a:ext uri="{FF2B5EF4-FFF2-40B4-BE49-F238E27FC236}">
                <a16:creationId xmlns:a16="http://schemas.microsoft.com/office/drawing/2014/main" id="{8A6705A2-25EA-4B3A-B6BD-B244CB03F85E}"/>
              </a:ext>
            </a:extLst>
          </p:cNvPr>
          <p:cNvSpPr txBox="1">
            <a:spLocks/>
          </p:cNvSpPr>
          <p:nvPr/>
        </p:nvSpPr>
        <p:spPr>
          <a:xfrm>
            <a:off x="1096963" y="1905000"/>
            <a:ext cx="10058400" cy="736600"/>
          </a:xfrm>
          <a:prstGeom prst="rect">
            <a:avLst/>
          </a:prstGeom>
        </p:spPr>
        <p:txBody>
          <a:bodyPr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1"/>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fontAlgn="auto">
              <a:defRPr/>
            </a:pPr>
            <a:endParaRPr lang="nl-NL" b="1" dirty="0"/>
          </a:p>
        </p:txBody>
      </p:sp>
      <p:pic>
        <p:nvPicPr>
          <p:cNvPr id="15" name="Picture 91" descr="Icon&#10;&#10;Description automatically generated">
            <a:extLst>
              <a:ext uri="{FF2B5EF4-FFF2-40B4-BE49-F238E27FC236}">
                <a16:creationId xmlns:a16="http://schemas.microsoft.com/office/drawing/2014/main" id="{B61E32FF-09E8-498B-B604-FE8327DC6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7" descr="A picture containing background pattern&#10;&#10;Description automatically generated">
            <a:extLst>
              <a:ext uri="{FF2B5EF4-FFF2-40B4-BE49-F238E27FC236}">
                <a16:creationId xmlns:a16="http://schemas.microsoft.com/office/drawing/2014/main" id="{2849C691-933C-470F-A008-70511A2031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59FC-77CD-4362-8D69-6C411264EFC0}"/>
              </a:ext>
            </a:extLst>
          </p:cNvPr>
          <p:cNvSpPr>
            <a:spLocks noGrp="1"/>
          </p:cNvSpPr>
          <p:nvPr>
            <p:ph type="title"/>
          </p:nvPr>
        </p:nvSpPr>
        <p:spPr>
          <a:xfrm>
            <a:off x="1096963" y="287338"/>
            <a:ext cx="10058400" cy="1449387"/>
          </a:xfrm>
        </p:spPr>
        <p:txBody>
          <a:bodyPr/>
          <a:lstStyle/>
          <a:p>
            <a:pPr fontAlgn="auto">
              <a:spcAft>
                <a:spcPts val="0"/>
              </a:spcAft>
              <a:defRPr/>
            </a:pPr>
            <a:r>
              <a:rPr lang="en-US" dirty="0">
                <a:solidFill>
                  <a:schemeClr val="tx1">
                    <a:lumMod val="75000"/>
                    <a:lumOff val="25000"/>
                  </a:schemeClr>
                </a:solidFill>
              </a:rPr>
              <a:t>Democratic values are at stake</a:t>
            </a:r>
            <a:endParaRPr lang="nl-NL" dirty="0">
              <a:solidFill>
                <a:schemeClr val="tx1">
                  <a:lumMod val="75000"/>
                  <a:lumOff val="25000"/>
                </a:schemeClr>
              </a:solidFill>
            </a:endParaRPr>
          </a:p>
        </p:txBody>
      </p:sp>
      <p:sp>
        <p:nvSpPr>
          <p:cNvPr id="4" name="Content Placeholder 3">
            <a:extLst>
              <a:ext uri="{FF2B5EF4-FFF2-40B4-BE49-F238E27FC236}">
                <a16:creationId xmlns:a16="http://schemas.microsoft.com/office/drawing/2014/main" id="{3C7967F4-A171-4CC0-93A1-2636463F49E7}"/>
              </a:ext>
            </a:extLst>
          </p:cNvPr>
          <p:cNvSpPr>
            <a:spLocks noGrp="1"/>
          </p:cNvSpPr>
          <p:nvPr>
            <p:ph sz="half" idx="2"/>
          </p:nvPr>
        </p:nvSpPr>
        <p:spPr>
          <a:xfrm>
            <a:off x="1742173" y="2639728"/>
            <a:ext cx="4295090" cy="2566988"/>
          </a:xfrm>
        </p:spPr>
        <p:txBody>
          <a:bodyPr rtlCol="0">
            <a:normAutofit fontScale="92500" lnSpcReduction="20000"/>
          </a:bodyPr>
          <a:lstStyle/>
          <a:p>
            <a:pPr marL="0" indent="0" fontAlgn="auto">
              <a:buFont typeface="Calibri" panose="020F0502020204030204" pitchFamily="34" charset="0"/>
              <a:buNone/>
              <a:defRPr/>
            </a:pPr>
            <a:r>
              <a:rPr lang="en-US" b="1" dirty="0">
                <a:solidFill>
                  <a:schemeClr val="tx1">
                    <a:lumMod val="75000"/>
                    <a:lumOff val="25000"/>
                  </a:schemeClr>
                </a:solidFill>
              </a:rPr>
              <a:t>Personal autonomy (2 elements):</a:t>
            </a:r>
          </a:p>
          <a:p>
            <a:pPr marL="182563" indent="-182563" fontAlgn="auto">
              <a:buFont typeface="Wingdings" panose="05000000000000000000" pitchFamily="2" charset="2"/>
              <a:buChar char="§"/>
              <a:defRPr/>
            </a:pPr>
            <a:r>
              <a:rPr lang="en-US" sz="1600" i="1" dirty="0">
                <a:solidFill>
                  <a:schemeClr val="tx1">
                    <a:lumMod val="75000"/>
                    <a:lumOff val="25000"/>
                  </a:schemeClr>
                </a:solidFill>
              </a:rPr>
              <a:t>De facto </a:t>
            </a:r>
            <a:r>
              <a:rPr lang="en-US" sz="1600" dirty="0">
                <a:solidFill>
                  <a:schemeClr val="tx1">
                    <a:lumMod val="75000"/>
                    <a:lumOff val="25000"/>
                  </a:schemeClr>
                </a:solidFill>
              </a:rPr>
              <a:t>power to govern oneself</a:t>
            </a:r>
          </a:p>
          <a:p>
            <a:pPr marL="182563" indent="-182563" fontAlgn="auto">
              <a:buFont typeface="Wingdings" panose="05000000000000000000" pitchFamily="2" charset="2"/>
              <a:buChar char="§"/>
              <a:defRPr/>
            </a:pPr>
            <a:r>
              <a:rPr lang="en-US" sz="1600" dirty="0">
                <a:solidFill>
                  <a:schemeClr val="tx1">
                    <a:lumMod val="75000"/>
                    <a:lumOff val="25000"/>
                  </a:schemeClr>
                </a:solidFill>
              </a:rPr>
              <a:t>Authoritative control of one’s own choices, goals, actions</a:t>
            </a:r>
          </a:p>
          <a:p>
            <a:pPr marL="0" indent="0" fontAlgn="auto">
              <a:buFont typeface="Calibri" panose="020F0502020204030204" pitchFamily="34" charset="0"/>
              <a:buNone/>
              <a:defRPr/>
            </a:pPr>
            <a:r>
              <a:rPr lang="en-US" b="1" dirty="0">
                <a:solidFill>
                  <a:schemeClr val="tx1">
                    <a:lumMod val="75000"/>
                    <a:lumOff val="25000"/>
                  </a:schemeClr>
                </a:solidFill>
              </a:rPr>
              <a:t>Equality</a:t>
            </a:r>
          </a:p>
          <a:p>
            <a:pPr marL="182563" indent="-182563" fontAlgn="auto">
              <a:buFont typeface="Wingdings" panose="05000000000000000000" pitchFamily="2" charset="2"/>
              <a:buChar char="§"/>
              <a:defRPr/>
            </a:pPr>
            <a:r>
              <a:rPr lang="en-US" sz="1600" dirty="0">
                <a:solidFill>
                  <a:schemeClr val="tx1">
                    <a:lumMod val="75000"/>
                    <a:lumOff val="25000"/>
                  </a:schemeClr>
                </a:solidFill>
              </a:rPr>
              <a:t>Structural</a:t>
            </a:r>
          </a:p>
          <a:p>
            <a:pPr marL="182563" indent="-182563" fontAlgn="auto">
              <a:buFont typeface="Wingdings" panose="05000000000000000000" pitchFamily="2" charset="2"/>
              <a:buChar char="§"/>
              <a:defRPr/>
            </a:pPr>
            <a:r>
              <a:rPr lang="en-US" sz="1600" dirty="0">
                <a:solidFill>
                  <a:schemeClr val="tx1">
                    <a:lumMod val="75000"/>
                    <a:lumOff val="25000"/>
                  </a:schemeClr>
                </a:solidFill>
              </a:rPr>
              <a:t>Discursive</a:t>
            </a:r>
            <a:endParaRPr lang="nl-NL" sz="1600" dirty="0">
              <a:solidFill>
                <a:schemeClr val="tx1">
                  <a:lumMod val="75000"/>
                  <a:lumOff val="25000"/>
                </a:schemeClr>
              </a:solidFill>
            </a:endParaRPr>
          </a:p>
        </p:txBody>
      </p:sp>
      <p:sp>
        <p:nvSpPr>
          <p:cNvPr id="6" name="Content Placeholder 5">
            <a:extLst>
              <a:ext uri="{FF2B5EF4-FFF2-40B4-BE49-F238E27FC236}">
                <a16:creationId xmlns:a16="http://schemas.microsoft.com/office/drawing/2014/main" id="{3B44DF09-29E0-4233-9F04-A6CDF9B69831}"/>
              </a:ext>
            </a:extLst>
          </p:cNvPr>
          <p:cNvSpPr>
            <a:spLocks noGrp="1"/>
          </p:cNvSpPr>
          <p:nvPr>
            <p:ph sz="quarter" idx="4"/>
          </p:nvPr>
        </p:nvSpPr>
        <p:spPr>
          <a:xfrm>
            <a:off x="6872289" y="2614328"/>
            <a:ext cx="4290280" cy="2566988"/>
          </a:xfrm>
        </p:spPr>
        <p:txBody>
          <a:bodyPr rtlCol="0">
            <a:normAutofit fontScale="92500" lnSpcReduction="20000"/>
          </a:bodyPr>
          <a:lstStyle/>
          <a:p>
            <a:pPr marL="91440" indent="-91440" fontAlgn="auto">
              <a:defRPr/>
            </a:pPr>
            <a:r>
              <a:rPr lang="en-GB" b="1" dirty="0">
                <a:solidFill>
                  <a:schemeClr val="tx1">
                    <a:lumMod val="75000"/>
                    <a:lumOff val="25000"/>
                  </a:schemeClr>
                </a:solidFill>
              </a:rPr>
              <a:t>Consumer welfare:</a:t>
            </a:r>
          </a:p>
          <a:p>
            <a:pPr marL="269875" indent="-182563" fontAlgn="auto">
              <a:buFont typeface="Wingdings" panose="05000000000000000000" pitchFamily="2" charset="2"/>
              <a:buChar char="§"/>
              <a:defRPr/>
            </a:pPr>
            <a:r>
              <a:rPr lang="en-GB" sz="1600" dirty="0">
                <a:solidFill>
                  <a:schemeClr val="tx1">
                    <a:lumMod val="75000"/>
                    <a:lumOff val="25000"/>
                  </a:schemeClr>
                </a:solidFill>
              </a:rPr>
              <a:t>Low prices, high quality, variety of choices and innovation</a:t>
            </a:r>
          </a:p>
          <a:p>
            <a:pPr marL="269875" indent="-182563" fontAlgn="auto">
              <a:buFont typeface="Wingdings" panose="05000000000000000000" pitchFamily="2" charset="2"/>
              <a:buChar char="§"/>
              <a:defRPr/>
            </a:pPr>
            <a:r>
              <a:rPr lang="en-GB" sz="1600" dirty="0">
                <a:solidFill>
                  <a:schemeClr val="tx1">
                    <a:lumMod val="75000"/>
                    <a:lumOff val="25000"/>
                  </a:schemeClr>
                </a:solidFill>
              </a:rPr>
              <a:t>These parameters are generally understood to be measurable and </a:t>
            </a:r>
            <a:r>
              <a:rPr lang="en-US" sz="1600" dirty="0">
                <a:solidFill>
                  <a:schemeClr val="tx1">
                    <a:lumMod val="75000"/>
                    <a:lumOff val="25000"/>
                  </a:schemeClr>
                </a:solidFill>
              </a:rPr>
              <a:t>quantifiable</a:t>
            </a:r>
            <a:endParaRPr lang="nl-NL" sz="1600" dirty="0">
              <a:solidFill>
                <a:schemeClr val="tx1">
                  <a:lumMod val="75000"/>
                  <a:lumOff val="25000"/>
                </a:schemeClr>
              </a:solidFill>
            </a:endParaRPr>
          </a:p>
          <a:p>
            <a:pPr marL="91440" indent="-91440" fontAlgn="auto">
              <a:defRPr/>
            </a:pPr>
            <a:endParaRPr lang="nl-NL" dirty="0">
              <a:solidFill>
                <a:schemeClr val="tx1">
                  <a:lumMod val="75000"/>
                  <a:lumOff val="25000"/>
                </a:schemeClr>
              </a:solidFill>
            </a:endParaRPr>
          </a:p>
        </p:txBody>
      </p:sp>
      <p:pic>
        <p:nvPicPr>
          <p:cNvPr id="9" name="Graphic 8" descr="Scales of justice">
            <a:extLst>
              <a:ext uri="{FF2B5EF4-FFF2-40B4-BE49-F238E27FC236}">
                <a16:creationId xmlns:a16="http://schemas.microsoft.com/office/drawing/2014/main" id="{824EFB33-5450-4F3A-9EFF-5343126C5B50}"/>
              </a:ext>
            </a:extLst>
          </p:cNvPr>
          <p:cNvPicPr>
            <a:picLocks noChangeAspect="1"/>
          </p:cNvPicPr>
          <p:nvPr/>
        </p:nvPicPr>
        <p:blipFill>
          <a:blip r:embed="rId3"/>
          <a:stretch>
            <a:fillRect/>
          </a:stretch>
        </p:blipFill>
        <p:spPr>
          <a:xfrm>
            <a:off x="1080234" y="4483867"/>
            <a:ext cx="585788" cy="587375"/>
          </a:xfrm>
          <a:prstGeom prst="rect">
            <a:avLst/>
          </a:prstGeom>
        </p:spPr>
      </p:pic>
      <p:pic>
        <p:nvPicPr>
          <p:cNvPr id="11" name="Graphic 10" descr="Head with gears">
            <a:extLst>
              <a:ext uri="{FF2B5EF4-FFF2-40B4-BE49-F238E27FC236}">
                <a16:creationId xmlns:a16="http://schemas.microsoft.com/office/drawing/2014/main" id="{942C6972-CF50-44C7-9EAE-0A384EAC2F1B}"/>
              </a:ext>
            </a:extLst>
          </p:cNvPr>
          <p:cNvPicPr>
            <a:picLocks noChangeAspect="1"/>
          </p:cNvPicPr>
          <p:nvPr/>
        </p:nvPicPr>
        <p:blipFill>
          <a:blip r:embed="rId4"/>
          <a:stretch>
            <a:fillRect/>
          </a:stretch>
        </p:blipFill>
        <p:spPr>
          <a:xfrm>
            <a:off x="1072295" y="3094690"/>
            <a:ext cx="679450" cy="679450"/>
          </a:xfrm>
          <a:prstGeom prst="rect">
            <a:avLst/>
          </a:prstGeom>
        </p:spPr>
      </p:pic>
      <p:pic>
        <p:nvPicPr>
          <p:cNvPr id="13" name="Graphic 12" descr="Confused person">
            <a:extLst>
              <a:ext uri="{FF2B5EF4-FFF2-40B4-BE49-F238E27FC236}">
                <a16:creationId xmlns:a16="http://schemas.microsoft.com/office/drawing/2014/main" id="{1187AF16-02AE-444D-9B39-A87CEE64E742}"/>
              </a:ext>
            </a:extLst>
          </p:cNvPr>
          <p:cNvPicPr>
            <a:picLocks noChangeAspect="1"/>
          </p:cNvPicPr>
          <p:nvPr/>
        </p:nvPicPr>
        <p:blipFill>
          <a:blip r:embed="rId5"/>
          <a:stretch>
            <a:fillRect/>
          </a:stretch>
        </p:blipFill>
        <p:spPr>
          <a:xfrm>
            <a:off x="6221145" y="3181883"/>
            <a:ext cx="600075" cy="600075"/>
          </a:xfrm>
          <a:prstGeom prst="rect">
            <a:avLst/>
          </a:prstGeom>
        </p:spPr>
      </p:pic>
      <p:sp>
        <p:nvSpPr>
          <p:cNvPr id="17" name="Flowchart: Alternate Process 16">
            <a:extLst>
              <a:ext uri="{FF2B5EF4-FFF2-40B4-BE49-F238E27FC236}">
                <a16:creationId xmlns:a16="http://schemas.microsoft.com/office/drawing/2014/main" id="{43F34224-AB33-42E8-996F-65BF1C533B91}"/>
              </a:ext>
            </a:extLst>
          </p:cNvPr>
          <p:cNvSpPr/>
          <p:nvPr/>
        </p:nvSpPr>
        <p:spPr>
          <a:xfrm>
            <a:off x="1164658" y="2058636"/>
            <a:ext cx="4932000" cy="508712"/>
          </a:xfrm>
          <a:prstGeom prst="flowChartAlternateProcess">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sz="2400" b="1" dirty="0"/>
              <a:t>User-citizen</a:t>
            </a:r>
            <a:endParaRPr lang="nl-NL" sz="2400" b="1" dirty="0"/>
          </a:p>
        </p:txBody>
      </p:sp>
      <p:sp>
        <p:nvSpPr>
          <p:cNvPr id="18" name="Flowchart: Alternate Process 17">
            <a:extLst>
              <a:ext uri="{FF2B5EF4-FFF2-40B4-BE49-F238E27FC236}">
                <a16:creationId xmlns:a16="http://schemas.microsoft.com/office/drawing/2014/main" id="{90E406CB-C0D4-472A-AEF1-4F59E69181B5}"/>
              </a:ext>
            </a:extLst>
          </p:cNvPr>
          <p:cNvSpPr/>
          <p:nvPr/>
        </p:nvSpPr>
        <p:spPr>
          <a:xfrm>
            <a:off x="6221145" y="2058636"/>
            <a:ext cx="4932000" cy="508712"/>
          </a:xfrm>
          <a:prstGeom prst="flowChartAlternateProcess">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en-US" sz="2400" b="1" dirty="0"/>
              <a:t>User-consumer</a:t>
            </a:r>
            <a:endParaRPr lang="nl-NL" sz="2400" b="1" dirty="0"/>
          </a:p>
        </p:txBody>
      </p:sp>
      <p:cxnSp>
        <p:nvCxnSpPr>
          <p:cNvPr id="15" name="Straight Connector 14">
            <a:extLst>
              <a:ext uri="{FF2B5EF4-FFF2-40B4-BE49-F238E27FC236}">
                <a16:creationId xmlns:a16="http://schemas.microsoft.com/office/drawing/2014/main" id="{468C42A7-0C20-419C-BE38-41F9D50BA054}"/>
              </a:ext>
            </a:extLst>
          </p:cNvPr>
          <p:cNvCxnSpPr/>
          <p:nvPr/>
        </p:nvCxnSpPr>
        <p:spPr>
          <a:xfrm>
            <a:off x="1164658" y="5327222"/>
            <a:ext cx="49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67B7161-123F-42BA-8719-C852D7A2DAF7}"/>
              </a:ext>
            </a:extLst>
          </p:cNvPr>
          <p:cNvSpPr/>
          <p:nvPr/>
        </p:nvSpPr>
        <p:spPr>
          <a:xfrm>
            <a:off x="3414090" y="5131365"/>
            <a:ext cx="433137" cy="391714"/>
          </a:xfrm>
          <a:prstGeom prst="ellipse">
            <a:avLst/>
          </a:prstGeom>
          <a:solidFill>
            <a:srgbClr val="E88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Isosceles Triangle 19">
            <a:extLst>
              <a:ext uri="{FF2B5EF4-FFF2-40B4-BE49-F238E27FC236}">
                <a16:creationId xmlns:a16="http://schemas.microsoft.com/office/drawing/2014/main" id="{FC45BEB4-F59B-48F7-AE74-B691ECB58F6B}"/>
              </a:ext>
            </a:extLst>
          </p:cNvPr>
          <p:cNvSpPr/>
          <p:nvPr/>
        </p:nvSpPr>
        <p:spPr>
          <a:xfrm rot="10800000">
            <a:off x="3476294" y="5256607"/>
            <a:ext cx="308729" cy="17991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Content Placeholder 3">
            <a:extLst>
              <a:ext uri="{FF2B5EF4-FFF2-40B4-BE49-F238E27FC236}">
                <a16:creationId xmlns:a16="http://schemas.microsoft.com/office/drawing/2014/main" id="{68C8E75C-762C-4326-A222-05E7812397C0}"/>
              </a:ext>
            </a:extLst>
          </p:cNvPr>
          <p:cNvSpPr txBox="1">
            <a:spLocks/>
          </p:cNvSpPr>
          <p:nvPr/>
        </p:nvSpPr>
        <p:spPr bwMode="auto">
          <a:xfrm>
            <a:off x="1072296" y="5593766"/>
            <a:ext cx="5023704" cy="6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rmAutofit fontScale="92500" lnSpcReduction="20000"/>
          </a:bodyPr>
          <a:lstStyle>
            <a:lvl1pPr marL="90488" indent="-90488" algn="l" rtl="0" eaLnBrk="1" fontAlgn="base"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1" fontAlgn="base" hangingPunct="1">
              <a:spcBef>
                <a:spcPts val="200"/>
              </a:spcBef>
              <a:spcAft>
                <a:spcPts val="400"/>
              </a:spcAft>
              <a:buFont typeface="Calibri" panose="020F0502020204030204" pitchFamily="34" charset="0"/>
              <a:buChar char="◦"/>
              <a:defRPr kern="1200">
                <a:solidFill>
                  <a:srgbClr val="404040"/>
                </a:solidFill>
                <a:latin typeface="+mn-lt"/>
                <a:ea typeface="+mn-ea"/>
                <a:cs typeface="+mn-cs"/>
              </a:defRPr>
            </a:lvl2pPr>
            <a:lvl3pPr marL="566738" indent="-182563" algn="l" rtl="0" eaLnBrk="1" fontAlgn="base" hangingPunct="1">
              <a:spcBef>
                <a:spcPts val="200"/>
              </a:spcBef>
              <a:spcAft>
                <a:spcPts val="400"/>
              </a:spcAft>
              <a:buFont typeface="Calibri" panose="020F0502020204030204" pitchFamily="34" charset="0"/>
              <a:buChar char="◦"/>
              <a:defRPr sz="1400" kern="1200">
                <a:solidFill>
                  <a:srgbClr val="404040"/>
                </a:solidFill>
                <a:latin typeface="+mn-lt"/>
                <a:ea typeface="+mn-ea"/>
                <a:cs typeface="+mn-cs"/>
              </a:defRPr>
            </a:lvl3pPr>
            <a:lvl4pPr marL="749300" indent="-182563" algn="l" rtl="0" eaLnBrk="1" fontAlgn="base" hangingPunct="1">
              <a:spcBef>
                <a:spcPts val="200"/>
              </a:spcBef>
              <a:spcAft>
                <a:spcPts val="400"/>
              </a:spcAft>
              <a:buFont typeface="Calibri" panose="020F0502020204030204" pitchFamily="34" charset="0"/>
              <a:buChar char="◦"/>
              <a:defRPr sz="1400" kern="1200">
                <a:solidFill>
                  <a:srgbClr val="404040"/>
                </a:solidFill>
                <a:latin typeface="+mn-lt"/>
                <a:ea typeface="+mn-ea"/>
                <a:cs typeface="+mn-cs"/>
              </a:defRPr>
            </a:lvl4pPr>
            <a:lvl5pPr marL="931863" indent="-182563" algn="l" rtl="0" eaLnBrk="1" fontAlgn="base" hangingPunct="1">
              <a:spcBef>
                <a:spcPts val="200"/>
              </a:spcBef>
              <a:spcAft>
                <a:spcPts val="400"/>
              </a:spcAft>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defRPr/>
            </a:pPr>
            <a:r>
              <a:rPr lang="en-US" b="1" dirty="0"/>
              <a:t>Deliberative democracy and Habermasian public sphere ideas</a:t>
            </a:r>
            <a:endParaRPr lang="nl-NL"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2CEA-1B2C-4607-9AFA-CE3A7DFFCC1C}"/>
              </a:ext>
            </a:extLst>
          </p:cNvPr>
          <p:cNvSpPr>
            <a:spLocks noGrp="1"/>
          </p:cNvSpPr>
          <p:nvPr>
            <p:ph type="title"/>
          </p:nvPr>
        </p:nvSpPr>
        <p:spPr>
          <a:xfrm>
            <a:off x="1096963" y="287338"/>
            <a:ext cx="10058400" cy="1449387"/>
          </a:xfrm>
        </p:spPr>
        <p:txBody>
          <a:bodyPr/>
          <a:lstStyle/>
          <a:p>
            <a:pPr fontAlgn="auto">
              <a:spcAft>
                <a:spcPts val="0"/>
              </a:spcAft>
              <a:defRPr/>
            </a:pPr>
            <a:r>
              <a:rPr lang="en-US" dirty="0">
                <a:solidFill>
                  <a:schemeClr val="tx1">
                    <a:lumMod val="75000"/>
                    <a:lumOff val="25000"/>
                  </a:schemeClr>
                </a:solidFill>
              </a:rPr>
              <a:t>Users concomitantly fulfil multiple roles in online environments</a:t>
            </a:r>
            <a:endParaRPr lang="nl-NL" dirty="0">
              <a:solidFill>
                <a:schemeClr val="tx1">
                  <a:lumMod val="75000"/>
                  <a:lumOff val="25000"/>
                </a:schemeClr>
              </a:solidFill>
            </a:endParaRPr>
          </a:p>
        </p:txBody>
      </p:sp>
      <p:sp>
        <p:nvSpPr>
          <p:cNvPr id="7" name="Text Placeholder 2">
            <a:extLst>
              <a:ext uri="{FF2B5EF4-FFF2-40B4-BE49-F238E27FC236}">
                <a16:creationId xmlns:a16="http://schemas.microsoft.com/office/drawing/2014/main" id="{64D925D3-B774-40AC-8863-5B37B85C300F}"/>
              </a:ext>
            </a:extLst>
          </p:cNvPr>
          <p:cNvSpPr txBox="1">
            <a:spLocks/>
          </p:cNvSpPr>
          <p:nvPr/>
        </p:nvSpPr>
        <p:spPr>
          <a:xfrm>
            <a:off x="1096963" y="1905000"/>
            <a:ext cx="10058400" cy="736600"/>
          </a:xfrm>
          <a:prstGeom prst="rect">
            <a:avLst/>
          </a:prstGeom>
        </p:spPr>
        <p:txBody>
          <a:bodyPr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1"/>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fontAlgn="auto">
              <a:defRPr/>
            </a:pPr>
            <a:endParaRPr lang="nl-NL" b="1" dirty="0"/>
          </a:p>
        </p:txBody>
      </p:sp>
      <p:sp>
        <p:nvSpPr>
          <p:cNvPr id="12" name="Freeform: Shape 11">
            <a:extLst>
              <a:ext uri="{FF2B5EF4-FFF2-40B4-BE49-F238E27FC236}">
                <a16:creationId xmlns:a16="http://schemas.microsoft.com/office/drawing/2014/main" id="{01A5CEF5-A467-48DB-A554-C96564EC5F51}"/>
              </a:ext>
            </a:extLst>
          </p:cNvPr>
          <p:cNvSpPr/>
          <p:nvPr/>
        </p:nvSpPr>
        <p:spPr>
          <a:xfrm>
            <a:off x="2709761" y="3632547"/>
            <a:ext cx="1520301" cy="844612"/>
          </a:xfrm>
          <a:custGeom>
            <a:avLst/>
            <a:gdLst>
              <a:gd name="connsiteX0" fmla="*/ 0 w 1520301"/>
              <a:gd name="connsiteY0" fmla="*/ 0 h 844612"/>
              <a:gd name="connsiteX1" fmla="*/ 1520301 w 1520301"/>
              <a:gd name="connsiteY1" fmla="*/ 0 h 844612"/>
              <a:gd name="connsiteX2" fmla="*/ 1520301 w 1520301"/>
              <a:gd name="connsiteY2" fmla="*/ 844612 h 844612"/>
              <a:gd name="connsiteX3" fmla="*/ 0 w 1520301"/>
              <a:gd name="connsiteY3" fmla="*/ 844612 h 844612"/>
              <a:gd name="connsiteX4" fmla="*/ 0 w 1520301"/>
              <a:gd name="connsiteY4" fmla="*/ 0 h 844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301" h="844612">
                <a:moveTo>
                  <a:pt x="0" y="0"/>
                </a:moveTo>
                <a:lnTo>
                  <a:pt x="1520301" y="0"/>
                </a:lnTo>
                <a:lnTo>
                  <a:pt x="1520301" y="844612"/>
                </a:lnTo>
                <a:lnTo>
                  <a:pt x="0" y="8446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marL="0" lvl="0" indent="0" algn="r" defTabSz="666750">
              <a:lnSpc>
                <a:spcPct val="90000"/>
              </a:lnSpc>
              <a:spcBef>
                <a:spcPct val="0"/>
              </a:spcBef>
              <a:spcAft>
                <a:spcPct val="35000"/>
              </a:spcAft>
              <a:buNone/>
            </a:pPr>
            <a:r>
              <a:rPr lang="en-US" sz="1500" b="1" kern="1200" dirty="0">
                <a:solidFill>
                  <a:srgbClr val="C00000"/>
                </a:solidFill>
              </a:rPr>
              <a:t>Amalgamation of roles and values</a:t>
            </a:r>
          </a:p>
        </p:txBody>
      </p:sp>
      <p:sp>
        <p:nvSpPr>
          <p:cNvPr id="18" name="TextBox 17">
            <a:extLst>
              <a:ext uri="{FF2B5EF4-FFF2-40B4-BE49-F238E27FC236}">
                <a16:creationId xmlns:a16="http://schemas.microsoft.com/office/drawing/2014/main" id="{AAEB92D8-1EAE-4F16-80DD-05D00EC2D285}"/>
              </a:ext>
            </a:extLst>
          </p:cNvPr>
          <p:cNvSpPr txBox="1"/>
          <p:nvPr/>
        </p:nvSpPr>
        <p:spPr bwMode="auto">
          <a:xfrm>
            <a:off x="7072415" y="2413375"/>
            <a:ext cx="2409825" cy="998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0" tIns="57150" rIns="57150" bIns="57150" spcCol="1270" anchor="ctr"/>
          <a:lstStyle/>
          <a:p>
            <a:pPr defTabSz="666750" eaLnBrk="1" fontAlgn="auto" hangingPunct="1">
              <a:lnSpc>
                <a:spcPct val="90000"/>
              </a:lnSpc>
              <a:spcAft>
                <a:spcPct val="35000"/>
              </a:spcAft>
              <a:defRPr/>
            </a:pPr>
            <a:r>
              <a:rPr lang="en-US" sz="1500" dirty="0"/>
              <a:t>Consuming digitally offered services, often free of charge, in exchange of exposure to ads</a:t>
            </a:r>
          </a:p>
        </p:txBody>
      </p:sp>
      <p:sp>
        <p:nvSpPr>
          <p:cNvPr id="21" name="TextBox 20">
            <a:extLst>
              <a:ext uri="{FF2B5EF4-FFF2-40B4-BE49-F238E27FC236}">
                <a16:creationId xmlns:a16="http://schemas.microsoft.com/office/drawing/2014/main" id="{89BB56B9-2BC0-4D7E-8D16-1E4A640751D0}"/>
              </a:ext>
            </a:extLst>
          </p:cNvPr>
          <p:cNvSpPr txBox="1"/>
          <p:nvPr/>
        </p:nvSpPr>
        <p:spPr bwMode="auto">
          <a:xfrm>
            <a:off x="7073019" y="4810125"/>
            <a:ext cx="2368550" cy="998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0" tIns="57150" rIns="57150" bIns="57150" spcCol="1270" anchor="ctr"/>
          <a:lstStyle/>
          <a:p>
            <a:pPr defTabSz="666750" eaLnBrk="1" fontAlgn="auto" hangingPunct="1">
              <a:lnSpc>
                <a:spcPct val="90000"/>
              </a:lnSpc>
              <a:spcAft>
                <a:spcPct val="35000"/>
              </a:spcAft>
              <a:defRPr/>
            </a:pPr>
            <a:r>
              <a:rPr lang="en-US" sz="1500" dirty="0"/>
              <a:t>Receive and interact with the information that may play a role in shaping their political </a:t>
            </a:r>
            <a:r>
              <a:rPr lang="en-US" sz="1600" dirty="0"/>
              <a:t>preferences</a:t>
            </a:r>
            <a:endParaRPr lang="nl-NL" sz="1300" dirty="0"/>
          </a:p>
        </p:txBody>
      </p:sp>
      <p:grpSp>
        <p:nvGrpSpPr>
          <p:cNvPr id="19" name="Group 18">
            <a:extLst>
              <a:ext uri="{FF2B5EF4-FFF2-40B4-BE49-F238E27FC236}">
                <a16:creationId xmlns:a16="http://schemas.microsoft.com/office/drawing/2014/main" id="{0DA1CBE3-9374-4E4E-B92B-D88BEDB7DC9A}"/>
              </a:ext>
            </a:extLst>
          </p:cNvPr>
          <p:cNvGrpSpPr/>
          <p:nvPr/>
        </p:nvGrpSpPr>
        <p:grpSpPr>
          <a:xfrm>
            <a:off x="3856586" y="2186554"/>
            <a:ext cx="3211695" cy="3797685"/>
            <a:chOff x="4031876" y="2186554"/>
            <a:chExt cx="3211695" cy="3797685"/>
          </a:xfrm>
        </p:grpSpPr>
        <p:sp>
          <p:nvSpPr>
            <p:cNvPr id="8" name="Freeform: Shape 7">
              <a:extLst>
                <a:ext uri="{FF2B5EF4-FFF2-40B4-BE49-F238E27FC236}">
                  <a16:creationId xmlns:a16="http://schemas.microsoft.com/office/drawing/2014/main" id="{233F8907-E363-43BA-B604-C843D8B420F2}"/>
                </a:ext>
              </a:extLst>
            </p:cNvPr>
            <p:cNvSpPr/>
            <p:nvPr/>
          </p:nvSpPr>
          <p:spPr>
            <a:xfrm>
              <a:off x="5354538" y="2186554"/>
              <a:ext cx="1224688" cy="1407687"/>
            </a:xfrm>
            <a:custGeom>
              <a:avLst/>
              <a:gdLst>
                <a:gd name="connsiteX0" fmla="*/ 0 w 1407686"/>
                <a:gd name="connsiteY0" fmla="*/ 612344 h 1224687"/>
                <a:gd name="connsiteX1" fmla="*/ 306172 w 1407686"/>
                <a:gd name="connsiteY1" fmla="*/ 0 h 1224687"/>
                <a:gd name="connsiteX2" fmla="*/ 1101514 w 1407686"/>
                <a:gd name="connsiteY2" fmla="*/ 0 h 1224687"/>
                <a:gd name="connsiteX3" fmla="*/ 1407686 w 1407686"/>
                <a:gd name="connsiteY3" fmla="*/ 612344 h 1224687"/>
                <a:gd name="connsiteX4" fmla="*/ 1101514 w 1407686"/>
                <a:gd name="connsiteY4" fmla="*/ 1224687 h 1224687"/>
                <a:gd name="connsiteX5" fmla="*/ 306172 w 1407686"/>
                <a:gd name="connsiteY5" fmla="*/ 1224687 h 1224687"/>
                <a:gd name="connsiteX6" fmla="*/ 0 w 1407686"/>
                <a:gd name="connsiteY6" fmla="*/ 612344 h 12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686" h="1224687">
                  <a:moveTo>
                    <a:pt x="703842" y="0"/>
                  </a:moveTo>
                  <a:lnTo>
                    <a:pt x="1407685" y="266370"/>
                  </a:lnTo>
                  <a:lnTo>
                    <a:pt x="1407685" y="958317"/>
                  </a:lnTo>
                  <a:lnTo>
                    <a:pt x="703842" y="1224687"/>
                  </a:lnTo>
                  <a:lnTo>
                    <a:pt x="1" y="958317"/>
                  </a:lnTo>
                  <a:lnTo>
                    <a:pt x="1" y="266370"/>
                  </a:lnTo>
                  <a:lnTo>
                    <a:pt x="703842" y="0"/>
                  </a:lnTo>
                  <a:close/>
                </a:path>
              </a:pathLst>
            </a:custGeom>
            <a:solidFill>
              <a:schemeClr val="accent5">
                <a:lumMod val="40000"/>
                <a:lumOff val="60000"/>
              </a:schemeClr>
            </a:solidFill>
          </p:spPr>
          <p:style>
            <a:lnRef idx="3">
              <a:schemeClr val="accent5">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26847" tIns="276515" rIns="226848" bIns="276514"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tx1"/>
                  </a:solidFill>
                </a:rPr>
                <a:t>Consumer</a:t>
              </a:r>
              <a:endParaRPr lang="nl-NL" sz="1500" b="0" kern="1200" dirty="0">
                <a:solidFill>
                  <a:schemeClr val="tx1"/>
                </a:solidFill>
              </a:endParaRPr>
            </a:p>
          </p:txBody>
        </p:sp>
        <p:sp>
          <p:nvSpPr>
            <p:cNvPr id="10" name="Freeform: Shape 9">
              <a:extLst>
                <a:ext uri="{FF2B5EF4-FFF2-40B4-BE49-F238E27FC236}">
                  <a16:creationId xmlns:a16="http://schemas.microsoft.com/office/drawing/2014/main" id="{3E09FE54-1BF5-4F80-A8AB-E2A38F2FFD22}"/>
                </a:ext>
              </a:extLst>
            </p:cNvPr>
            <p:cNvSpPr/>
            <p:nvPr/>
          </p:nvSpPr>
          <p:spPr>
            <a:xfrm>
              <a:off x="4031876" y="2186554"/>
              <a:ext cx="1224688" cy="1407687"/>
            </a:xfrm>
            <a:custGeom>
              <a:avLst/>
              <a:gdLst>
                <a:gd name="connsiteX0" fmla="*/ 0 w 1407686"/>
                <a:gd name="connsiteY0" fmla="*/ 612344 h 1224687"/>
                <a:gd name="connsiteX1" fmla="*/ 306172 w 1407686"/>
                <a:gd name="connsiteY1" fmla="*/ 0 h 1224687"/>
                <a:gd name="connsiteX2" fmla="*/ 1101514 w 1407686"/>
                <a:gd name="connsiteY2" fmla="*/ 0 h 1224687"/>
                <a:gd name="connsiteX3" fmla="*/ 1407686 w 1407686"/>
                <a:gd name="connsiteY3" fmla="*/ 612344 h 1224687"/>
                <a:gd name="connsiteX4" fmla="*/ 1101514 w 1407686"/>
                <a:gd name="connsiteY4" fmla="*/ 1224687 h 1224687"/>
                <a:gd name="connsiteX5" fmla="*/ 306172 w 1407686"/>
                <a:gd name="connsiteY5" fmla="*/ 1224687 h 1224687"/>
                <a:gd name="connsiteX6" fmla="*/ 0 w 1407686"/>
                <a:gd name="connsiteY6" fmla="*/ 612344 h 12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686" h="1224687">
                  <a:moveTo>
                    <a:pt x="703842" y="0"/>
                  </a:moveTo>
                  <a:lnTo>
                    <a:pt x="1407685" y="266370"/>
                  </a:lnTo>
                  <a:lnTo>
                    <a:pt x="1407685" y="958317"/>
                  </a:lnTo>
                  <a:lnTo>
                    <a:pt x="703842" y="1224687"/>
                  </a:lnTo>
                  <a:lnTo>
                    <a:pt x="1" y="958317"/>
                  </a:lnTo>
                  <a:lnTo>
                    <a:pt x="1" y="266370"/>
                  </a:lnTo>
                  <a:lnTo>
                    <a:pt x="703842" y="0"/>
                  </a:lnTo>
                  <a:close/>
                </a:path>
              </a:pathLst>
            </a:custGeom>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90847" tIns="219365" rIns="190848" bIns="219364" numCol="1" spcCol="1270" anchor="ctr" anchorCtr="0">
              <a:noAutofit/>
            </a:bodyPr>
            <a:lstStyle/>
            <a:p>
              <a:pPr marL="0" lvl="0" indent="0" algn="ctr" defTabSz="666750">
                <a:lnSpc>
                  <a:spcPct val="90000"/>
                </a:lnSpc>
                <a:spcBef>
                  <a:spcPct val="0"/>
                </a:spcBef>
                <a:spcAft>
                  <a:spcPct val="35000"/>
                </a:spcAft>
                <a:buNone/>
              </a:pPr>
              <a:endParaRPr lang="nl-NL" sz="1500" kern="1200">
                <a:solidFill>
                  <a:schemeClr val="tx1"/>
                </a:solidFill>
              </a:endParaRPr>
            </a:p>
          </p:txBody>
        </p:sp>
        <p:sp>
          <p:nvSpPr>
            <p:cNvPr id="11" name="Freeform: Shape 10">
              <a:extLst>
                <a:ext uri="{FF2B5EF4-FFF2-40B4-BE49-F238E27FC236}">
                  <a16:creationId xmlns:a16="http://schemas.microsoft.com/office/drawing/2014/main" id="{1B1E365D-F625-4B1B-858E-925555701321}"/>
                </a:ext>
              </a:extLst>
            </p:cNvPr>
            <p:cNvSpPr/>
            <p:nvPr/>
          </p:nvSpPr>
          <p:spPr>
            <a:xfrm>
              <a:off x="4690673" y="3381398"/>
              <a:ext cx="1224688" cy="1407687"/>
            </a:xfrm>
            <a:custGeom>
              <a:avLst/>
              <a:gdLst>
                <a:gd name="connsiteX0" fmla="*/ 0 w 1407686"/>
                <a:gd name="connsiteY0" fmla="*/ 612344 h 1224687"/>
                <a:gd name="connsiteX1" fmla="*/ 306172 w 1407686"/>
                <a:gd name="connsiteY1" fmla="*/ 0 h 1224687"/>
                <a:gd name="connsiteX2" fmla="*/ 1101514 w 1407686"/>
                <a:gd name="connsiteY2" fmla="*/ 0 h 1224687"/>
                <a:gd name="connsiteX3" fmla="*/ 1407686 w 1407686"/>
                <a:gd name="connsiteY3" fmla="*/ 612344 h 1224687"/>
                <a:gd name="connsiteX4" fmla="*/ 1101514 w 1407686"/>
                <a:gd name="connsiteY4" fmla="*/ 1224687 h 1224687"/>
                <a:gd name="connsiteX5" fmla="*/ 306172 w 1407686"/>
                <a:gd name="connsiteY5" fmla="*/ 1224687 h 1224687"/>
                <a:gd name="connsiteX6" fmla="*/ 0 w 1407686"/>
                <a:gd name="connsiteY6" fmla="*/ 612344 h 12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686" h="1224687">
                  <a:moveTo>
                    <a:pt x="703842" y="0"/>
                  </a:moveTo>
                  <a:lnTo>
                    <a:pt x="1407685" y="266370"/>
                  </a:lnTo>
                  <a:lnTo>
                    <a:pt x="1407685" y="958317"/>
                  </a:lnTo>
                  <a:lnTo>
                    <a:pt x="703842" y="1224687"/>
                  </a:lnTo>
                  <a:lnTo>
                    <a:pt x="1" y="958317"/>
                  </a:lnTo>
                  <a:lnTo>
                    <a:pt x="1" y="266370"/>
                  </a:lnTo>
                  <a:lnTo>
                    <a:pt x="703842" y="0"/>
                  </a:lnTo>
                  <a:close/>
                </a:path>
              </a:pathLst>
            </a:custGeom>
            <a:solidFill>
              <a:schemeClr val="accent5">
                <a:lumMod val="60000"/>
                <a:lumOff val="40000"/>
              </a:schemeClr>
            </a:solidFill>
            <a:ln w="38100">
              <a:solidFill>
                <a:schemeClr val="accent6">
                  <a:lumMod val="75000"/>
                </a:schemeClr>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47997" tIns="276515" rIns="247998" bIns="276514"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User</a:t>
              </a:r>
              <a:endParaRPr lang="nl-NL" sz="1500" b="1" kern="1200" dirty="0">
                <a:solidFill>
                  <a:schemeClr val="tx1"/>
                </a:solidFill>
              </a:endParaRPr>
            </a:p>
          </p:txBody>
        </p:sp>
        <p:sp>
          <p:nvSpPr>
            <p:cNvPr id="13" name="Freeform: Shape 12">
              <a:extLst>
                <a:ext uri="{FF2B5EF4-FFF2-40B4-BE49-F238E27FC236}">
                  <a16:creationId xmlns:a16="http://schemas.microsoft.com/office/drawing/2014/main" id="{2166CDEC-0CD6-4B55-95B1-1C2E45637843}"/>
                </a:ext>
              </a:extLst>
            </p:cNvPr>
            <p:cNvSpPr/>
            <p:nvPr/>
          </p:nvSpPr>
          <p:spPr>
            <a:xfrm>
              <a:off x="6018883" y="3381905"/>
              <a:ext cx="1224688" cy="1407687"/>
            </a:xfrm>
            <a:custGeom>
              <a:avLst/>
              <a:gdLst>
                <a:gd name="connsiteX0" fmla="*/ 0 w 1407686"/>
                <a:gd name="connsiteY0" fmla="*/ 612344 h 1224687"/>
                <a:gd name="connsiteX1" fmla="*/ 306172 w 1407686"/>
                <a:gd name="connsiteY1" fmla="*/ 0 h 1224687"/>
                <a:gd name="connsiteX2" fmla="*/ 1101514 w 1407686"/>
                <a:gd name="connsiteY2" fmla="*/ 0 h 1224687"/>
                <a:gd name="connsiteX3" fmla="*/ 1407686 w 1407686"/>
                <a:gd name="connsiteY3" fmla="*/ 612344 h 1224687"/>
                <a:gd name="connsiteX4" fmla="*/ 1101514 w 1407686"/>
                <a:gd name="connsiteY4" fmla="*/ 1224687 h 1224687"/>
                <a:gd name="connsiteX5" fmla="*/ 306172 w 1407686"/>
                <a:gd name="connsiteY5" fmla="*/ 1224687 h 1224687"/>
                <a:gd name="connsiteX6" fmla="*/ 0 w 1407686"/>
                <a:gd name="connsiteY6" fmla="*/ 612344 h 12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686" h="1224687">
                  <a:moveTo>
                    <a:pt x="703842" y="0"/>
                  </a:moveTo>
                  <a:lnTo>
                    <a:pt x="1407685" y="266370"/>
                  </a:lnTo>
                  <a:lnTo>
                    <a:pt x="1407685" y="958317"/>
                  </a:lnTo>
                  <a:lnTo>
                    <a:pt x="703842" y="1224687"/>
                  </a:lnTo>
                  <a:lnTo>
                    <a:pt x="1" y="958317"/>
                  </a:lnTo>
                  <a:lnTo>
                    <a:pt x="1" y="266370"/>
                  </a:lnTo>
                  <a:lnTo>
                    <a:pt x="703842" y="0"/>
                  </a:lnTo>
                  <a:close/>
                </a:path>
              </a:pathLst>
            </a:custGeom>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90847" tIns="219365" rIns="190848" bIns="219364" numCol="1" spcCol="1270" anchor="ctr" anchorCtr="0">
              <a:noAutofit/>
            </a:bodyPr>
            <a:lstStyle/>
            <a:p>
              <a:pPr marL="0" lvl="0" indent="0" algn="ctr" defTabSz="666750">
                <a:lnSpc>
                  <a:spcPct val="90000"/>
                </a:lnSpc>
                <a:spcBef>
                  <a:spcPct val="0"/>
                </a:spcBef>
                <a:spcAft>
                  <a:spcPct val="35000"/>
                </a:spcAft>
                <a:buNone/>
              </a:pPr>
              <a:endParaRPr lang="nl-NL" sz="1500" kern="1200">
                <a:solidFill>
                  <a:schemeClr val="tx1"/>
                </a:solidFill>
              </a:endParaRPr>
            </a:p>
          </p:txBody>
        </p:sp>
        <p:sp>
          <p:nvSpPr>
            <p:cNvPr id="15" name="Freeform: Shape 14">
              <a:extLst>
                <a:ext uri="{FF2B5EF4-FFF2-40B4-BE49-F238E27FC236}">
                  <a16:creationId xmlns:a16="http://schemas.microsoft.com/office/drawing/2014/main" id="{77B766D8-26A8-4A89-9619-B495A45E353F}"/>
                </a:ext>
              </a:extLst>
            </p:cNvPr>
            <p:cNvSpPr/>
            <p:nvPr/>
          </p:nvSpPr>
          <p:spPr>
            <a:xfrm>
              <a:off x="5375150" y="4576552"/>
              <a:ext cx="1224688" cy="1407687"/>
            </a:xfrm>
            <a:custGeom>
              <a:avLst/>
              <a:gdLst>
                <a:gd name="connsiteX0" fmla="*/ 0 w 1407686"/>
                <a:gd name="connsiteY0" fmla="*/ 612344 h 1224687"/>
                <a:gd name="connsiteX1" fmla="*/ 306172 w 1407686"/>
                <a:gd name="connsiteY1" fmla="*/ 0 h 1224687"/>
                <a:gd name="connsiteX2" fmla="*/ 1101514 w 1407686"/>
                <a:gd name="connsiteY2" fmla="*/ 0 h 1224687"/>
                <a:gd name="connsiteX3" fmla="*/ 1407686 w 1407686"/>
                <a:gd name="connsiteY3" fmla="*/ 612344 h 1224687"/>
                <a:gd name="connsiteX4" fmla="*/ 1101514 w 1407686"/>
                <a:gd name="connsiteY4" fmla="*/ 1224687 h 1224687"/>
                <a:gd name="connsiteX5" fmla="*/ 306172 w 1407686"/>
                <a:gd name="connsiteY5" fmla="*/ 1224687 h 1224687"/>
                <a:gd name="connsiteX6" fmla="*/ 0 w 1407686"/>
                <a:gd name="connsiteY6" fmla="*/ 612344 h 12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686" h="1224687">
                  <a:moveTo>
                    <a:pt x="703842" y="0"/>
                  </a:moveTo>
                  <a:lnTo>
                    <a:pt x="1407685" y="266370"/>
                  </a:lnTo>
                  <a:lnTo>
                    <a:pt x="1407685" y="958317"/>
                  </a:lnTo>
                  <a:lnTo>
                    <a:pt x="703842" y="1224687"/>
                  </a:lnTo>
                  <a:lnTo>
                    <a:pt x="1" y="958317"/>
                  </a:lnTo>
                  <a:lnTo>
                    <a:pt x="1" y="266370"/>
                  </a:lnTo>
                  <a:lnTo>
                    <a:pt x="703842" y="0"/>
                  </a:lnTo>
                  <a:close/>
                </a:path>
              </a:pathLst>
            </a:custGeom>
            <a:solidFill>
              <a:schemeClr val="accent5">
                <a:lumMod val="40000"/>
                <a:lumOff val="60000"/>
              </a:schemeClr>
            </a:solidFill>
          </p:spPr>
          <p:style>
            <a:lnRef idx="3">
              <a:schemeClr val="accent5">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47997" tIns="276515" rIns="247998" bIns="276514"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tx1"/>
                  </a:solidFill>
                </a:rPr>
                <a:t>Citizen</a:t>
              </a:r>
              <a:endParaRPr lang="nl-NL" sz="1500" b="0" kern="1200" dirty="0">
                <a:solidFill>
                  <a:schemeClr val="tx1"/>
                </a:solidFill>
              </a:endParaRPr>
            </a:p>
          </p:txBody>
        </p:sp>
        <p:sp>
          <p:nvSpPr>
            <p:cNvPr id="17" name="Freeform: Shape 16">
              <a:extLst>
                <a:ext uri="{FF2B5EF4-FFF2-40B4-BE49-F238E27FC236}">
                  <a16:creationId xmlns:a16="http://schemas.microsoft.com/office/drawing/2014/main" id="{D3980EFE-32DC-4D09-960F-6F3ECFB75CA0}"/>
                </a:ext>
              </a:extLst>
            </p:cNvPr>
            <p:cNvSpPr/>
            <p:nvPr/>
          </p:nvSpPr>
          <p:spPr>
            <a:xfrm>
              <a:off x="4031876" y="4576243"/>
              <a:ext cx="1224688" cy="1407687"/>
            </a:xfrm>
            <a:custGeom>
              <a:avLst/>
              <a:gdLst>
                <a:gd name="connsiteX0" fmla="*/ 0 w 1407686"/>
                <a:gd name="connsiteY0" fmla="*/ 612344 h 1224687"/>
                <a:gd name="connsiteX1" fmla="*/ 306172 w 1407686"/>
                <a:gd name="connsiteY1" fmla="*/ 0 h 1224687"/>
                <a:gd name="connsiteX2" fmla="*/ 1101514 w 1407686"/>
                <a:gd name="connsiteY2" fmla="*/ 0 h 1224687"/>
                <a:gd name="connsiteX3" fmla="*/ 1407686 w 1407686"/>
                <a:gd name="connsiteY3" fmla="*/ 612344 h 1224687"/>
                <a:gd name="connsiteX4" fmla="*/ 1101514 w 1407686"/>
                <a:gd name="connsiteY4" fmla="*/ 1224687 h 1224687"/>
                <a:gd name="connsiteX5" fmla="*/ 306172 w 1407686"/>
                <a:gd name="connsiteY5" fmla="*/ 1224687 h 1224687"/>
                <a:gd name="connsiteX6" fmla="*/ 0 w 1407686"/>
                <a:gd name="connsiteY6" fmla="*/ 612344 h 12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686" h="1224687">
                  <a:moveTo>
                    <a:pt x="703842" y="0"/>
                  </a:moveTo>
                  <a:lnTo>
                    <a:pt x="1407685" y="266370"/>
                  </a:lnTo>
                  <a:lnTo>
                    <a:pt x="1407685" y="958317"/>
                  </a:lnTo>
                  <a:lnTo>
                    <a:pt x="703842" y="1224687"/>
                  </a:lnTo>
                  <a:lnTo>
                    <a:pt x="1" y="958317"/>
                  </a:lnTo>
                  <a:lnTo>
                    <a:pt x="1" y="266370"/>
                  </a:lnTo>
                  <a:lnTo>
                    <a:pt x="703842" y="0"/>
                  </a:lnTo>
                  <a:close/>
                </a:path>
              </a:pathLst>
            </a:custGeom>
          </p:spPr>
          <p:style>
            <a:lnRef idx="3">
              <a:schemeClr val="accent5">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90847" tIns="219365" rIns="190848" bIns="219364" numCol="1" spcCol="1270" anchor="ctr" anchorCtr="0">
              <a:noAutofit/>
            </a:bodyPr>
            <a:lstStyle/>
            <a:p>
              <a:pPr marL="0" lvl="0" indent="0" algn="ctr" defTabSz="666750">
                <a:lnSpc>
                  <a:spcPct val="90000"/>
                </a:lnSpc>
                <a:spcBef>
                  <a:spcPct val="0"/>
                </a:spcBef>
                <a:spcAft>
                  <a:spcPct val="35000"/>
                </a:spcAft>
                <a:buNone/>
              </a:pPr>
              <a:endParaRPr lang="nl-NL" sz="1500" kern="1200">
                <a:solidFill>
                  <a:schemeClr val="tx1"/>
                </a:solidFill>
              </a:endParaRPr>
            </a:p>
          </p:txBody>
        </p:sp>
        <p:sp>
          <p:nvSpPr>
            <p:cNvPr id="25" name="Hexagon 4">
              <a:extLst>
                <a:ext uri="{FF2B5EF4-FFF2-40B4-BE49-F238E27FC236}">
                  <a16:creationId xmlns:a16="http://schemas.microsoft.com/office/drawing/2014/main" id="{FFFCCE64-224E-4188-B8BA-334FFE69A970}"/>
                </a:ext>
              </a:extLst>
            </p:cNvPr>
            <p:cNvSpPr txBox="1"/>
            <p:nvPr/>
          </p:nvSpPr>
          <p:spPr>
            <a:xfrm>
              <a:off x="4214940" y="2376488"/>
              <a:ext cx="914400" cy="1052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eaLnBrk="1" fontAlgn="auto" hangingPunct="1">
                <a:lnSpc>
                  <a:spcPct val="90000"/>
                </a:lnSpc>
                <a:spcAft>
                  <a:spcPct val="35000"/>
                </a:spcAft>
                <a:defRPr/>
              </a:pPr>
              <a:r>
                <a:rPr lang="en-US" sz="1500" dirty="0">
                  <a:solidFill>
                    <a:schemeClr val="tx1"/>
                  </a:solidFill>
                </a:rPr>
                <a:t>Producer</a:t>
              </a:r>
              <a:endParaRPr lang="nl-NL" sz="1500" dirty="0">
                <a:solidFill>
                  <a:schemeClr val="tx1"/>
                </a:solidFill>
              </a:endParaRPr>
            </a:p>
          </p:txBody>
        </p:sp>
        <p:sp>
          <p:nvSpPr>
            <p:cNvPr id="26" name="Hexagon 4">
              <a:extLst>
                <a:ext uri="{FF2B5EF4-FFF2-40B4-BE49-F238E27FC236}">
                  <a16:creationId xmlns:a16="http://schemas.microsoft.com/office/drawing/2014/main" id="{0CA6DC89-6490-47D0-9F9E-CFB9AF3E6789}"/>
                </a:ext>
              </a:extLst>
            </p:cNvPr>
            <p:cNvSpPr txBox="1"/>
            <p:nvPr/>
          </p:nvSpPr>
          <p:spPr>
            <a:xfrm>
              <a:off x="4214940" y="4768850"/>
              <a:ext cx="914400" cy="10810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eaLnBrk="1" fontAlgn="auto" hangingPunct="1">
                <a:lnSpc>
                  <a:spcPct val="90000"/>
                </a:lnSpc>
                <a:spcAft>
                  <a:spcPct val="35000"/>
                </a:spcAft>
                <a:defRPr/>
              </a:pPr>
              <a:r>
                <a:rPr lang="en-US" sz="1500" dirty="0">
                  <a:solidFill>
                    <a:schemeClr val="tx1"/>
                  </a:solidFill>
                </a:rPr>
                <a:t>Friend</a:t>
              </a:r>
              <a:endParaRPr lang="nl-NL" sz="1500" dirty="0">
                <a:solidFill>
                  <a:schemeClr val="tx1"/>
                </a:solidFill>
              </a:endParaRPr>
            </a:p>
          </p:txBody>
        </p:sp>
        <p:sp>
          <p:nvSpPr>
            <p:cNvPr id="27" name="Hexagon 4">
              <a:extLst>
                <a:ext uri="{FF2B5EF4-FFF2-40B4-BE49-F238E27FC236}">
                  <a16:creationId xmlns:a16="http://schemas.microsoft.com/office/drawing/2014/main" id="{E262B260-EA0A-4E43-BE2A-5BDC1A2050AA}"/>
                </a:ext>
              </a:extLst>
            </p:cNvPr>
            <p:cNvSpPr txBox="1"/>
            <p:nvPr/>
          </p:nvSpPr>
          <p:spPr>
            <a:xfrm>
              <a:off x="6134227" y="3557588"/>
              <a:ext cx="1074738" cy="10810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eaLnBrk="1" fontAlgn="auto" hangingPunct="1">
                <a:lnSpc>
                  <a:spcPct val="90000"/>
                </a:lnSpc>
                <a:spcAft>
                  <a:spcPct val="35000"/>
                </a:spcAft>
                <a:defRPr/>
              </a:pPr>
              <a:r>
                <a:rPr lang="en-US" sz="1500" dirty="0">
                  <a:solidFill>
                    <a:schemeClr val="tx1"/>
                  </a:solidFill>
                </a:rPr>
                <a:t>Distributor</a:t>
              </a:r>
              <a:endParaRPr lang="nl-NL" sz="1500" dirty="0">
                <a:solidFill>
                  <a:schemeClr val="tx1"/>
                </a:solidFill>
              </a:endParaRPr>
            </a:p>
          </p:txBody>
        </p:sp>
      </p:grpSp>
      <p:cxnSp>
        <p:nvCxnSpPr>
          <p:cNvPr id="24" name="Straight Connector 23">
            <a:extLst>
              <a:ext uri="{FF2B5EF4-FFF2-40B4-BE49-F238E27FC236}">
                <a16:creationId xmlns:a16="http://schemas.microsoft.com/office/drawing/2014/main" id="{BD5057D8-267D-44A7-BB88-8DA17038BE7F}"/>
              </a:ext>
            </a:extLst>
          </p:cNvPr>
          <p:cNvCxnSpPr>
            <a:cxnSpLocks/>
          </p:cNvCxnSpPr>
          <p:nvPr/>
        </p:nvCxnSpPr>
        <p:spPr>
          <a:xfrm rot="16200000">
            <a:off x="6376904" y="2883798"/>
            <a:ext cx="7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D4318AE-2F20-4775-9015-54B2C0813531}"/>
              </a:ext>
            </a:extLst>
          </p:cNvPr>
          <p:cNvGrpSpPr/>
          <p:nvPr/>
        </p:nvGrpSpPr>
        <p:grpSpPr>
          <a:xfrm>
            <a:off x="6592904" y="2703797"/>
            <a:ext cx="360000" cy="360000"/>
            <a:chOff x="3434801" y="5183790"/>
            <a:chExt cx="360000" cy="360000"/>
          </a:xfrm>
        </p:grpSpPr>
        <p:sp>
          <p:nvSpPr>
            <p:cNvPr id="28" name="Oval 27">
              <a:extLst>
                <a:ext uri="{FF2B5EF4-FFF2-40B4-BE49-F238E27FC236}">
                  <a16:creationId xmlns:a16="http://schemas.microsoft.com/office/drawing/2014/main" id="{236899A4-CCC5-4AB0-9B3F-86B8FA245770}"/>
                </a:ext>
              </a:extLst>
            </p:cNvPr>
            <p:cNvSpPr/>
            <p:nvPr/>
          </p:nvSpPr>
          <p:spPr>
            <a:xfrm rot="16200000">
              <a:off x="3434801" y="5183790"/>
              <a:ext cx="360000" cy="360000"/>
            </a:xfrm>
            <a:prstGeom prst="ellipse">
              <a:avLst/>
            </a:prstGeom>
            <a:solidFill>
              <a:srgbClr val="E88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Isosceles Triangle 28">
              <a:extLst>
                <a:ext uri="{FF2B5EF4-FFF2-40B4-BE49-F238E27FC236}">
                  <a16:creationId xmlns:a16="http://schemas.microsoft.com/office/drawing/2014/main" id="{269B962B-B488-4BB4-A9F5-96FFC99F5067}"/>
                </a:ext>
              </a:extLst>
            </p:cNvPr>
            <p:cNvSpPr/>
            <p:nvPr/>
          </p:nvSpPr>
          <p:spPr>
            <a:xfrm rot="5400000">
              <a:off x="3516379" y="5273830"/>
              <a:ext cx="252000" cy="17991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30" name="Straight Connector 29">
            <a:extLst>
              <a:ext uri="{FF2B5EF4-FFF2-40B4-BE49-F238E27FC236}">
                <a16:creationId xmlns:a16="http://schemas.microsoft.com/office/drawing/2014/main" id="{5E1CB669-7705-47F2-BFCA-183BF564A946}"/>
              </a:ext>
            </a:extLst>
          </p:cNvPr>
          <p:cNvCxnSpPr>
            <a:cxnSpLocks/>
          </p:cNvCxnSpPr>
          <p:nvPr/>
        </p:nvCxnSpPr>
        <p:spPr>
          <a:xfrm rot="16200000">
            <a:off x="6376904" y="5279865"/>
            <a:ext cx="7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9CE81EE-C778-439F-9C03-6DC7B94AD9DF}"/>
              </a:ext>
            </a:extLst>
          </p:cNvPr>
          <p:cNvGrpSpPr/>
          <p:nvPr/>
        </p:nvGrpSpPr>
        <p:grpSpPr>
          <a:xfrm>
            <a:off x="6592904" y="5099864"/>
            <a:ext cx="360000" cy="360000"/>
            <a:chOff x="3434801" y="5183790"/>
            <a:chExt cx="360000" cy="360000"/>
          </a:xfrm>
        </p:grpSpPr>
        <p:sp>
          <p:nvSpPr>
            <p:cNvPr id="32" name="Oval 31">
              <a:extLst>
                <a:ext uri="{FF2B5EF4-FFF2-40B4-BE49-F238E27FC236}">
                  <a16:creationId xmlns:a16="http://schemas.microsoft.com/office/drawing/2014/main" id="{7F02A8C5-BACF-47B2-9573-49866C7308A2}"/>
                </a:ext>
              </a:extLst>
            </p:cNvPr>
            <p:cNvSpPr/>
            <p:nvPr/>
          </p:nvSpPr>
          <p:spPr>
            <a:xfrm rot="16200000">
              <a:off x="3434801" y="5183790"/>
              <a:ext cx="360000" cy="360000"/>
            </a:xfrm>
            <a:prstGeom prst="ellipse">
              <a:avLst/>
            </a:prstGeom>
            <a:solidFill>
              <a:srgbClr val="E88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Isosceles Triangle 32">
              <a:extLst>
                <a:ext uri="{FF2B5EF4-FFF2-40B4-BE49-F238E27FC236}">
                  <a16:creationId xmlns:a16="http://schemas.microsoft.com/office/drawing/2014/main" id="{6C9F1050-EAA9-44C8-893B-39BBF2A052E9}"/>
                </a:ext>
              </a:extLst>
            </p:cNvPr>
            <p:cNvSpPr/>
            <p:nvPr/>
          </p:nvSpPr>
          <p:spPr>
            <a:xfrm rot="5400000">
              <a:off x="3516379" y="5273830"/>
              <a:ext cx="252000" cy="17991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54510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ED1A-4EE5-449A-B12D-814D81A5C3B2}"/>
              </a:ext>
            </a:extLst>
          </p:cNvPr>
          <p:cNvSpPr>
            <a:spLocks noGrp="1"/>
          </p:cNvSpPr>
          <p:nvPr>
            <p:ph type="title"/>
          </p:nvPr>
        </p:nvSpPr>
        <p:spPr>
          <a:xfrm>
            <a:off x="1096963" y="287338"/>
            <a:ext cx="10058400" cy="1449387"/>
          </a:xfrm>
        </p:spPr>
        <p:txBody>
          <a:bodyPr/>
          <a:lstStyle/>
          <a:p>
            <a:pPr fontAlgn="auto">
              <a:spcAft>
                <a:spcPts val="0"/>
              </a:spcAft>
              <a:defRPr/>
            </a:pPr>
            <a:r>
              <a:rPr lang="en-US" dirty="0">
                <a:solidFill>
                  <a:schemeClr val="tx1">
                    <a:lumMod val="75000"/>
                    <a:lumOff val="25000"/>
                  </a:schemeClr>
                </a:solidFill>
              </a:rPr>
              <a:t>Psychological techniques used in PM are increasingly more sophisticated</a:t>
            </a:r>
            <a:endParaRPr lang="nl-NL" dirty="0">
              <a:solidFill>
                <a:schemeClr val="tx1">
                  <a:lumMod val="75000"/>
                  <a:lumOff val="25000"/>
                </a:schemeClr>
              </a:solidFill>
            </a:endParaRPr>
          </a:p>
        </p:txBody>
      </p:sp>
      <p:sp>
        <p:nvSpPr>
          <p:cNvPr id="19459" name="Content Placeholder 2">
            <a:extLst>
              <a:ext uri="{FF2B5EF4-FFF2-40B4-BE49-F238E27FC236}">
                <a16:creationId xmlns:a16="http://schemas.microsoft.com/office/drawing/2014/main" id="{3BCC1B23-59AF-4490-95C2-03B1043020A6}"/>
              </a:ext>
            </a:extLst>
          </p:cNvPr>
          <p:cNvSpPr>
            <a:spLocks noGrp="1" noChangeArrowheads="1"/>
          </p:cNvSpPr>
          <p:nvPr>
            <p:ph sz="half" idx="1"/>
          </p:nvPr>
        </p:nvSpPr>
        <p:spPr>
          <a:xfrm>
            <a:off x="1182687" y="2188275"/>
            <a:ext cx="5749925" cy="3748088"/>
          </a:xfrm>
        </p:spPr>
        <p:txBody>
          <a:bodyPr/>
          <a:lstStyle/>
          <a:p>
            <a:pPr marL="0" indent="0">
              <a:buNone/>
            </a:pPr>
            <a:r>
              <a:rPr lang="en-US" altLang="nl-NL" sz="1800" b="1" dirty="0">
                <a:solidFill>
                  <a:schemeClr val="tx1"/>
                </a:solidFill>
              </a:rPr>
              <a:t>Political Microtargeting (PM) refers to “the use of different communications to communicate and build relationship with prospective voters” (Bodo, Helberger and De Vries, 2017)</a:t>
            </a:r>
          </a:p>
          <a:p>
            <a:pPr marL="174625" lvl="1" indent="-174625">
              <a:buClr>
                <a:srgbClr val="E88B33"/>
              </a:buClr>
              <a:buFont typeface="Wingdings" panose="05000000000000000000" pitchFamily="2" charset="2"/>
              <a:buChar char="§"/>
            </a:pPr>
            <a:r>
              <a:rPr lang="en-US" altLang="nl-NL" sz="1600" dirty="0">
                <a:solidFill>
                  <a:schemeClr val="tx1"/>
                </a:solidFill>
              </a:rPr>
              <a:t>Development followed commercial advertising suit</a:t>
            </a:r>
          </a:p>
          <a:p>
            <a:pPr marL="174625" lvl="1" indent="-174625">
              <a:buClr>
                <a:srgbClr val="E88B33"/>
              </a:buClr>
              <a:buFont typeface="Wingdings" panose="05000000000000000000" pitchFamily="2" charset="2"/>
              <a:buChar char="§"/>
            </a:pPr>
            <a:r>
              <a:rPr lang="en-US" altLang="nl-NL" sz="1600" dirty="0">
                <a:solidFill>
                  <a:schemeClr val="tx1"/>
                </a:solidFill>
              </a:rPr>
              <a:t>Use of sophisticated psychological and technological techniques to deliver PM such as psychometric profiling e.g. Cambridge Analytica</a:t>
            </a:r>
          </a:p>
          <a:p>
            <a:pPr marL="174625" lvl="1" indent="-174625">
              <a:buClr>
                <a:srgbClr val="E88B33"/>
              </a:buClr>
              <a:buFont typeface="Wingdings" panose="05000000000000000000" pitchFamily="2" charset="2"/>
              <a:buChar char="§"/>
            </a:pPr>
            <a:r>
              <a:rPr lang="en-US" altLang="nl-NL" sz="1600" dirty="0">
                <a:solidFill>
                  <a:schemeClr val="tx1"/>
                </a:solidFill>
              </a:rPr>
              <a:t>Resemble the process of </a:t>
            </a:r>
            <a:r>
              <a:rPr lang="en-US" altLang="nl-NL" sz="1600" b="1" dirty="0">
                <a:solidFill>
                  <a:schemeClr val="tx1"/>
                </a:solidFill>
              </a:rPr>
              <a:t>hypernudging</a:t>
            </a:r>
            <a:r>
              <a:rPr lang="en-US" altLang="nl-NL" sz="1600" dirty="0">
                <a:solidFill>
                  <a:schemeClr val="tx1"/>
                </a:solidFill>
              </a:rPr>
              <a:t>, with an aim to target: the right user, with the right message, by the right means, as </a:t>
            </a:r>
            <a:r>
              <a:rPr lang="en-US" altLang="nl-NL" sz="1600" i="1" dirty="0">
                <a:solidFill>
                  <a:schemeClr val="tx1"/>
                </a:solidFill>
              </a:rPr>
              <a:t>many times as needed. </a:t>
            </a:r>
          </a:p>
          <a:p>
            <a:pPr marL="174625" lvl="1" indent="-174625">
              <a:buClr>
                <a:srgbClr val="E88B33"/>
              </a:buClr>
              <a:buFont typeface="Wingdings" panose="05000000000000000000" pitchFamily="2" charset="2"/>
              <a:buChar char="§"/>
            </a:pPr>
            <a:r>
              <a:rPr lang="en-US" altLang="nl-NL" sz="1600" dirty="0">
                <a:solidFill>
                  <a:schemeClr val="tx1"/>
                </a:solidFill>
              </a:rPr>
              <a:t>The research on the effectiveness of PM is inconclusive</a:t>
            </a:r>
            <a:endParaRPr lang="en-US" altLang="nl-NL" sz="1600" dirty="0"/>
          </a:p>
          <a:p>
            <a:pPr lvl="1">
              <a:buFont typeface="Wingdings" panose="05000000000000000000" pitchFamily="2" charset="2"/>
              <a:buChar char="§"/>
            </a:pPr>
            <a:endParaRPr lang="en-US" altLang="nl-NL" sz="1600" b="1" dirty="0"/>
          </a:p>
          <a:p>
            <a:pPr>
              <a:buFont typeface="Wingdings" panose="05000000000000000000" pitchFamily="2" charset="2"/>
              <a:buChar char="§"/>
            </a:pPr>
            <a:endParaRPr lang="en-US" altLang="nl-NL" sz="1800" b="1" dirty="0"/>
          </a:p>
          <a:p>
            <a:pPr>
              <a:buFont typeface="Wingdings" panose="05000000000000000000" pitchFamily="2" charset="2"/>
              <a:buChar char="§"/>
            </a:pPr>
            <a:endParaRPr lang="nl-NL" altLang="nl-NL" sz="1800" b="1" dirty="0"/>
          </a:p>
        </p:txBody>
      </p:sp>
      <p:pic>
        <p:nvPicPr>
          <p:cNvPr id="19461" name="Picture 7">
            <a:extLst>
              <a:ext uri="{FF2B5EF4-FFF2-40B4-BE49-F238E27FC236}">
                <a16:creationId xmlns:a16="http://schemas.microsoft.com/office/drawing/2014/main" id="{A63452A3-4689-49E7-8B02-6D64DB721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559" y="2678065"/>
            <a:ext cx="2407944" cy="232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412491F4-041B-4557-8316-241D547B6130}"/>
              </a:ext>
            </a:extLst>
          </p:cNvPr>
          <p:cNvCxnSpPr>
            <a:cxnSpLocks/>
          </p:cNvCxnSpPr>
          <p:nvPr/>
        </p:nvCxnSpPr>
        <p:spPr>
          <a:xfrm flipV="1">
            <a:off x="7626963" y="2290811"/>
            <a:ext cx="0" cy="2848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941EB24-F4C8-4C15-9599-FDB74203F755}"/>
              </a:ext>
            </a:extLst>
          </p:cNvPr>
          <p:cNvGrpSpPr/>
          <p:nvPr/>
        </p:nvGrpSpPr>
        <p:grpSpPr>
          <a:xfrm>
            <a:off x="7446963" y="3535051"/>
            <a:ext cx="360000" cy="360000"/>
            <a:chOff x="3434801" y="5183790"/>
            <a:chExt cx="360000" cy="360000"/>
          </a:xfrm>
        </p:grpSpPr>
        <p:sp>
          <p:nvSpPr>
            <p:cNvPr id="11" name="Oval 10">
              <a:extLst>
                <a:ext uri="{FF2B5EF4-FFF2-40B4-BE49-F238E27FC236}">
                  <a16:creationId xmlns:a16="http://schemas.microsoft.com/office/drawing/2014/main" id="{87152D86-9106-4720-81ED-B667D9516D62}"/>
                </a:ext>
              </a:extLst>
            </p:cNvPr>
            <p:cNvSpPr/>
            <p:nvPr/>
          </p:nvSpPr>
          <p:spPr>
            <a:xfrm rot="16200000">
              <a:off x="3434801" y="5183790"/>
              <a:ext cx="360000" cy="360000"/>
            </a:xfrm>
            <a:prstGeom prst="ellipse">
              <a:avLst/>
            </a:prstGeom>
            <a:solidFill>
              <a:srgbClr val="E88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Isosceles Triangle 11">
              <a:extLst>
                <a:ext uri="{FF2B5EF4-FFF2-40B4-BE49-F238E27FC236}">
                  <a16:creationId xmlns:a16="http://schemas.microsoft.com/office/drawing/2014/main" id="{38768E06-7AF4-4442-973F-0F85F2F8A374}"/>
                </a:ext>
              </a:extLst>
            </p:cNvPr>
            <p:cNvSpPr/>
            <p:nvPr/>
          </p:nvSpPr>
          <p:spPr>
            <a:xfrm rot="5400000">
              <a:off x="3516379" y="5273830"/>
              <a:ext cx="252000" cy="17991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056595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95A2-C97B-46CE-833D-2C7D4269F7F0}"/>
              </a:ext>
            </a:extLst>
          </p:cNvPr>
          <p:cNvSpPr>
            <a:spLocks noGrp="1"/>
          </p:cNvSpPr>
          <p:nvPr>
            <p:ph type="title"/>
          </p:nvPr>
        </p:nvSpPr>
        <p:spPr/>
        <p:txBody>
          <a:bodyPr>
            <a:normAutofit/>
          </a:bodyPr>
          <a:lstStyle/>
          <a:p>
            <a:pPr fontAlgn="auto">
              <a:spcAft>
                <a:spcPts val="0"/>
              </a:spcAft>
              <a:defRPr/>
            </a:pPr>
            <a:r>
              <a:rPr lang="en-US" dirty="0">
                <a:solidFill>
                  <a:schemeClr val="tx1">
                    <a:lumMod val="75000"/>
                    <a:lumOff val="25000"/>
                  </a:schemeClr>
                </a:solidFill>
              </a:rPr>
              <a:t>PM is delivered by multiple market actors within the data value chain</a:t>
            </a:r>
            <a:endParaRPr lang="nl-NL" dirty="0">
              <a:solidFill>
                <a:schemeClr val="tx1">
                  <a:lumMod val="75000"/>
                  <a:lumOff val="25000"/>
                </a:schemeClr>
              </a:solidFill>
            </a:endParaRPr>
          </a:p>
        </p:txBody>
      </p:sp>
      <p:sp>
        <p:nvSpPr>
          <p:cNvPr id="7" name="Freeform: Shape 6">
            <a:extLst>
              <a:ext uri="{FF2B5EF4-FFF2-40B4-BE49-F238E27FC236}">
                <a16:creationId xmlns:a16="http://schemas.microsoft.com/office/drawing/2014/main" id="{B0C5BF88-57D4-4C61-9681-7661016241CB}"/>
              </a:ext>
            </a:extLst>
          </p:cNvPr>
          <p:cNvSpPr/>
          <p:nvPr/>
        </p:nvSpPr>
        <p:spPr>
          <a:xfrm>
            <a:off x="2400437" y="3246869"/>
            <a:ext cx="2415898" cy="2272190"/>
          </a:xfrm>
          <a:custGeom>
            <a:avLst/>
            <a:gdLst>
              <a:gd name="connsiteX0" fmla="*/ 0 w 1950809"/>
              <a:gd name="connsiteY0" fmla="*/ 0 h 2933535"/>
              <a:gd name="connsiteX1" fmla="*/ 1950809 w 1950809"/>
              <a:gd name="connsiteY1" fmla="*/ 0 h 2933535"/>
              <a:gd name="connsiteX2" fmla="*/ 1950809 w 1950809"/>
              <a:gd name="connsiteY2" fmla="*/ 2933535 h 2933535"/>
              <a:gd name="connsiteX3" fmla="*/ 0 w 1950809"/>
              <a:gd name="connsiteY3" fmla="*/ 2933535 h 2933535"/>
              <a:gd name="connsiteX4" fmla="*/ 0 w 1950809"/>
              <a:gd name="connsiteY4" fmla="*/ 0 h 293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09" h="2933535">
                <a:moveTo>
                  <a:pt x="0" y="0"/>
                </a:moveTo>
                <a:lnTo>
                  <a:pt x="1950809" y="0"/>
                </a:lnTo>
                <a:lnTo>
                  <a:pt x="1950809" y="2933535"/>
                </a:lnTo>
                <a:lnTo>
                  <a:pt x="0" y="2933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174625" lvl="0" indent="-174625" algn="l" defTabSz="711200">
              <a:lnSpc>
                <a:spcPct val="90000"/>
              </a:lnSpc>
              <a:spcBef>
                <a:spcPct val="0"/>
              </a:spcBef>
              <a:spcAft>
                <a:spcPct val="35000"/>
              </a:spcAft>
              <a:buClr>
                <a:srgbClr val="E88B33"/>
              </a:buClr>
              <a:buFont typeface="Wingdings" panose="05000000000000000000" pitchFamily="2" charset="2"/>
              <a:buChar char="§"/>
            </a:pPr>
            <a:r>
              <a:rPr lang="en-US" sz="1600" kern="1200" dirty="0"/>
              <a:t>Data brokers</a:t>
            </a:r>
          </a:p>
          <a:p>
            <a:pPr marL="174625" lvl="0" indent="-174625" algn="l" defTabSz="711200">
              <a:lnSpc>
                <a:spcPct val="90000"/>
              </a:lnSpc>
              <a:spcBef>
                <a:spcPct val="0"/>
              </a:spcBef>
              <a:spcAft>
                <a:spcPct val="35000"/>
              </a:spcAft>
              <a:buClr>
                <a:srgbClr val="E88B33"/>
              </a:buClr>
              <a:buFont typeface="Wingdings" panose="05000000000000000000" pitchFamily="2" charset="2"/>
              <a:buChar char="§"/>
            </a:pPr>
            <a:r>
              <a:rPr lang="nl-NL" sz="1600" kern="1200" dirty="0"/>
              <a:t>Internet platforms</a:t>
            </a:r>
          </a:p>
          <a:p>
            <a:pPr marL="174625" lvl="0" indent="-174625" algn="l" defTabSz="711200">
              <a:lnSpc>
                <a:spcPct val="90000"/>
              </a:lnSpc>
              <a:spcBef>
                <a:spcPct val="0"/>
              </a:spcBef>
              <a:spcAft>
                <a:spcPct val="35000"/>
              </a:spcAft>
              <a:buClr>
                <a:srgbClr val="E88B33"/>
              </a:buClr>
              <a:buFont typeface="Wingdings" panose="05000000000000000000" pitchFamily="2" charset="2"/>
              <a:buChar char="§"/>
            </a:pPr>
            <a:r>
              <a:rPr lang="nl-NL" sz="1600" kern="1200" dirty="0" err="1"/>
              <a:t>Political</a:t>
            </a:r>
            <a:r>
              <a:rPr lang="nl-NL" sz="1600" kern="1200" dirty="0"/>
              <a:t> data consultants</a:t>
            </a:r>
          </a:p>
          <a:p>
            <a:pPr marL="174625" lvl="0" indent="-174625" algn="l" defTabSz="711200">
              <a:lnSpc>
                <a:spcPct val="90000"/>
              </a:lnSpc>
              <a:spcBef>
                <a:spcPct val="0"/>
              </a:spcBef>
              <a:spcAft>
                <a:spcPct val="35000"/>
              </a:spcAft>
              <a:buClr>
                <a:srgbClr val="E88B33"/>
              </a:buClr>
              <a:buFont typeface="Wingdings" panose="05000000000000000000" pitchFamily="2" charset="2"/>
              <a:buChar char="§"/>
            </a:pPr>
            <a:r>
              <a:rPr lang="nl-NL" sz="1600" kern="1200" dirty="0" err="1"/>
              <a:t>Voter</a:t>
            </a:r>
            <a:r>
              <a:rPr lang="nl-NL" sz="1600" kern="1200" dirty="0"/>
              <a:t> </a:t>
            </a:r>
            <a:r>
              <a:rPr lang="nl-NL" sz="1600" kern="1200" dirty="0" err="1"/>
              <a:t>registration</a:t>
            </a:r>
            <a:r>
              <a:rPr lang="nl-NL" sz="1600" kern="1200" dirty="0"/>
              <a:t> records</a:t>
            </a:r>
          </a:p>
          <a:p>
            <a:pPr marL="174625" lvl="0" indent="-174625" algn="l" defTabSz="711200">
              <a:lnSpc>
                <a:spcPct val="90000"/>
              </a:lnSpc>
              <a:spcBef>
                <a:spcPct val="0"/>
              </a:spcBef>
              <a:spcAft>
                <a:spcPct val="35000"/>
              </a:spcAft>
              <a:buClr>
                <a:srgbClr val="E88B33"/>
              </a:buClr>
              <a:buFont typeface="Wingdings" panose="05000000000000000000" pitchFamily="2" charset="2"/>
              <a:buChar char="§"/>
            </a:pPr>
            <a:r>
              <a:rPr lang="nl-NL" sz="1600" kern="1200" dirty="0"/>
              <a:t>Polls</a:t>
            </a:r>
          </a:p>
          <a:p>
            <a:pPr marL="174625" lvl="0" indent="-174625" algn="l" defTabSz="711200">
              <a:lnSpc>
                <a:spcPct val="90000"/>
              </a:lnSpc>
              <a:spcBef>
                <a:spcPct val="0"/>
              </a:spcBef>
              <a:spcAft>
                <a:spcPct val="35000"/>
              </a:spcAft>
              <a:buClr>
                <a:srgbClr val="E88B33"/>
              </a:buClr>
              <a:buFont typeface="Wingdings" panose="05000000000000000000" pitchFamily="2" charset="2"/>
              <a:buChar char="§"/>
            </a:pPr>
            <a:r>
              <a:rPr lang="en-US" sz="1600" kern="1200" noProof="0" dirty="0"/>
              <a:t>Surveys</a:t>
            </a:r>
          </a:p>
          <a:p>
            <a:pPr marL="174625" lvl="0" indent="-174625" algn="l" defTabSz="711200">
              <a:lnSpc>
                <a:spcPct val="90000"/>
              </a:lnSpc>
              <a:spcBef>
                <a:spcPct val="0"/>
              </a:spcBef>
              <a:spcAft>
                <a:spcPct val="35000"/>
              </a:spcAft>
              <a:buClr>
                <a:srgbClr val="E88B33"/>
              </a:buClr>
              <a:buFont typeface="Wingdings" panose="05000000000000000000" pitchFamily="2" charset="2"/>
              <a:buChar char="§"/>
            </a:pPr>
            <a:r>
              <a:rPr lang="nl-NL" sz="1600" kern="1200" dirty="0" err="1"/>
              <a:t>Other</a:t>
            </a:r>
            <a:endParaRPr lang="nl-NL" sz="1600" kern="1200" dirty="0"/>
          </a:p>
        </p:txBody>
      </p:sp>
      <p:sp>
        <p:nvSpPr>
          <p:cNvPr id="11" name="Freeform: Shape 10">
            <a:extLst>
              <a:ext uri="{FF2B5EF4-FFF2-40B4-BE49-F238E27FC236}">
                <a16:creationId xmlns:a16="http://schemas.microsoft.com/office/drawing/2014/main" id="{C18E5329-0552-4FB8-A0CC-DDBE827324F5}"/>
              </a:ext>
            </a:extLst>
          </p:cNvPr>
          <p:cNvSpPr/>
          <p:nvPr/>
        </p:nvSpPr>
        <p:spPr>
          <a:xfrm>
            <a:off x="5568295" y="3246869"/>
            <a:ext cx="2062188" cy="2252549"/>
          </a:xfrm>
          <a:custGeom>
            <a:avLst/>
            <a:gdLst>
              <a:gd name="connsiteX0" fmla="*/ 0 w 2062188"/>
              <a:gd name="connsiteY0" fmla="*/ 0 h 2933535"/>
              <a:gd name="connsiteX1" fmla="*/ 2062188 w 2062188"/>
              <a:gd name="connsiteY1" fmla="*/ 0 h 2933535"/>
              <a:gd name="connsiteX2" fmla="*/ 2062188 w 2062188"/>
              <a:gd name="connsiteY2" fmla="*/ 2933535 h 2933535"/>
              <a:gd name="connsiteX3" fmla="*/ 0 w 2062188"/>
              <a:gd name="connsiteY3" fmla="*/ 2933535 h 2933535"/>
              <a:gd name="connsiteX4" fmla="*/ 0 w 2062188"/>
              <a:gd name="connsiteY4" fmla="*/ 0 h 293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88" h="2933535">
                <a:moveTo>
                  <a:pt x="0" y="0"/>
                </a:moveTo>
                <a:lnTo>
                  <a:pt x="2062188" y="0"/>
                </a:lnTo>
                <a:lnTo>
                  <a:pt x="2062188" y="2933535"/>
                </a:lnTo>
                <a:lnTo>
                  <a:pt x="0" y="2933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174625" indent="-174625" defTabSz="711200">
              <a:lnSpc>
                <a:spcPct val="90000"/>
              </a:lnSpc>
              <a:spcAft>
                <a:spcPct val="35000"/>
              </a:spcAft>
              <a:buClr>
                <a:srgbClr val="E88B33"/>
              </a:buClr>
              <a:buFont typeface="Wingdings" panose="05000000000000000000" pitchFamily="2" charset="2"/>
              <a:buChar char="§"/>
            </a:pPr>
            <a:r>
              <a:rPr lang="en-US" sz="1600" dirty="0"/>
              <a:t>A-B testing</a:t>
            </a:r>
          </a:p>
          <a:p>
            <a:pPr marL="174625" indent="-174625" defTabSz="711200">
              <a:lnSpc>
                <a:spcPct val="90000"/>
              </a:lnSpc>
              <a:spcAft>
                <a:spcPct val="35000"/>
              </a:spcAft>
              <a:buClr>
                <a:srgbClr val="E88B33"/>
              </a:buClr>
              <a:buFont typeface="Wingdings" panose="05000000000000000000" pitchFamily="2" charset="2"/>
              <a:buChar char="§"/>
            </a:pPr>
            <a:r>
              <a:rPr lang="en-US" sz="1600" dirty="0"/>
              <a:t>Campaign apps</a:t>
            </a:r>
          </a:p>
          <a:p>
            <a:pPr marL="174625" indent="-174625" defTabSz="711200">
              <a:lnSpc>
                <a:spcPct val="90000"/>
              </a:lnSpc>
              <a:spcAft>
                <a:spcPct val="35000"/>
              </a:spcAft>
              <a:buClr>
                <a:srgbClr val="E88B33"/>
              </a:buClr>
              <a:buFont typeface="Wingdings" panose="05000000000000000000" pitchFamily="2" charset="2"/>
              <a:buChar char="§"/>
            </a:pPr>
            <a:r>
              <a:rPr lang="en-US" sz="1600" dirty="0"/>
              <a:t>Third party tracking: cookies, beacons, fingerprints</a:t>
            </a:r>
          </a:p>
          <a:p>
            <a:pPr marL="174625" indent="-174625" defTabSz="711200">
              <a:lnSpc>
                <a:spcPct val="90000"/>
              </a:lnSpc>
              <a:spcAft>
                <a:spcPct val="35000"/>
              </a:spcAft>
              <a:buClr>
                <a:srgbClr val="E88B33"/>
              </a:buClr>
              <a:buFont typeface="Wingdings" panose="05000000000000000000" pitchFamily="2" charset="2"/>
              <a:buChar char="§"/>
            </a:pPr>
            <a:r>
              <a:rPr lang="en-US" sz="1600" dirty="0"/>
              <a:t>Social media listening</a:t>
            </a:r>
          </a:p>
          <a:p>
            <a:pPr marL="174625" indent="-174625" defTabSz="711200">
              <a:lnSpc>
                <a:spcPct val="90000"/>
              </a:lnSpc>
              <a:spcAft>
                <a:spcPct val="35000"/>
              </a:spcAft>
              <a:buClr>
                <a:srgbClr val="E88B33"/>
              </a:buClr>
              <a:buFont typeface="Wingdings" panose="05000000000000000000" pitchFamily="2" charset="2"/>
              <a:buChar char="§"/>
            </a:pPr>
            <a:endParaRPr lang="en-US" sz="1600" dirty="0"/>
          </a:p>
        </p:txBody>
      </p:sp>
      <p:sp>
        <p:nvSpPr>
          <p:cNvPr id="15" name="Freeform: Shape 14">
            <a:extLst>
              <a:ext uri="{FF2B5EF4-FFF2-40B4-BE49-F238E27FC236}">
                <a16:creationId xmlns:a16="http://schemas.microsoft.com/office/drawing/2014/main" id="{8903E7AF-E858-4776-A1B7-35373A64230B}"/>
              </a:ext>
            </a:extLst>
          </p:cNvPr>
          <p:cNvSpPr/>
          <p:nvPr/>
        </p:nvSpPr>
        <p:spPr>
          <a:xfrm>
            <a:off x="8689507" y="3246869"/>
            <a:ext cx="2062188" cy="2252549"/>
          </a:xfrm>
          <a:custGeom>
            <a:avLst/>
            <a:gdLst>
              <a:gd name="connsiteX0" fmla="*/ 0 w 2062188"/>
              <a:gd name="connsiteY0" fmla="*/ 0 h 2933535"/>
              <a:gd name="connsiteX1" fmla="*/ 2062188 w 2062188"/>
              <a:gd name="connsiteY1" fmla="*/ 0 h 2933535"/>
              <a:gd name="connsiteX2" fmla="*/ 2062188 w 2062188"/>
              <a:gd name="connsiteY2" fmla="*/ 2933535 h 2933535"/>
              <a:gd name="connsiteX3" fmla="*/ 0 w 2062188"/>
              <a:gd name="connsiteY3" fmla="*/ 2933535 h 2933535"/>
              <a:gd name="connsiteX4" fmla="*/ 0 w 2062188"/>
              <a:gd name="connsiteY4" fmla="*/ 0 h 293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188" h="2933535">
                <a:moveTo>
                  <a:pt x="0" y="0"/>
                </a:moveTo>
                <a:lnTo>
                  <a:pt x="2062188" y="0"/>
                </a:lnTo>
                <a:lnTo>
                  <a:pt x="2062188" y="2933535"/>
                </a:lnTo>
                <a:lnTo>
                  <a:pt x="0" y="2933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174625" indent="-174625" defTabSz="711200">
              <a:lnSpc>
                <a:spcPct val="90000"/>
              </a:lnSpc>
              <a:spcAft>
                <a:spcPct val="35000"/>
              </a:spcAft>
              <a:buClr>
                <a:srgbClr val="E88B33"/>
              </a:buClr>
              <a:buFont typeface="Wingdings" panose="05000000000000000000" pitchFamily="2" charset="2"/>
              <a:buChar char="§"/>
            </a:pPr>
            <a:r>
              <a:rPr lang="en-US" sz="1600" dirty="0"/>
              <a:t>Geotargeting</a:t>
            </a:r>
          </a:p>
          <a:p>
            <a:pPr marL="174625" indent="-174625" defTabSz="711200">
              <a:lnSpc>
                <a:spcPct val="90000"/>
              </a:lnSpc>
              <a:spcAft>
                <a:spcPct val="35000"/>
              </a:spcAft>
              <a:buClr>
                <a:srgbClr val="E88B33"/>
              </a:buClr>
              <a:buFont typeface="Wingdings" panose="05000000000000000000" pitchFamily="2" charset="2"/>
              <a:buChar char="§"/>
            </a:pPr>
            <a:r>
              <a:rPr lang="en-US" sz="1600" dirty="0"/>
              <a:t>Search result influence</a:t>
            </a:r>
          </a:p>
          <a:p>
            <a:pPr marL="174625" indent="-174625" defTabSz="711200">
              <a:lnSpc>
                <a:spcPct val="90000"/>
              </a:lnSpc>
              <a:spcAft>
                <a:spcPct val="35000"/>
              </a:spcAft>
              <a:buClr>
                <a:srgbClr val="E88B33"/>
              </a:buClr>
              <a:buFont typeface="Wingdings" panose="05000000000000000000" pitchFamily="2" charset="2"/>
              <a:buChar char="§"/>
            </a:pPr>
            <a:r>
              <a:rPr lang="en-US" sz="1600" dirty="0"/>
              <a:t>Addressable TV</a:t>
            </a:r>
          </a:p>
          <a:p>
            <a:pPr marL="174625" indent="-174625" defTabSz="711200">
              <a:lnSpc>
                <a:spcPct val="90000"/>
              </a:lnSpc>
              <a:spcAft>
                <a:spcPct val="35000"/>
              </a:spcAft>
              <a:buClr>
                <a:srgbClr val="E88B33"/>
              </a:buClr>
              <a:buFont typeface="Wingdings" panose="05000000000000000000" pitchFamily="2" charset="2"/>
              <a:buChar char="§"/>
            </a:pPr>
            <a:r>
              <a:rPr lang="en-US" sz="1600" dirty="0"/>
              <a:t>Robocalls and mobile texting</a:t>
            </a:r>
          </a:p>
          <a:p>
            <a:pPr marL="174625" indent="-174625" defTabSz="711200">
              <a:lnSpc>
                <a:spcPct val="90000"/>
              </a:lnSpc>
              <a:spcAft>
                <a:spcPct val="35000"/>
              </a:spcAft>
              <a:buClr>
                <a:srgbClr val="E88B33"/>
              </a:buClr>
              <a:buFont typeface="Wingdings" panose="05000000000000000000" pitchFamily="2" charset="2"/>
              <a:buChar char="§"/>
            </a:pPr>
            <a:r>
              <a:rPr lang="en-US" sz="1600" dirty="0"/>
              <a:t>Psychometric profiling</a:t>
            </a:r>
          </a:p>
          <a:p>
            <a:pPr marL="174625" indent="-174625" defTabSz="711200">
              <a:lnSpc>
                <a:spcPct val="90000"/>
              </a:lnSpc>
              <a:spcAft>
                <a:spcPct val="35000"/>
              </a:spcAft>
              <a:buClr>
                <a:srgbClr val="E88B33"/>
              </a:buClr>
              <a:buFont typeface="Wingdings" panose="05000000000000000000" pitchFamily="2" charset="2"/>
              <a:buChar char="§"/>
            </a:pPr>
            <a:endParaRPr lang="en-US" sz="1600" dirty="0"/>
          </a:p>
          <a:p>
            <a:pPr marL="174625" indent="-174625" defTabSz="711200">
              <a:lnSpc>
                <a:spcPct val="90000"/>
              </a:lnSpc>
              <a:spcAft>
                <a:spcPct val="35000"/>
              </a:spcAft>
              <a:buClr>
                <a:srgbClr val="E88B33"/>
              </a:buClr>
              <a:buFont typeface="Wingdings" panose="05000000000000000000" pitchFamily="2" charset="2"/>
              <a:buChar char="§"/>
            </a:pPr>
            <a:endParaRPr lang="nl-NL" sz="1600" dirty="0"/>
          </a:p>
        </p:txBody>
      </p:sp>
      <p:sp>
        <p:nvSpPr>
          <p:cNvPr id="20486" name="TextBox 6">
            <a:extLst>
              <a:ext uri="{FF2B5EF4-FFF2-40B4-BE49-F238E27FC236}">
                <a16:creationId xmlns:a16="http://schemas.microsoft.com/office/drawing/2014/main" id="{E4877136-E376-42C6-A99E-BF2D7F30F132}"/>
              </a:ext>
            </a:extLst>
          </p:cNvPr>
          <p:cNvSpPr txBox="1">
            <a:spLocks noChangeArrowheads="1"/>
          </p:cNvSpPr>
          <p:nvPr/>
        </p:nvSpPr>
        <p:spPr bwMode="auto">
          <a:xfrm flipH="1">
            <a:off x="771525" y="6038850"/>
            <a:ext cx="7762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peak Pro" panose="020B0504020101020102" pitchFamily="34" charset="0"/>
              </a:defRPr>
            </a:lvl1pPr>
            <a:lvl2pPr marL="742950" indent="-285750">
              <a:defRPr>
                <a:solidFill>
                  <a:schemeClr val="tx1"/>
                </a:solidFill>
                <a:latin typeface="Speak Pro" panose="020B0504020101020102" pitchFamily="34" charset="0"/>
              </a:defRPr>
            </a:lvl2pPr>
            <a:lvl3pPr marL="1143000" indent="-228600">
              <a:defRPr>
                <a:solidFill>
                  <a:schemeClr val="tx1"/>
                </a:solidFill>
                <a:latin typeface="Speak Pro" panose="020B0504020101020102" pitchFamily="34" charset="0"/>
              </a:defRPr>
            </a:lvl3pPr>
            <a:lvl4pPr marL="1600200" indent="-228600">
              <a:defRPr>
                <a:solidFill>
                  <a:schemeClr val="tx1"/>
                </a:solidFill>
                <a:latin typeface="Speak Pro" panose="020B0504020101020102" pitchFamily="34" charset="0"/>
              </a:defRPr>
            </a:lvl4pPr>
            <a:lvl5pPr marL="2057400" indent="-228600">
              <a:defRPr>
                <a:solidFill>
                  <a:schemeClr val="tx1"/>
                </a:solidFill>
                <a:latin typeface="Speak Pro" panose="020B0504020101020102" pitchFamily="34" charset="0"/>
              </a:defRPr>
            </a:lvl5pPr>
            <a:lvl6pPr marL="2514600" indent="-228600" fontAlgn="base">
              <a:spcBef>
                <a:spcPct val="0"/>
              </a:spcBef>
              <a:spcAft>
                <a:spcPct val="0"/>
              </a:spcAft>
              <a:defRPr>
                <a:solidFill>
                  <a:schemeClr val="tx1"/>
                </a:solidFill>
                <a:latin typeface="Speak Pro" panose="020B0504020101020102" pitchFamily="34" charset="0"/>
              </a:defRPr>
            </a:lvl6pPr>
            <a:lvl7pPr marL="2971800" indent="-228600" fontAlgn="base">
              <a:spcBef>
                <a:spcPct val="0"/>
              </a:spcBef>
              <a:spcAft>
                <a:spcPct val="0"/>
              </a:spcAft>
              <a:defRPr>
                <a:solidFill>
                  <a:schemeClr val="tx1"/>
                </a:solidFill>
                <a:latin typeface="Speak Pro" panose="020B0504020101020102" pitchFamily="34" charset="0"/>
              </a:defRPr>
            </a:lvl7pPr>
            <a:lvl8pPr marL="3429000" indent="-228600" fontAlgn="base">
              <a:spcBef>
                <a:spcPct val="0"/>
              </a:spcBef>
              <a:spcAft>
                <a:spcPct val="0"/>
              </a:spcAft>
              <a:defRPr>
                <a:solidFill>
                  <a:schemeClr val="tx1"/>
                </a:solidFill>
                <a:latin typeface="Speak Pro" panose="020B0504020101020102" pitchFamily="34" charset="0"/>
              </a:defRPr>
            </a:lvl8pPr>
            <a:lvl9pPr marL="3886200" indent="-228600" fontAlgn="base">
              <a:spcBef>
                <a:spcPct val="0"/>
              </a:spcBef>
              <a:spcAft>
                <a:spcPct val="0"/>
              </a:spcAft>
              <a:defRPr>
                <a:solidFill>
                  <a:schemeClr val="tx1"/>
                </a:solidFill>
                <a:latin typeface="Speak Pro" panose="020B0504020101020102" pitchFamily="34" charset="0"/>
              </a:defRPr>
            </a:lvl9pPr>
          </a:lstStyle>
          <a:p>
            <a:pPr eaLnBrk="1" hangingPunct="1"/>
            <a:r>
              <a:rPr lang="en-US" altLang="nl-NL" sz="1600"/>
              <a:t>Source: Tactical Tech, “Personal data: political persuasion” (March 2019)</a:t>
            </a:r>
            <a:endParaRPr lang="nl-NL" altLang="nl-NL" sz="1600"/>
          </a:p>
        </p:txBody>
      </p:sp>
      <p:sp>
        <p:nvSpPr>
          <p:cNvPr id="3" name="Rectangle 2">
            <a:extLst>
              <a:ext uri="{FF2B5EF4-FFF2-40B4-BE49-F238E27FC236}">
                <a16:creationId xmlns:a16="http://schemas.microsoft.com/office/drawing/2014/main" id="{BF54937E-09E2-4481-BD53-0DE1554457AD}"/>
              </a:ext>
            </a:extLst>
          </p:cNvPr>
          <p:cNvSpPr/>
          <p:nvPr/>
        </p:nvSpPr>
        <p:spPr>
          <a:xfrm>
            <a:off x="1717309" y="2209805"/>
            <a:ext cx="9438054" cy="413201"/>
          </a:xfrm>
          <a:prstGeom prst="rect">
            <a:avLst/>
          </a:prstGeom>
          <a:solidFill>
            <a:srgbClr val="E88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Data value chain</a:t>
            </a:r>
            <a:endParaRPr lang="nl-NL" sz="2400" b="1" dirty="0">
              <a:solidFill>
                <a:schemeClr val="tx1"/>
              </a:solidFill>
            </a:endParaRPr>
          </a:p>
        </p:txBody>
      </p:sp>
      <p:sp>
        <p:nvSpPr>
          <p:cNvPr id="18" name="Arrow: Pentagon 17">
            <a:extLst>
              <a:ext uri="{FF2B5EF4-FFF2-40B4-BE49-F238E27FC236}">
                <a16:creationId xmlns:a16="http://schemas.microsoft.com/office/drawing/2014/main" id="{C01A04D4-8DC2-4A66-8DCE-35689AE33C6C}"/>
              </a:ext>
            </a:extLst>
          </p:cNvPr>
          <p:cNvSpPr/>
          <p:nvPr/>
        </p:nvSpPr>
        <p:spPr>
          <a:xfrm>
            <a:off x="1717308" y="2707793"/>
            <a:ext cx="3240000" cy="413200"/>
          </a:xfrm>
          <a:prstGeom prst="homePlate">
            <a:avLst/>
          </a:prstGeom>
          <a:solidFill>
            <a:srgbClr val="F6D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Data acquisition</a:t>
            </a:r>
            <a:endParaRPr lang="nl-NL" sz="2400" b="1" dirty="0">
              <a:solidFill>
                <a:schemeClr val="tx1"/>
              </a:solidFill>
            </a:endParaRPr>
          </a:p>
        </p:txBody>
      </p:sp>
      <p:sp>
        <p:nvSpPr>
          <p:cNvPr id="20" name="Arrow: Chevron 19">
            <a:extLst>
              <a:ext uri="{FF2B5EF4-FFF2-40B4-BE49-F238E27FC236}">
                <a16:creationId xmlns:a16="http://schemas.microsoft.com/office/drawing/2014/main" id="{34F4939C-529F-4C8D-87E0-A4587D26353E}"/>
              </a:ext>
            </a:extLst>
          </p:cNvPr>
          <p:cNvSpPr/>
          <p:nvPr/>
        </p:nvSpPr>
        <p:spPr>
          <a:xfrm>
            <a:off x="4816335" y="2707793"/>
            <a:ext cx="3240000" cy="413200"/>
          </a:xfrm>
          <a:prstGeom prst="chevron">
            <a:avLst/>
          </a:prstGeom>
          <a:solidFill>
            <a:srgbClr val="F6D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Data analysis</a:t>
            </a:r>
            <a:endParaRPr lang="nl-NL" sz="2400" b="1" dirty="0">
              <a:solidFill>
                <a:schemeClr val="tx1"/>
              </a:solidFill>
            </a:endParaRPr>
          </a:p>
        </p:txBody>
      </p:sp>
      <p:sp>
        <p:nvSpPr>
          <p:cNvPr id="24" name="Arrow: Chevron 23">
            <a:extLst>
              <a:ext uri="{FF2B5EF4-FFF2-40B4-BE49-F238E27FC236}">
                <a16:creationId xmlns:a16="http://schemas.microsoft.com/office/drawing/2014/main" id="{E63D53F1-FEE4-451F-B937-1D83699A6EB3}"/>
              </a:ext>
            </a:extLst>
          </p:cNvPr>
          <p:cNvSpPr/>
          <p:nvPr/>
        </p:nvSpPr>
        <p:spPr>
          <a:xfrm>
            <a:off x="7915363" y="2707793"/>
            <a:ext cx="3240000" cy="413200"/>
          </a:xfrm>
          <a:prstGeom prst="chevron">
            <a:avLst/>
          </a:prstGeom>
          <a:solidFill>
            <a:srgbClr val="F6D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Data application</a:t>
            </a:r>
            <a:endParaRPr lang="nl-NL" sz="2400" b="1" dirty="0">
              <a:solidFill>
                <a:schemeClr val="tx1"/>
              </a:solidFill>
            </a:endParaRPr>
          </a:p>
        </p:txBody>
      </p:sp>
      <p:sp>
        <p:nvSpPr>
          <p:cNvPr id="21" name="Rectangle 20">
            <a:extLst>
              <a:ext uri="{FF2B5EF4-FFF2-40B4-BE49-F238E27FC236}">
                <a16:creationId xmlns:a16="http://schemas.microsoft.com/office/drawing/2014/main" id="{A8D07530-A412-4D47-B2B4-8C4CD8A2B2CB}"/>
              </a:ext>
            </a:extLst>
          </p:cNvPr>
          <p:cNvSpPr/>
          <p:nvPr/>
        </p:nvSpPr>
        <p:spPr>
          <a:xfrm>
            <a:off x="1279308" y="3224218"/>
            <a:ext cx="411022" cy="22948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solidFill>
                  <a:schemeClr val="tx1"/>
                </a:solidFill>
              </a:rPr>
              <a:t>Market actors</a:t>
            </a:r>
            <a:endParaRPr lang="nl-NL" sz="2400" b="1" dirty="0">
              <a:solidFill>
                <a:schemeClr val="tx1"/>
              </a:solidFill>
            </a:endParaRPr>
          </a:p>
        </p:txBody>
      </p:sp>
      <p:sp>
        <p:nvSpPr>
          <p:cNvPr id="27" name="Oval 26">
            <a:extLst>
              <a:ext uri="{FF2B5EF4-FFF2-40B4-BE49-F238E27FC236}">
                <a16:creationId xmlns:a16="http://schemas.microsoft.com/office/drawing/2014/main" id="{3FD17F0F-3D8C-4644-8561-10D3BA24CCF0}"/>
              </a:ext>
            </a:extLst>
          </p:cNvPr>
          <p:cNvSpPr/>
          <p:nvPr/>
        </p:nvSpPr>
        <p:spPr>
          <a:xfrm>
            <a:off x="1901824" y="277039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endParaRPr lang="nl-NL" b="1" dirty="0">
              <a:solidFill>
                <a:schemeClr val="tx1"/>
              </a:solidFill>
            </a:endParaRPr>
          </a:p>
        </p:txBody>
      </p:sp>
      <p:sp>
        <p:nvSpPr>
          <p:cNvPr id="29" name="Oval 28">
            <a:extLst>
              <a:ext uri="{FF2B5EF4-FFF2-40B4-BE49-F238E27FC236}">
                <a16:creationId xmlns:a16="http://schemas.microsoft.com/office/drawing/2014/main" id="{C1C4A6CE-BD57-48C0-AE02-F36D51C3B61A}"/>
              </a:ext>
            </a:extLst>
          </p:cNvPr>
          <p:cNvSpPr/>
          <p:nvPr/>
        </p:nvSpPr>
        <p:spPr>
          <a:xfrm>
            <a:off x="5141824" y="277039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endParaRPr lang="nl-NL" b="1" dirty="0">
              <a:solidFill>
                <a:schemeClr val="tx1"/>
              </a:solidFill>
            </a:endParaRPr>
          </a:p>
        </p:txBody>
      </p:sp>
      <p:sp>
        <p:nvSpPr>
          <p:cNvPr id="30" name="Oval 29">
            <a:extLst>
              <a:ext uri="{FF2B5EF4-FFF2-40B4-BE49-F238E27FC236}">
                <a16:creationId xmlns:a16="http://schemas.microsoft.com/office/drawing/2014/main" id="{96D6209C-B8F6-45DD-B83B-60C2E5397FE8}"/>
              </a:ext>
            </a:extLst>
          </p:cNvPr>
          <p:cNvSpPr/>
          <p:nvPr/>
        </p:nvSpPr>
        <p:spPr>
          <a:xfrm>
            <a:off x="8240851" y="277039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endParaRPr lang="nl-NL" b="1" dirty="0">
              <a:solidFill>
                <a:schemeClr val="tx1"/>
              </a:solidFill>
            </a:endParaRPr>
          </a:p>
        </p:txBody>
      </p:sp>
    </p:spTree>
    <p:extLst>
      <p:ext uri="{BB962C8B-B14F-4D97-AF65-F5344CB8AC3E}">
        <p14:creationId xmlns:p14="http://schemas.microsoft.com/office/powerpoint/2010/main" val="143800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 name="Rectangle 121" descr="&quot;&quot;">
            <a:extLst>
              <a:ext uri="{FF2B5EF4-FFF2-40B4-BE49-F238E27FC236}">
                <a16:creationId xmlns:a16="http://schemas.microsoft.com/office/drawing/2014/main" id="{E434EA83-89E1-4519-8C16-8C48AE121379}"/>
              </a:ext>
            </a:extLst>
          </p:cNvPr>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5" name="Straight Connector 123" descr="&quot;&quot;">
            <a:extLst>
              <a:ext uri="{FF2B5EF4-FFF2-40B4-BE49-F238E27FC236}">
                <a16:creationId xmlns:a16="http://schemas.microsoft.com/office/drawing/2014/main" id="{92DF67D2-570C-4CAF-9DBB-0735CFDB3FE4}"/>
              </a:ext>
            </a:extLst>
          </p:cNvPr>
          <p:cNvCxnSpPr>
            <a:cxnSpLocks noGrp="1" noRot="1" noChangeAspect="1" noMove="1" noResize="1" noEditPoints="1" noAdjustHandles="1" noChangeArrowheads="1" noChangeShapeType="1"/>
          </p:cNvCxnSpPr>
          <p:nvPr/>
        </p:nvCxnSpPr>
        <p:spPr>
          <a:xfrm>
            <a:off x="1193800" y="1897063"/>
            <a:ext cx="99663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6" name="Rectangle 125" descr="&quot;&quot;">
            <a:extLst>
              <a:ext uri="{FF2B5EF4-FFF2-40B4-BE49-F238E27FC236}">
                <a16:creationId xmlns:a16="http://schemas.microsoft.com/office/drawing/2014/main" id="{8EDD3264-4ACA-4069-91E5-D03B8A0C1BD2}"/>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AE32F9F7-D21F-487B-B74A-24E5DEFE379B}"/>
              </a:ext>
            </a:extLst>
          </p:cNvPr>
          <p:cNvSpPr>
            <a:spLocks noGrp="1"/>
          </p:cNvSpPr>
          <p:nvPr>
            <p:ph type="title"/>
          </p:nvPr>
        </p:nvSpPr>
        <p:spPr>
          <a:xfrm>
            <a:off x="1096963" y="287338"/>
            <a:ext cx="10058400" cy="1449387"/>
          </a:xfrm>
        </p:spPr>
        <p:txBody>
          <a:bodyPr>
            <a:normAutofit/>
          </a:bodyPr>
          <a:lstStyle/>
          <a:p>
            <a:pPr fontAlgn="auto">
              <a:spcAft>
                <a:spcPts val="0"/>
              </a:spcAft>
              <a:defRPr/>
            </a:pPr>
            <a:r>
              <a:rPr lang="en-US" dirty="0">
                <a:solidFill>
                  <a:schemeClr val="tx1">
                    <a:lumMod val="75000"/>
                    <a:lumOff val="25000"/>
                  </a:schemeClr>
                </a:solidFill>
              </a:rPr>
              <a:t>Big tech is powerful regarding access to </a:t>
            </a:r>
            <a:br>
              <a:rPr lang="en-US" dirty="0">
                <a:solidFill>
                  <a:schemeClr val="tx1">
                    <a:lumMod val="75000"/>
                    <a:lumOff val="25000"/>
                  </a:schemeClr>
                </a:solidFill>
              </a:rPr>
            </a:br>
            <a:r>
              <a:rPr lang="en-US" dirty="0">
                <a:solidFill>
                  <a:schemeClr val="tx1">
                    <a:lumMod val="75000"/>
                    <a:lumOff val="25000"/>
                  </a:schemeClr>
                </a:solidFill>
              </a:rPr>
              <a:t>data and advertising infrastructure</a:t>
            </a:r>
          </a:p>
        </p:txBody>
      </p:sp>
      <p:cxnSp>
        <p:nvCxnSpPr>
          <p:cNvPr id="177" name="!!Straight Connector" descr="&quot;&quot;">
            <a:extLst>
              <a:ext uri="{FF2B5EF4-FFF2-40B4-BE49-F238E27FC236}">
                <a16:creationId xmlns:a16="http://schemas.microsoft.com/office/drawing/2014/main" id="{394208AB-7ABB-40FB-8BE4-B9DEDEE2BECA}"/>
              </a:ext>
            </a:extLst>
          </p:cNvPr>
          <p:cNvCxnSpPr>
            <a:cxnSpLocks noGrp="1" noRot="1" noChangeAspect="1" noMove="1" noResize="1" noEditPoints="1" noAdjustHandles="1" noChangeArrowheads="1" noChangeShapeType="1"/>
          </p:cNvCxnSpPr>
          <p:nvPr/>
        </p:nvCxnSpPr>
        <p:spPr>
          <a:xfrm>
            <a:off x="1193800" y="1897063"/>
            <a:ext cx="99663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8" name="Content Placeholder 2">
            <a:extLst>
              <a:ext uri="{FF2B5EF4-FFF2-40B4-BE49-F238E27FC236}">
                <a16:creationId xmlns:a16="http://schemas.microsoft.com/office/drawing/2014/main" id="{B68441E1-C496-40E0-A470-E99735E97A4B}"/>
              </a:ext>
            </a:extLst>
          </p:cNvPr>
          <p:cNvSpPr>
            <a:spLocks noGrp="1"/>
          </p:cNvSpPr>
          <p:nvPr>
            <p:ph sz="half" idx="1"/>
          </p:nvPr>
        </p:nvSpPr>
        <p:spPr>
          <a:xfrm>
            <a:off x="1096963" y="2322521"/>
            <a:ext cx="5984875" cy="4206875"/>
          </a:xfrm>
        </p:spPr>
        <p:txBody>
          <a:bodyPr rtlCol="0">
            <a:normAutofit/>
          </a:bodyPr>
          <a:lstStyle/>
          <a:p>
            <a:pPr marL="271463" indent="-271463" fontAlgn="auto">
              <a:lnSpc>
                <a:spcPct val="100000"/>
              </a:lnSpc>
              <a:buFont typeface="Calibri" panose="020F0502020204030204" pitchFamily="34" charset="0"/>
              <a:buAutoNum type="arabicPeriod"/>
              <a:defRPr/>
            </a:pPr>
            <a:r>
              <a:rPr lang="en-US" sz="1800" dirty="0">
                <a:solidFill>
                  <a:schemeClr val="tx1">
                    <a:lumMod val="75000"/>
                    <a:lumOff val="25000"/>
                  </a:schemeClr>
                </a:solidFill>
              </a:rPr>
              <a:t>Accessibility to data</a:t>
            </a:r>
          </a:p>
          <a:p>
            <a:pPr marL="271463" indent="-271463" fontAlgn="auto">
              <a:lnSpc>
                <a:spcPct val="100000"/>
              </a:lnSpc>
              <a:buFont typeface="Calibri" panose="020F0502020204030204" pitchFamily="34" charset="0"/>
              <a:buAutoNum type="arabicPeriod"/>
              <a:defRPr/>
            </a:pPr>
            <a:r>
              <a:rPr lang="en-US" sz="1800" dirty="0">
                <a:solidFill>
                  <a:schemeClr val="tx1">
                    <a:lumMod val="75000"/>
                    <a:lumOff val="25000"/>
                  </a:schemeClr>
                </a:solidFill>
              </a:rPr>
              <a:t>Advertising tools and infrastructure (Ad tech stack)</a:t>
            </a:r>
          </a:p>
          <a:p>
            <a:pPr marL="446088" lvl="1" indent="-174625" fontAlgn="auto">
              <a:buClr>
                <a:srgbClr val="E88B33"/>
              </a:buClr>
              <a:buFont typeface="Wingdings" panose="05000000000000000000" pitchFamily="2" charset="2"/>
              <a:buChar char="§"/>
              <a:defRPr/>
            </a:pPr>
            <a:r>
              <a:rPr lang="en-US" sz="1500" dirty="0">
                <a:solidFill>
                  <a:schemeClr val="tx1">
                    <a:lumMod val="75000"/>
                    <a:lumOff val="25000"/>
                  </a:schemeClr>
                </a:solidFill>
              </a:rPr>
              <a:t>Hold substantive and durable market position within each layer of digital advertising value chain</a:t>
            </a:r>
          </a:p>
          <a:p>
            <a:pPr marL="446088" lvl="1" indent="-174625" fontAlgn="auto">
              <a:buClr>
                <a:srgbClr val="E88B33"/>
              </a:buClr>
              <a:buFont typeface="Wingdings" panose="05000000000000000000" pitchFamily="2" charset="2"/>
              <a:buChar char="§"/>
              <a:defRPr/>
            </a:pPr>
            <a:r>
              <a:rPr lang="en-US" sz="1500" dirty="0">
                <a:solidFill>
                  <a:schemeClr val="tx1">
                    <a:lumMod val="75000"/>
                    <a:lumOff val="25000"/>
                  </a:schemeClr>
                </a:solidFill>
              </a:rPr>
              <a:t>Tools allow to reach their users and gain insights (e.g. Facebook lookalike audience)</a:t>
            </a:r>
          </a:p>
          <a:p>
            <a:pPr marL="446088" lvl="1" indent="-174625" fontAlgn="auto">
              <a:buClr>
                <a:srgbClr val="E88B33"/>
              </a:buClr>
              <a:buFont typeface="Wingdings" panose="05000000000000000000" pitchFamily="2" charset="2"/>
              <a:buChar char="§"/>
              <a:defRPr/>
            </a:pPr>
            <a:r>
              <a:rPr lang="en-US" sz="1500" b="1" dirty="0">
                <a:solidFill>
                  <a:schemeClr val="tx1">
                    <a:lumMod val="75000"/>
                    <a:lumOff val="25000"/>
                  </a:schemeClr>
                </a:solidFill>
              </a:rPr>
              <a:t>Sophisticated algorithms</a:t>
            </a:r>
            <a:r>
              <a:rPr lang="en-US" sz="1500" dirty="0">
                <a:solidFill>
                  <a:schemeClr val="tx1">
                    <a:lumMod val="75000"/>
                    <a:lumOff val="25000"/>
                  </a:schemeClr>
                </a:solidFill>
              </a:rPr>
              <a:t> that follow economic imperatives</a:t>
            </a:r>
            <a:endParaRPr lang="en-US" sz="1500" b="1" dirty="0">
              <a:solidFill>
                <a:schemeClr val="tx1">
                  <a:lumMod val="75000"/>
                  <a:lumOff val="25000"/>
                </a:schemeClr>
              </a:solidFill>
            </a:endParaRPr>
          </a:p>
        </p:txBody>
      </p:sp>
      <p:pic>
        <p:nvPicPr>
          <p:cNvPr id="21512" name="Content Placeholder 5" descr="A picture containing text, fabric&#10;&#10;Description automatically generated">
            <a:extLst>
              <a:ext uri="{FF2B5EF4-FFF2-40B4-BE49-F238E27FC236}">
                <a16:creationId xmlns:a16="http://schemas.microsoft.com/office/drawing/2014/main" id="{EAF6779D-F5AA-411B-8C6F-B10C5F294A7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0084" r="22592" b="-2"/>
          <a:stretch>
            <a:fillRect/>
          </a:stretch>
        </p:blipFill>
        <p:spPr>
          <a:xfrm>
            <a:off x="7534275" y="2398723"/>
            <a:ext cx="3621088" cy="3600450"/>
          </a:xfrm>
        </p:spPr>
      </p:pic>
      <p:sp>
        <p:nvSpPr>
          <p:cNvPr id="178" name="Rectangle 129" descr="&quot;&quot;">
            <a:extLst>
              <a:ext uri="{FF2B5EF4-FFF2-40B4-BE49-F238E27FC236}">
                <a16:creationId xmlns:a16="http://schemas.microsoft.com/office/drawing/2014/main" id="{0374D47C-8A5B-4E0E-B646-8E25070A4D8D}"/>
              </a:ext>
            </a:extLst>
          </p:cNvPr>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91" descr="Icon&#10;&#10;Description automatically generated">
            <a:extLst>
              <a:ext uri="{FF2B5EF4-FFF2-40B4-BE49-F238E27FC236}">
                <a16:creationId xmlns:a16="http://schemas.microsoft.com/office/drawing/2014/main" id="{9F1B508C-CA20-458B-9AED-B8587F8A92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338" y="188913"/>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7" descr="A picture containing background pattern&#10;&#10;Description automatically generated">
            <a:extLst>
              <a:ext uri="{FF2B5EF4-FFF2-40B4-BE49-F238E27FC236}">
                <a16:creationId xmlns:a16="http://schemas.microsoft.com/office/drawing/2014/main" id="{19CACB3A-3700-431F-B2DB-25EFDAB77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8238" y="152400"/>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TS Graz Conference 2021 Political microtargeting" id="{6368C6F6-D0DD-4864-9C4C-AD69DD910B15}" vid="{F6B32DE0-B989-4195-9962-6F853297C5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2c196f01-fda1-4654-901d-c085f105e0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A8127744CED440AFE48C9C30F17492" ma:contentTypeVersion="13" ma:contentTypeDescription="Create a new document." ma:contentTypeScope="" ma:versionID="d62c57ed14192a22d4ac03f4ca054352">
  <xsd:schema xmlns:xsd="http://www.w3.org/2001/XMLSchema" xmlns:xs="http://www.w3.org/2001/XMLSchema" xmlns:p="http://schemas.microsoft.com/office/2006/metadata/properties" xmlns:ns3="2c196f01-fda1-4654-901d-c085f105e033" xmlns:ns4="a88571d4-a49e-442e-9479-5c20b380b9cb" targetNamespace="http://schemas.microsoft.com/office/2006/metadata/properties" ma:root="true" ma:fieldsID="09685528f178f7cdce9e5dd96c5db106" ns3:_="" ns4:_="">
    <xsd:import namespace="2c196f01-fda1-4654-901d-c085f105e033"/>
    <xsd:import namespace="a88571d4-a49e-442e-9479-5c20b380b9c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196f01-fda1-4654-901d-c085f105e0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8571d4-a49e-442e-9479-5c20b380b9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purl.org/dc/terms/"/>
    <ds:schemaRef ds:uri="http://schemas.openxmlformats.org/package/2006/metadata/core-properties"/>
    <ds:schemaRef ds:uri="http://schemas.microsoft.com/office/2006/documentManagement/types"/>
    <ds:schemaRef ds:uri="2c196f01-fda1-4654-901d-c085f105e033"/>
    <ds:schemaRef ds:uri="http://purl.org/dc/elements/1.1/"/>
    <ds:schemaRef ds:uri="http://schemas.microsoft.com/office/2006/metadata/properties"/>
    <ds:schemaRef ds:uri="a88571d4-a49e-442e-9479-5c20b380b9cb"/>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DDB0B685-39F2-4CEF-8CF5-52B7A85E05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196f01-fda1-4654-901d-c085f105e033"/>
    <ds:schemaRef ds:uri="a88571d4-a49e-442e-9479-5c20b380b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STS Graz Conference 2021 Political microtargeting</Template>
  <TotalTime>0</TotalTime>
  <Words>1284</Words>
  <Application>Microsoft Office PowerPoint</Application>
  <PresentationFormat>Widescreen</PresentationFormat>
  <Paragraphs>128</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Georgia Pro Cond Light</vt:lpstr>
      <vt:lpstr>Speak Pro</vt:lpstr>
      <vt:lpstr>Wingdings</vt:lpstr>
      <vt:lpstr>RetrospectVTI</vt:lpstr>
      <vt:lpstr>Should political micro-targeting be a competition law concern?</vt:lpstr>
      <vt:lpstr>RQ: Should political microtargeting be a competition law concern?</vt:lpstr>
      <vt:lpstr>European competition law aims to curb  the negative effects of market power </vt:lpstr>
      <vt:lpstr>The goals of ECL are  not clearly defined</vt:lpstr>
      <vt:lpstr>Democratic values are at stake</vt:lpstr>
      <vt:lpstr>Users concomitantly fulfil multiple roles in online environments</vt:lpstr>
      <vt:lpstr>Psychological techniques used in PM are increasingly more sophisticated</vt:lpstr>
      <vt:lpstr>PM is delivered by multiple market actors within the data value chain</vt:lpstr>
      <vt:lpstr>Big tech is powerful regarding access to  data and advertising infrastructure</vt:lpstr>
      <vt:lpstr>PM negatively affects citizen values</vt:lpstr>
      <vt:lpstr>European competition law’s response is nuanced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political micro-targeting be a competition law concern?</dc:title>
  <dc:creator>Morozovaite, V. (Viktorija)</dc:creator>
  <cp:lastModifiedBy>Morozovaite, V. (Viktorija)</cp:lastModifiedBy>
  <cp:revision>12</cp:revision>
  <dcterms:created xsi:type="dcterms:W3CDTF">2021-05-01T14:29:46Z</dcterms:created>
  <dcterms:modified xsi:type="dcterms:W3CDTF">2021-05-04T07:05:32Z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0x0101003DA8127744CED440AFE48C9C30F17492</vt:lpwstr>
  </property>
  <property fmtid="{D5CDD505-2E9C-101B-9397-08002B2CF9AE}" pid="3" name="MediaServiceKeyPoints">
    <vt:lpwstr/>
  </property>
</Properties>
</file>