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4"/>
  </p:sldMasterIdLst>
  <p:notesMasterIdLst>
    <p:notesMasterId r:id="rId16"/>
  </p:notesMasterIdLst>
  <p:handoutMasterIdLst>
    <p:handoutMasterId r:id="rId17"/>
  </p:handoutMasterIdLst>
  <p:sldIdLst>
    <p:sldId id="275" r:id="rId5"/>
    <p:sldId id="317" r:id="rId6"/>
    <p:sldId id="279" r:id="rId7"/>
    <p:sldId id="289" r:id="rId8"/>
    <p:sldId id="306" r:id="rId9"/>
    <p:sldId id="309" r:id="rId10"/>
    <p:sldId id="318" r:id="rId11"/>
    <p:sldId id="311" r:id="rId12"/>
    <p:sldId id="312" r:id="rId13"/>
    <p:sldId id="315" r:id="rId14"/>
    <p:sldId id="286" r:id="rId15"/>
  </p:sldIdLst>
  <p:sldSz cx="12195175" cy="6858000"/>
  <p:notesSz cx="6858000" cy="9144000"/>
  <p:embeddedFontLst>
    <p:embeddedFont>
      <p:font typeface="Arial" panose="020B06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erriweather Light" panose="02060503050406030704" pitchFamily="18" charset="0"/>
      <p:regular r:id="rId26"/>
      <p:italic r:id="rId27"/>
    </p:embeddedFont>
    <p:embeddedFont>
      <p:font typeface="Merriweather Regular" panose="02060503050406030704" pitchFamily="18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Light" panose="020B0306030504020204" pitchFamily="34" charset="0"/>
      <p:regular r:id="rId36"/>
      <p: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89">
          <p15:clr>
            <a:srgbClr val="A4A3A4"/>
          </p15:clr>
        </p15:guide>
        <p15:guide id="4" orient="horz" pos="2682">
          <p15:clr>
            <a:srgbClr val="A4A3A4"/>
          </p15:clr>
        </p15:guide>
        <p15:guide id="5" orient="horz" pos="104">
          <p15:clr>
            <a:srgbClr val="A4A3A4"/>
          </p15:clr>
        </p15:guide>
        <p15:guide id="6" orient="horz" pos="3351">
          <p15:clr>
            <a:srgbClr val="A4A3A4"/>
          </p15:clr>
        </p15:guide>
        <p15:guide id="7" orient="horz" pos="3181">
          <p15:clr>
            <a:srgbClr val="A4A3A4"/>
          </p15:clr>
        </p15:guide>
        <p15:guide id="8" orient="horz" pos="1074">
          <p15:clr>
            <a:srgbClr val="A4A3A4"/>
          </p15:clr>
        </p15:guide>
        <p15:guide id="9" orient="horz" pos="3593">
          <p15:clr>
            <a:srgbClr val="A4A3A4"/>
          </p15:clr>
        </p15:guide>
        <p15:guide id="10" pos="3777">
          <p15:clr>
            <a:srgbClr val="A4A3A4"/>
          </p15:clr>
        </p15:guide>
        <p15:guide id="11" pos="739">
          <p15:clr>
            <a:srgbClr val="A4A3A4"/>
          </p15:clr>
        </p15:guide>
        <p15:guide id="12" pos="7273">
          <p15:clr>
            <a:srgbClr val="A4A3A4"/>
          </p15:clr>
        </p15:guide>
        <p15:guide id="13" pos="1604">
          <p15:clr>
            <a:srgbClr val="A4A3A4"/>
          </p15:clr>
        </p15:guide>
        <p15:guide id="14" pos="5145">
          <p15:clr>
            <a:srgbClr val="A4A3A4"/>
          </p15:clr>
        </p15:guide>
        <p15:guide id="15" pos="5282">
          <p15:clr>
            <a:srgbClr val="A4A3A4"/>
          </p15:clr>
        </p15:guide>
        <p15:guide id="16" pos="1447">
          <p15:clr>
            <a:srgbClr val="A4A3A4"/>
          </p15:clr>
        </p15:guide>
        <p15:guide id="17" pos="6651">
          <p15:clr>
            <a:srgbClr val="A4A3A4"/>
          </p15:clr>
        </p15:guide>
        <p15:guide id="18" pos="3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A35"/>
    <a:srgbClr val="633F2B"/>
    <a:srgbClr val="522980"/>
    <a:srgbClr val="6687C3"/>
    <a:srgbClr val="171D42"/>
    <a:srgbClr val="63A593"/>
    <a:srgbClr val="921E56"/>
    <a:srgbClr val="DD9562"/>
    <a:srgbClr val="D49562"/>
    <a:srgbClr val="D4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B12F9-8055-4F44-BB46-91B2A06EE964}" v="3" dt="2020-11-04T14:27:18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72085" autoAdjust="0"/>
  </p:normalViewPr>
  <p:slideViewPr>
    <p:cSldViewPr snapToGrid="0">
      <p:cViewPr varScale="1">
        <p:scale>
          <a:sx n="82" d="100"/>
          <a:sy n="82" d="100"/>
        </p:scale>
        <p:origin x="1782" y="84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íková, L.F. (Laura Frederika)" userId="0a12a011-c7fc-4b14-a563-b237a339672b" providerId="ADAL" clId="{99EB12F9-8055-4F44-BB46-91B2A06EE964}"/>
    <pc:docChg chg="undo custSel delSld modSld">
      <pc:chgData name="Lalíková, L.F. (Laura Frederika)" userId="0a12a011-c7fc-4b14-a563-b237a339672b" providerId="ADAL" clId="{99EB12F9-8055-4F44-BB46-91B2A06EE964}" dt="2020-11-04T14:33:26.865" v="228" actId="20577"/>
      <pc:docMkLst>
        <pc:docMk/>
      </pc:docMkLst>
      <pc:sldChg chg="modNotesTx">
        <pc:chgData name="Lalíková, L.F. (Laura Frederika)" userId="0a12a011-c7fc-4b14-a563-b237a339672b" providerId="ADAL" clId="{99EB12F9-8055-4F44-BB46-91B2A06EE964}" dt="2020-11-04T14:33:26.865" v="228" actId="20577"/>
        <pc:sldMkLst>
          <pc:docMk/>
          <pc:sldMk cId="3368348150" sldId="275"/>
        </pc:sldMkLst>
      </pc:sldChg>
      <pc:sldChg chg="modNotesTx">
        <pc:chgData name="Lalíková, L.F. (Laura Frederika)" userId="0a12a011-c7fc-4b14-a563-b237a339672b" providerId="ADAL" clId="{99EB12F9-8055-4F44-BB46-91B2A06EE964}" dt="2020-11-04T14:23:49.358" v="5" actId="6549"/>
        <pc:sldMkLst>
          <pc:docMk/>
          <pc:sldMk cId="149853161" sldId="279"/>
        </pc:sldMkLst>
      </pc:sldChg>
      <pc:sldChg chg="modNotes modNotesTx">
        <pc:chgData name="Lalíková, L.F. (Laura Frederika)" userId="0a12a011-c7fc-4b14-a563-b237a339672b" providerId="ADAL" clId="{99EB12F9-8055-4F44-BB46-91B2A06EE964}" dt="2020-11-04T14:27:05.085" v="123" actId="27636"/>
        <pc:sldMkLst>
          <pc:docMk/>
          <pc:sldMk cId="3607552688" sldId="306"/>
        </pc:sldMkLst>
      </pc:sldChg>
      <pc:sldChg chg="modNotes modNotesTx">
        <pc:chgData name="Lalíková, L.F. (Laura Frederika)" userId="0a12a011-c7fc-4b14-a563-b237a339672b" providerId="ADAL" clId="{99EB12F9-8055-4F44-BB46-91B2A06EE964}" dt="2020-11-04T14:27:05.100" v="124" actId="27636"/>
        <pc:sldMkLst>
          <pc:docMk/>
          <pc:sldMk cId="2950697608" sldId="309"/>
        </pc:sldMkLst>
      </pc:sldChg>
      <pc:sldChg chg="modNotes modNotesTx">
        <pc:chgData name="Lalíková, L.F. (Laura Frederika)" userId="0a12a011-c7fc-4b14-a563-b237a339672b" providerId="ADAL" clId="{99EB12F9-8055-4F44-BB46-91B2A06EE964}" dt="2020-11-04T14:27:42.226" v="133" actId="20577"/>
        <pc:sldMkLst>
          <pc:docMk/>
          <pc:sldMk cId="3431477181" sldId="311"/>
        </pc:sldMkLst>
      </pc:sldChg>
      <pc:sldChg chg="modNotes modNotesTx">
        <pc:chgData name="Lalíková, L.F. (Laura Frederika)" userId="0a12a011-c7fc-4b14-a563-b237a339672b" providerId="ADAL" clId="{99EB12F9-8055-4F44-BB46-91B2A06EE964}" dt="2020-11-04T14:28:18.896" v="143" actId="20577"/>
        <pc:sldMkLst>
          <pc:docMk/>
          <pc:sldMk cId="1884661792" sldId="312"/>
        </pc:sldMkLst>
      </pc:sldChg>
      <pc:sldChg chg="del modNotesTx">
        <pc:chgData name="Lalíková, L.F. (Laura Frederika)" userId="0a12a011-c7fc-4b14-a563-b237a339672b" providerId="ADAL" clId="{99EB12F9-8055-4F44-BB46-91B2A06EE964}" dt="2020-11-04T14:28:39.478" v="145" actId="2696"/>
        <pc:sldMkLst>
          <pc:docMk/>
          <pc:sldMk cId="4277537261" sldId="314"/>
        </pc:sldMkLst>
      </pc:sldChg>
      <pc:sldChg chg="modNotesTx">
        <pc:chgData name="Lalíková, L.F. (Laura Frederika)" userId="0a12a011-c7fc-4b14-a563-b237a339672b" providerId="ADAL" clId="{99EB12F9-8055-4F44-BB46-91B2A06EE964}" dt="2020-11-04T14:24:03.266" v="30" actId="20577"/>
        <pc:sldMkLst>
          <pc:docMk/>
          <pc:sldMk cId="3738497757" sldId="317"/>
        </pc:sldMkLst>
      </pc:sldChg>
      <pc:sldChg chg="modSp modNotesTx">
        <pc:chgData name="Lalíková, L.F. (Laura Frederika)" userId="0a12a011-c7fc-4b14-a563-b237a339672b" providerId="ADAL" clId="{99EB12F9-8055-4F44-BB46-91B2A06EE964}" dt="2020-11-04T14:27:22.569" v="129" actId="1076"/>
        <pc:sldMkLst>
          <pc:docMk/>
          <pc:sldMk cId="3148506307" sldId="318"/>
        </pc:sldMkLst>
        <pc:spChg chg="mod">
          <ac:chgData name="Lalíková, L.F. (Laura Frederika)" userId="0a12a011-c7fc-4b14-a563-b237a339672b" providerId="ADAL" clId="{99EB12F9-8055-4F44-BB46-91B2A06EE964}" dt="2020-11-04T14:27:22.569" v="129" actId="1076"/>
          <ac:spMkLst>
            <pc:docMk/>
            <pc:sldMk cId="3148506307" sldId="318"/>
            <ac:spMk id="32" creationId="{F8F2AF05-C33B-485B-9FB3-9552BBD4DA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04/11/2020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‹#›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04/11/2020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(Put on the slideshow mode to view animations.)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33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2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project is part of an umbrella ERC-funded project on </a:t>
            </a:r>
            <a:r>
              <a:rPr lang="en-US" i="1" dirty="0"/>
              <a:t>Modern Bigness </a:t>
            </a:r>
            <a:r>
              <a:rPr lang="en-US" i="0" dirty="0"/>
              <a:t>which looks into the power that large tech companies possess and the types of negative effects this power may have on market and non-market values.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And whether it is competition law or other tools that can reduce or diminish these negative effects.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2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 off, the research question is the following: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9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Why this questions? Why these two options? I will attempt to </a:t>
            </a:r>
            <a:r>
              <a:rPr lang="en-US" dirty="0" err="1"/>
              <a:t>summarise</a:t>
            </a:r>
            <a:r>
              <a:rPr lang="en-US" dirty="0"/>
              <a:t> the thought process behind this question as clearly as I can within the time limit I have.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7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can argue that many of the Big Tech platforms act as </a:t>
            </a:r>
            <a:r>
              <a:rPr lang="en-US" b="1" dirty="0"/>
              <a:t>gatekeepers</a:t>
            </a:r>
            <a:r>
              <a:rPr lang="en-US" dirty="0"/>
              <a:t> to their networks. </a:t>
            </a:r>
          </a:p>
          <a:p>
            <a:endParaRPr lang="en-US" dirty="0"/>
          </a:p>
          <a:p>
            <a:r>
              <a:rPr lang="en-US" dirty="0"/>
              <a:t>They are in possession of ‘digital bridges, digital network grids, digital railways’. </a:t>
            </a:r>
          </a:p>
          <a:p>
            <a:endParaRPr lang="en-US" dirty="0"/>
          </a:p>
          <a:p>
            <a:r>
              <a:rPr lang="en-US" dirty="0"/>
              <a:t>Access to these networks is necessary to </a:t>
            </a:r>
            <a:r>
              <a:rPr lang="en-US" b="1" dirty="0"/>
              <a:t>reach</a:t>
            </a:r>
            <a:r>
              <a:rPr lang="en-US" dirty="0"/>
              <a:t> the </a:t>
            </a:r>
            <a:r>
              <a:rPr lang="en-US" b="0" dirty="0"/>
              <a:t>consumer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Access to </a:t>
            </a:r>
            <a:r>
              <a:rPr lang="en-US" b="1" dirty="0"/>
              <a:t>meaningfully participate </a:t>
            </a:r>
            <a:r>
              <a:rPr lang="en-US" dirty="0"/>
              <a:t>in the ‘platform society’. </a:t>
            </a:r>
          </a:p>
          <a:p>
            <a:endParaRPr lang="en-US" dirty="0"/>
          </a:p>
          <a:p>
            <a:r>
              <a:rPr lang="en-US" b="0" dirty="0"/>
              <a:t>What if the access is </a:t>
            </a:r>
            <a:r>
              <a:rPr lang="en-US" b="1" dirty="0"/>
              <a:t>denied totally </a:t>
            </a:r>
            <a:r>
              <a:rPr lang="en-US" dirty="0"/>
              <a:t>or is </a:t>
            </a:r>
            <a:r>
              <a:rPr lang="en-US" b="1" dirty="0"/>
              <a:t>contingent</a:t>
            </a:r>
            <a:r>
              <a:rPr lang="en-US" dirty="0"/>
              <a:t> on arbitrary or discriminatory terms.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1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Problematic</a:t>
            </a:r>
            <a:r>
              <a:rPr lang="en-US" dirty="0"/>
              <a:t> from two levels in particular – </a:t>
            </a:r>
            <a:r>
              <a:rPr lang="en-US" b="1" dirty="0"/>
              <a:t>market</a:t>
            </a:r>
            <a:r>
              <a:rPr lang="en-US" dirty="0"/>
              <a:t> value, and </a:t>
            </a:r>
            <a:r>
              <a:rPr lang="en-US" b="1" dirty="0"/>
              <a:t>non-market</a:t>
            </a:r>
            <a:r>
              <a:rPr lang="en-US" dirty="0"/>
              <a:t> values. </a:t>
            </a:r>
          </a:p>
          <a:p>
            <a:endParaRPr lang="en-US" dirty="0"/>
          </a:p>
          <a:p>
            <a:r>
              <a:rPr lang="en-US" dirty="0"/>
              <a:t>For market value one would think of a healthy, level playing field </a:t>
            </a:r>
            <a:r>
              <a:rPr lang="en-US" b="1" dirty="0"/>
              <a:t>competition.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8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</a:t>
            </a:r>
            <a:r>
              <a:rPr lang="en-US" b="1" dirty="0"/>
              <a:t>non-market</a:t>
            </a:r>
            <a:r>
              <a:rPr lang="en-US" dirty="0"/>
              <a:t> value…</a:t>
            </a:r>
            <a:r>
              <a:rPr lang="en-US" b="1" dirty="0"/>
              <a:t>new platform society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They are backbones of social activities and interactions today.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Citizens should not be left at the goodwill of private companies to meaningfully and </a:t>
            </a:r>
            <a:r>
              <a:rPr lang="en-US" b="1" dirty="0"/>
              <a:t>democratically</a:t>
            </a:r>
            <a:r>
              <a:rPr lang="en-US" dirty="0"/>
              <a:t> participate in the new society.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1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hypothesize that we should perhaps be treat them as </a:t>
            </a:r>
            <a:r>
              <a:rPr lang="en-US" b="1" dirty="0"/>
              <a:t>quasi-infrastructures</a:t>
            </a:r>
            <a:r>
              <a:rPr lang="en-US" dirty="0"/>
              <a:t>. If we can prove that these platforms do in fact possess infrastructural characteristic…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6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 we are brought to the analysis of the compatibility BETWEEN the current legal tools that govern access to traditional infrastructures VS these new digital infrastructures.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whether EFD or PUT can be used to guarantee access to the digital platforms – to these new digital infrastructures.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whether we should use one or both of these tools to safeguard market and non-market values sufficiently.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8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88EA3E1-C57B-354F-A509-7847EF0D89CA}" type="datetime1">
              <a:rPr lang="nl-NL" smtClean="0"/>
              <a:t>4-11-2020</a:t>
            </a:fld>
            <a:endParaRPr lang="en-GB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E6D5F428-993B-6A4C-A7CE-238F44C7C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859" y="501834"/>
            <a:ext cx="7008532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177" y="5800328"/>
            <a:ext cx="5044821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177" y="6017497"/>
            <a:ext cx="5044821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3425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1"/>
            <a:ext cx="5581650" cy="563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5519580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5736749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DAAD63-1F1A-474D-9224-A59CA777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429C34-C5D0-5F4C-9D42-8EA7827B7DB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17A7F3D8-FFC2-4343-A457-E235F7922EB5}" type="datetime1">
              <a:rPr lang="nl-NL" smtClean="0"/>
              <a:pPr/>
              <a:t>4-11-2020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084EAD6F-6643-CD45-97A1-65D82E9459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99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le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1"/>
            <a:ext cx="5581650" cy="564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5530302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5747471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8CCBB0-B0FE-8146-AAE8-BF07D93B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9DBD326-FF5B-974E-AABE-52A25EB0DC9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17A7F3D8-FFC2-4343-A457-E235F7922EB5}" type="datetime1">
              <a:rPr lang="nl-NL" smtClean="0"/>
              <a:pPr/>
              <a:t>4-11-2020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75094BC3-1633-FD48-A54C-A5F6679DD2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48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7E8D211-6E90-204B-950B-E915A871758A}"/>
              </a:ext>
            </a:extLst>
          </p:cNvPr>
          <p:cNvSpPr txBox="1"/>
          <p:nvPr userDrawn="1"/>
        </p:nvSpPr>
        <p:spPr>
          <a:xfrm>
            <a:off x="4315333" y="5861671"/>
            <a:ext cx="3529584" cy="19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Utrecht University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C7B9BD2-976D-E04A-9A75-DBA8D8F0D8AC}"/>
              </a:ext>
            </a:extLst>
          </p:cNvPr>
          <p:cNvSpPr/>
          <p:nvPr userDrawn="1"/>
        </p:nvSpPr>
        <p:spPr>
          <a:xfrm>
            <a:off x="2317751" y="3267706"/>
            <a:ext cx="7524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information in this presentation has been compiled with the utmost care,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but no rights can be derived from its contents.</a:t>
            </a:r>
            <a:endParaRPr lang="nl-NL" sz="1200" b="0" i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4A2E9C7-F151-1949-9BE7-F58EEB1BFCBA}"/>
              </a:ext>
            </a:extLst>
          </p:cNvPr>
          <p:cNvSpPr/>
          <p:nvPr userDrawn="1"/>
        </p:nvSpPr>
        <p:spPr>
          <a:xfrm>
            <a:off x="10305288" y="521643"/>
            <a:ext cx="1553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0" i="0" u="none" kern="1200" cap="all" baseline="0" noProof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1505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 userDrawn="1">
          <p15:clr>
            <a:srgbClr val="FBAE40"/>
          </p15:clr>
        </p15:guide>
        <p15:guide id="20" pos="5043" userDrawn="1">
          <p15:clr>
            <a:srgbClr val="FBAE40"/>
          </p15:clr>
        </p15:guide>
        <p15:guide id="21" orient="horz" pos="377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43E413-859C-5B4A-B5B0-B500B56A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F6ADB14-C6B2-E54D-9FA0-76300FEFB52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17A7F3D8-FFC2-4343-A457-E235F7922EB5}" type="datetime1">
              <a:rPr lang="nl-NL" smtClean="0"/>
              <a:pPr/>
              <a:t>4-11-2020</a:t>
            </a:fld>
            <a:endParaRPr lang="en-US" dirty="0"/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1470EEEB-57E8-7142-B3A6-6F312DE0B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8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921EB27-6C1B-D840-956D-529C87AC8247}" type="datetime1">
              <a:rPr lang="nl-NL" smtClean="0"/>
              <a:t>4-11-2020</a:t>
            </a:fld>
            <a:endParaRPr lang="en-GB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2" y="0"/>
            <a:ext cx="3198332" cy="1268760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14" y="5800328"/>
            <a:ext cx="5038747" cy="19972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  <p:sp>
        <p:nvSpPr>
          <p:cNvPr id="16" name="Tijdelijke aanduiding voor tekst 30">
            <a:extLst>
              <a:ext uri="{FF2B5EF4-FFF2-40B4-BE49-F238E27FC236}">
                <a16:creationId xmlns:a16="http://schemas.microsoft.com/office/drawing/2014/main" id="{18DC5878-969C-0849-B41E-F7CAD75B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859" y="501834"/>
            <a:ext cx="7008532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929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D3462A6-C9E6-4047-B6F4-021B57F6E9D9}" type="datetime1">
              <a:rPr lang="nl-NL" smtClean="0"/>
              <a:t>4-11-2020</a:t>
            </a:fld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2" y="6084055"/>
            <a:ext cx="5584468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0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2CC677B-B7D7-DB49-BF89-96F1FEEB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2" y="0"/>
            <a:ext cx="3198332" cy="1268760"/>
          </a:xfrm>
          <a:prstGeom prst="rect">
            <a:avLst/>
          </a:prstGeom>
          <a:ln>
            <a:noFill/>
          </a:ln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5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835" y="501834"/>
            <a:ext cx="6996580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22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 des </a:t>
            </a:r>
            <a:r>
              <a:rPr lang="nl-NL" dirty="0" err="1"/>
              <a:t>earcit</a:t>
            </a:r>
            <a:r>
              <a:rPr lang="nl-NL" dirty="0"/>
              <a:t>, </a:t>
            </a:r>
            <a:r>
              <a:rPr lang="nl-NL" dirty="0" err="1"/>
              <a:t>ium</a:t>
            </a:r>
            <a:r>
              <a:rPr lang="nl-NL" dirty="0"/>
              <a:t> ad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faccupt</a:t>
            </a:r>
            <a:r>
              <a:rPr lang="nl-NL" dirty="0"/>
              <a:t> </a:t>
            </a:r>
            <a:r>
              <a:rPr lang="nl-NL" dirty="0" err="1"/>
              <a:t>atiature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officipis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spereium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min </a:t>
            </a:r>
            <a:r>
              <a:rPr lang="nl-NL" dirty="0" err="1"/>
              <a:t>prae</a:t>
            </a:r>
            <a:r>
              <a:rPr lang="nl-NL" dirty="0"/>
              <a:t> nam </a:t>
            </a:r>
            <a:r>
              <a:rPr lang="nl-NL" dirty="0" err="1"/>
              <a:t>aut</a:t>
            </a:r>
            <a:r>
              <a:rPr lang="nl-NL" dirty="0"/>
              <a:t> que </a:t>
            </a:r>
            <a:r>
              <a:rPr lang="nl-NL" dirty="0" err="1"/>
              <a:t>nobitatur</a:t>
            </a:r>
            <a:r>
              <a:rPr lang="nl-NL" dirty="0"/>
              <a:t>, </a:t>
            </a:r>
            <a:r>
              <a:rPr lang="nl-NL" dirty="0" err="1"/>
              <a:t>cus</a:t>
            </a:r>
            <a:r>
              <a:rPr lang="nl-NL" dirty="0"/>
              <a:t> </a:t>
            </a:r>
            <a:r>
              <a:rPr lang="nl-NL" dirty="0" err="1"/>
              <a:t>eario</a:t>
            </a:r>
            <a:r>
              <a:rPr lang="nl-NL" dirty="0"/>
              <a:t> </a:t>
            </a:r>
            <a:r>
              <a:rPr lang="nl-NL" dirty="0" err="1"/>
              <a:t>omnihic</a:t>
            </a:r>
            <a:r>
              <a:rPr lang="nl-NL" dirty="0"/>
              <a:t> </a:t>
            </a:r>
            <a:r>
              <a:rPr lang="nl-NL" dirty="0" err="1"/>
              <a:t>aeruptur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</a:t>
            </a:r>
            <a:r>
              <a:rPr lang="nl-NL" dirty="0" err="1"/>
              <a:t>eruptat</a:t>
            </a:r>
            <a:r>
              <a:rPr lang="nl-NL" dirty="0"/>
              <a:t> </a:t>
            </a:r>
            <a:r>
              <a:rPr lang="nl-NL" dirty="0" err="1"/>
              <a:t>volorep</a:t>
            </a:r>
            <a:r>
              <a:rPr lang="nl-NL" dirty="0"/>
              <a:t>. &lt;Max. 70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68D7684-2372-044E-9476-67823E7B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3307BE-AC28-EC42-BA43-0F426756F2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17A7F3D8-FFC2-4343-A457-E235F7922EB5}" type="datetime1">
              <a:rPr lang="nl-NL" smtClean="0"/>
              <a:pPr/>
              <a:t>4-11-2020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45D8DAEF-94CB-1A4C-8DAA-EB10E30B4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29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5785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8"/>
            <a:ext cx="3636000" cy="4489371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et. </a:t>
            </a:r>
            <a:br>
              <a:rPr lang="nl-NL" dirty="0"/>
            </a:br>
            <a:r>
              <a:rPr lang="nl-NL" dirty="0"/>
              <a:t>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FED9D6-1120-C748-AD1D-EB3E31D4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F3EFB12-17CA-0344-860B-FDEC97343EF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17A7F3D8-FFC2-4343-A457-E235F7922EB5}" type="datetime1">
              <a:rPr lang="nl-NL" smtClean="0"/>
              <a:pPr/>
              <a:t>4-11-2020</a:t>
            </a:fld>
            <a:endParaRPr lang="en-US" dirty="0"/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FBEEEA74-3B30-D640-899F-36953B941D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7362" y="6155901"/>
            <a:ext cx="5592351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399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, text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560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3" y="371475"/>
            <a:ext cx="3616761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2" y="1627632"/>
            <a:ext cx="3617383" cy="4349656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br>
              <a:rPr lang="nl-NL" dirty="0"/>
            </a:b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ipiendaMos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</a:t>
            </a:r>
            <a:r>
              <a:rPr lang="nl-NL" dirty="0"/>
              <a:t>. 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9633EF-C855-C247-A6D6-B10D673F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38FE581-1476-C844-A870-C48CF02A86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17A7F3D8-FFC2-4343-A457-E235F7922EB5}" type="datetime1">
              <a:rPr lang="nl-NL" smtClean="0"/>
              <a:pPr/>
              <a:t>4-11-2020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BC18BE63-53BB-C14A-8FB9-1F3D271312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02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66407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5948300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 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82896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80848"/>
            <a:ext cx="11374640" cy="4467037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Chapter title or Quote slide.</a:t>
            </a:r>
            <a:br>
              <a:rPr lang="en-GB" dirty="0"/>
            </a:br>
            <a:r>
              <a:rPr lang="en-GB" dirty="0"/>
              <a:t>(Leave Name </a:t>
            </a:r>
            <a:r>
              <a:rPr lang="en-GB" dirty="0" err="1"/>
              <a:t>Lastname</a:t>
            </a:r>
            <a:r>
              <a:rPr lang="en-GB" dirty="0"/>
              <a:t> and Job title</a:t>
            </a:r>
            <a:br>
              <a:rPr lang="en-GB" dirty="0"/>
            </a:br>
            <a:r>
              <a:rPr lang="en-GB" dirty="0"/>
              <a:t>empty in case of chapter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647885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5873005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2EB63E-B3FD-F04E-B07E-42E0444B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8570B82-28FC-6749-B68C-B5D326B297D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17A7F3D8-FFC2-4343-A457-E235F7922EB5}" type="datetime1">
              <a:rPr lang="nl-NL" smtClean="0"/>
              <a:pPr/>
              <a:t>4-11-2020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FF86E329-BA07-1340-8455-F0BE9D165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8225" y="6155901"/>
            <a:ext cx="631148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95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0FE16A-3EC4-1A49-BFF7-C234B97B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EBD0-F76D-5747-A0AD-B9B876916FA5}" type="datetime1">
              <a:rPr lang="nl-NL" smtClean="0"/>
              <a:t>4-11-2020</a:t>
            </a:fld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C2DE01-7D0F-7B47-8160-8B9C9A0E9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Ius commune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DB64B3-E50D-4E48-8A2B-AEF0530538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Laura Frederika </a:t>
            </a:r>
            <a:r>
              <a:rPr lang="nl-NL" dirty="0" err="1"/>
              <a:t>Lalikova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3EFAD46-0C01-8744-B2A5-529A1B461E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err="1"/>
              <a:t>Ph.D</a:t>
            </a:r>
            <a:r>
              <a:rPr lang="nl-NL" dirty="0"/>
              <a:t> Candidate in </a:t>
            </a:r>
            <a:r>
              <a:rPr lang="nl-NL" dirty="0" err="1"/>
              <a:t>Competition</a:t>
            </a:r>
            <a:r>
              <a:rPr lang="nl-NL" dirty="0"/>
              <a:t> </a:t>
            </a:r>
            <a:r>
              <a:rPr lang="nl-NL" dirty="0" err="1"/>
              <a:t>Law</a:t>
            </a: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C10616-FA6C-AB4C-8F84-7696C7142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platforms via </a:t>
            </a:r>
            <a:r>
              <a:rPr lang="nl-NL" dirty="0" err="1"/>
              <a:t>Essential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 doctrine </a:t>
            </a:r>
            <a:r>
              <a:rPr lang="nl-NL" dirty="0" err="1"/>
              <a:t>and</a:t>
            </a:r>
            <a:r>
              <a:rPr lang="nl-NL" dirty="0"/>
              <a:t>/or Public Utilities </a:t>
            </a:r>
            <a:r>
              <a:rPr lang="nl-NL" dirty="0" err="1"/>
              <a:t>theory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834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3DA7-F044-4DF8-A3ED-BF82DF276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48FFA-1ED8-48E8-95BB-A79349A43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Laura F. </a:t>
            </a:r>
            <a:r>
              <a:rPr lang="en-US" dirty="0" err="1"/>
              <a:t>Lalikova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DBDC9-529F-4CF2-8752-D6E4BF8163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err="1"/>
              <a:t>Ph.D</a:t>
            </a:r>
            <a:r>
              <a:rPr lang="nl-NL" dirty="0"/>
              <a:t> Candidate in </a:t>
            </a:r>
            <a:r>
              <a:rPr lang="nl-NL" dirty="0" err="1"/>
              <a:t>Competition</a:t>
            </a:r>
            <a:r>
              <a:rPr lang="nl-NL" dirty="0"/>
              <a:t> </a:t>
            </a:r>
            <a:r>
              <a:rPr lang="nl-NL" dirty="0" err="1"/>
              <a:t>Law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81CAD-D9F7-437D-9A37-6A31F309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FDF174-9662-4024-B9B2-C4C8251800B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7A7F3D8-FFC2-4343-A457-E235F7922EB5}" type="datetime1">
              <a:rPr lang="nl-NL" smtClean="0"/>
              <a:pPr/>
              <a:t>4-11-2020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7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35711B-A0D6-E14B-8C6F-3BAF5695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71475"/>
            <a:ext cx="7293585" cy="1080000"/>
          </a:xfrm>
        </p:spPr>
        <p:txBody>
          <a:bodyPr/>
          <a:lstStyle/>
          <a:p>
            <a:r>
              <a:rPr lang="nl-NL" dirty="0" err="1"/>
              <a:t>Umbrella</a:t>
            </a:r>
            <a:r>
              <a:rPr lang="nl-NL" dirty="0"/>
              <a:t> ERC </a:t>
            </a:r>
            <a:r>
              <a:rPr lang="nl-NL" dirty="0" err="1"/>
              <a:t>funded</a:t>
            </a:r>
            <a:r>
              <a:rPr lang="nl-NL" dirty="0"/>
              <a:t> project: </a:t>
            </a:r>
            <a:r>
              <a:rPr lang="nl-NL" i="1" dirty="0"/>
              <a:t>Modern </a:t>
            </a:r>
            <a:r>
              <a:rPr lang="nl-NL" i="1" dirty="0" err="1"/>
              <a:t>Bigness</a:t>
            </a:r>
            <a:endParaRPr lang="nl-N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A92935-2F87-CC40-A573-0798F158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6D22F896-40B5-4ADD-8801-0D06FADFA095}" type="slidenum">
              <a:rPr lang="en-US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2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44A096-05A6-CA48-898B-43156119C0F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5A9BB1F7-AB68-9140-9B2B-AD17E3A9C68E}" type="datetime1">
              <a:rPr lang="nl-NL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4-11-2020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E0838-253B-4CF2-9A69-36A32CF6427E}"/>
              </a:ext>
            </a:extLst>
          </p:cNvPr>
          <p:cNvSpPr txBox="1"/>
          <p:nvPr/>
        </p:nvSpPr>
        <p:spPr>
          <a:xfrm>
            <a:off x="480646" y="1451475"/>
            <a:ext cx="582707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Power</a:t>
            </a:r>
            <a:r>
              <a:rPr lang="en-US" sz="2000" dirty="0"/>
              <a:t> of Big Tech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Negative effects on </a:t>
            </a:r>
            <a:r>
              <a:rPr lang="en-US" sz="2000" b="1" dirty="0"/>
              <a:t>market and non-market values</a:t>
            </a:r>
            <a:endParaRPr lang="en-GB" sz="2000" b="1" dirty="0"/>
          </a:p>
        </p:txBody>
      </p:sp>
      <p:pic>
        <p:nvPicPr>
          <p:cNvPr id="17" name="Picture Placeholder 7">
            <a:extLst>
              <a:ext uri="{FF2B5EF4-FFF2-40B4-BE49-F238E27FC236}">
                <a16:creationId xmlns:a16="http://schemas.microsoft.com/office/drawing/2014/main" id="{40C62331-7144-4482-8073-26865BC3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59" r="15259"/>
          <a:stretch>
            <a:fillRect/>
          </a:stretch>
        </p:blipFill>
        <p:spPr>
          <a:xfrm>
            <a:off x="6450231" y="1008184"/>
            <a:ext cx="5052398" cy="409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849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35711B-A0D6-E14B-8C6F-3BAF5695E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Research Question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9B42E8-741F-D648-BBD4-91EA263D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7257" y="1995771"/>
            <a:ext cx="2992916" cy="344357"/>
          </a:xfrm>
        </p:spPr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digital platforms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A92935-2F87-CC40-A573-0798F158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6D22F896-40B5-4ADD-8801-0D06FADFA095}" type="slidenum">
              <a:rPr lang="en-US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3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44A096-05A6-CA48-898B-43156119C0F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5A9BB1F7-AB68-9140-9B2B-AD17E3A9C68E}" type="datetime1">
              <a:rPr lang="nl-NL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4-11-2020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A489FC82-2155-4F87-8690-ED3D26DA636D}"/>
              </a:ext>
            </a:extLst>
          </p:cNvPr>
          <p:cNvSpPr txBox="1">
            <a:spLocks/>
          </p:cNvSpPr>
          <p:nvPr/>
        </p:nvSpPr>
        <p:spPr>
          <a:xfrm>
            <a:off x="346467" y="3260939"/>
            <a:ext cx="2992916" cy="735125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Essential facilities doctrine</a:t>
            </a:r>
            <a:endParaRPr lang="en-GB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7BD7C5C7-2D10-48A1-91AA-EBD777BA5B53}"/>
              </a:ext>
            </a:extLst>
          </p:cNvPr>
          <p:cNvSpPr txBox="1">
            <a:spLocks/>
          </p:cNvSpPr>
          <p:nvPr/>
        </p:nvSpPr>
        <p:spPr>
          <a:xfrm>
            <a:off x="2057257" y="2634836"/>
            <a:ext cx="2992916" cy="313052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Be guaranteed by</a:t>
            </a:r>
            <a:endParaRPr lang="en-GB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4B411CC1-2C6B-48E5-AFE3-5E05FA0365D5}"/>
              </a:ext>
            </a:extLst>
          </p:cNvPr>
          <p:cNvSpPr txBox="1">
            <a:spLocks/>
          </p:cNvSpPr>
          <p:nvPr/>
        </p:nvSpPr>
        <p:spPr>
          <a:xfrm>
            <a:off x="2266981" y="1322710"/>
            <a:ext cx="2992916" cy="344357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Should access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1F58E63D-D8F5-4C67-9DBA-A08428B74021}"/>
              </a:ext>
            </a:extLst>
          </p:cNvPr>
          <p:cNvSpPr txBox="1">
            <a:spLocks/>
          </p:cNvSpPr>
          <p:nvPr/>
        </p:nvSpPr>
        <p:spPr>
          <a:xfrm>
            <a:off x="4189966" y="3279284"/>
            <a:ext cx="2368564" cy="735125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Public utilities theory</a:t>
            </a:r>
            <a:endParaRPr lang="en-GB" dirty="0"/>
          </a:p>
        </p:txBody>
      </p:sp>
      <p:pic>
        <p:nvPicPr>
          <p:cNvPr id="16" name="Picture 15" descr="A picture containing indoor, sitting, table&#10;&#10;Description automatically generated">
            <a:extLst>
              <a:ext uri="{FF2B5EF4-FFF2-40B4-BE49-F238E27FC236}">
                <a16:creationId xmlns:a16="http://schemas.microsoft.com/office/drawing/2014/main" id="{CAEB3086-D59B-4591-9034-963AECBAE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87" y="3304293"/>
            <a:ext cx="4355096" cy="2735613"/>
          </a:xfrm>
          <a:prstGeom prst="rect">
            <a:avLst/>
          </a:prstGeom>
        </p:spPr>
      </p:pic>
      <p:pic>
        <p:nvPicPr>
          <p:cNvPr id="8" name="Picture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3C825F24-A1AF-4CB4-A807-F98C3BF646A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17" r="17"/>
          <a:stretch>
            <a:fillRect/>
          </a:stretch>
        </p:blipFill>
        <p:spPr>
          <a:xfrm>
            <a:off x="8691678" y="226949"/>
            <a:ext cx="3088969" cy="330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A4D38BDC-A0B3-4A67-82CA-F334C83B29DC}"/>
              </a:ext>
            </a:extLst>
          </p:cNvPr>
          <p:cNvSpPr txBox="1">
            <a:spLocks/>
          </p:cNvSpPr>
          <p:nvPr/>
        </p:nvSpPr>
        <p:spPr>
          <a:xfrm>
            <a:off x="2865539" y="3024937"/>
            <a:ext cx="1107974" cy="603564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and/or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/>
      <p:bldP spid="11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DE4A62FE-0CCA-504A-B8BD-0F12C5514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7200" dirty="0"/>
              <a:t>WHY?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794200-5899-6849-852B-1094CE80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6DDB0B-9448-6046-97EE-D7628E8AE95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03DF0E9-2DD8-954B-AF7D-2CC419EF0219}" type="datetime1">
              <a:rPr lang="nl-NL" smtClean="0"/>
              <a:pPr/>
              <a:t>4-11-2020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35711B-A0D6-E14B-8C6F-3BAF5695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71475"/>
            <a:ext cx="5549315" cy="1080000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access </a:t>
            </a:r>
            <a:r>
              <a:rPr lang="nl-NL" dirty="0" err="1"/>
              <a:t>to</a:t>
            </a:r>
            <a:r>
              <a:rPr lang="nl-NL" dirty="0"/>
              <a:t> digital platforms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guaranteed</a:t>
            </a:r>
            <a:r>
              <a:rPr lang="nl-NL" dirty="0"/>
              <a:t>?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A92935-2F87-CC40-A573-0798F158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6D22F896-40B5-4ADD-8801-0D06FADFA095}" type="slidenum">
              <a:rPr lang="en-US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5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44A096-05A6-CA48-898B-43156119C0F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5A9BB1F7-AB68-9140-9B2B-AD17E3A9C68E}" type="datetime1">
              <a:rPr lang="nl-NL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4-11-2020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02EEBB-46F5-4250-8BE1-DE3A43F1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809" y="2270459"/>
            <a:ext cx="4675241" cy="2628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Graphic 20" descr="Programmer">
            <a:extLst>
              <a:ext uri="{FF2B5EF4-FFF2-40B4-BE49-F238E27FC236}">
                <a16:creationId xmlns:a16="http://schemas.microsoft.com/office/drawing/2014/main" id="{8ED37484-CE4D-4EC7-AADD-803E3C851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119" y="1992369"/>
            <a:ext cx="1326676" cy="1326676"/>
          </a:xfrm>
          <a:prstGeom prst="rect">
            <a:avLst/>
          </a:prstGeom>
        </p:spPr>
      </p:pic>
      <p:pic>
        <p:nvPicPr>
          <p:cNvPr id="23" name="Graphic 22" descr="Universal Access">
            <a:extLst>
              <a:ext uri="{FF2B5EF4-FFF2-40B4-BE49-F238E27FC236}">
                <a16:creationId xmlns:a16="http://schemas.microsoft.com/office/drawing/2014/main" id="{9C5F2014-96B3-4794-BC23-233C82114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7585" y="3584721"/>
            <a:ext cx="1326677" cy="1326677"/>
          </a:xfrm>
          <a:prstGeom prst="rect">
            <a:avLst/>
          </a:prstGeom>
        </p:spPr>
      </p:pic>
      <p:pic>
        <p:nvPicPr>
          <p:cNvPr id="25" name="Graphic 24" descr="Connections">
            <a:extLst>
              <a:ext uri="{FF2B5EF4-FFF2-40B4-BE49-F238E27FC236}">
                <a16:creationId xmlns:a16="http://schemas.microsoft.com/office/drawing/2014/main" id="{FA30C334-76EB-4B11-953D-E44163CBB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34544" y="3742858"/>
            <a:ext cx="1271712" cy="1271712"/>
          </a:xfrm>
          <a:prstGeom prst="rect">
            <a:avLst/>
          </a:prstGeom>
        </p:spPr>
      </p:pic>
      <p:pic>
        <p:nvPicPr>
          <p:cNvPr id="27" name="Graphic 26" descr="Target Audience">
            <a:extLst>
              <a:ext uri="{FF2B5EF4-FFF2-40B4-BE49-F238E27FC236}">
                <a16:creationId xmlns:a16="http://schemas.microsoft.com/office/drawing/2014/main" id="{8CACDC67-14EA-4E14-9D40-57701E26CC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63470" y="2076066"/>
            <a:ext cx="1362550" cy="1362550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97F11B68-B099-4BC8-90C4-F57584FF9BB1}"/>
              </a:ext>
            </a:extLst>
          </p:cNvPr>
          <p:cNvSpPr/>
          <p:nvPr/>
        </p:nvSpPr>
        <p:spPr>
          <a:xfrm>
            <a:off x="3423138" y="2649415"/>
            <a:ext cx="5817822" cy="1534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E400840-E6BD-4A60-961B-4B8E6041FC7C}"/>
              </a:ext>
            </a:extLst>
          </p:cNvPr>
          <p:cNvSpPr/>
          <p:nvPr/>
        </p:nvSpPr>
        <p:spPr>
          <a:xfrm>
            <a:off x="3423138" y="4326954"/>
            <a:ext cx="5817822" cy="1534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7CEA6FB-E981-4912-BE65-D65996B25724}"/>
              </a:ext>
            </a:extLst>
          </p:cNvPr>
          <p:cNvSpPr/>
          <p:nvPr/>
        </p:nvSpPr>
        <p:spPr>
          <a:xfrm>
            <a:off x="3423138" y="2649415"/>
            <a:ext cx="5817822" cy="1534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CCB8AE7C-2208-43B8-AD50-1043F89DD85F}"/>
              </a:ext>
            </a:extLst>
          </p:cNvPr>
          <p:cNvSpPr/>
          <p:nvPr/>
        </p:nvSpPr>
        <p:spPr>
          <a:xfrm>
            <a:off x="3423138" y="4326954"/>
            <a:ext cx="5817822" cy="1534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EAA57A-D71F-4CD5-AF6A-C5928944FA41}"/>
              </a:ext>
            </a:extLst>
          </p:cNvPr>
          <p:cNvSpPr txBox="1"/>
          <p:nvPr/>
        </p:nvSpPr>
        <p:spPr>
          <a:xfrm>
            <a:off x="5887453" y="5053913"/>
            <a:ext cx="13625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Gatekeepers</a:t>
            </a:r>
            <a:endParaRPr lang="en-GB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299EBB-AAE9-42A9-9F7D-0BD7476151DB}"/>
              </a:ext>
            </a:extLst>
          </p:cNvPr>
          <p:cNvSpPr txBox="1"/>
          <p:nvPr/>
        </p:nvSpPr>
        <p:spPr>
          <a:xfrm>
            <a:off x="2055700" y="3360824"/>
            <a:ext cx="1362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Market actors</a:t>
            </a:r>
            <a:endParaRPr lang="en-GB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AED926-EE32-4933-9D99-E0286038DFE7}"/>
              </a:ext>
            </a:extLst>
          </p:cNvPr>
          <p:cNvSpPr txBox="1"/>
          <p:nvPr/>
        </p:nvSpPr>
        <p:spPr>
          <a:xfrm>
            <a:off x="9863431" y="3213976"/>
            <a:ext cx="1362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Consumer</a:t>
            </a:r>
            <a:endParaRPr lang="en-GB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74CB73-FCE2-461C-83AB-CCD755DBE396}"/>
              </a:ext>
            </a:extLst>
          </p:cNvPr>
          <p:cNvSpPr txBox="1"/>
          <p:nvPr/>
        </p:nvSpPr>
        <p:spPr>
          <a:xfrm>
            <a:off x="2055700" y="4790686"/>
            <a:ext cx="1362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User-citizens</a:t>
            </a:r>
            <a:endParaRPr lang="en-GB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5FDF9E-4042-4E3C-A937-00104D57CCD6}"/>
              </a:ext>
            </a:extLst>
          </p:cNvPr>
          <p:cNvSpPr txBox="1"/>
          <p:nvPr/>
        </p:nvSpPr>
        <p:spPr>
          <a:xfrm>
            <a:off x="9715355" y="4964136"/>
            <a:ext cx="1362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Platform society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075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35711B-A0D6-E14B-8C6F-3BAF5695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71475"/>
            <a:ext cx="5549315" cy="1080000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access </a:t>
            </a:r>
            <a:r>
              <a:rPr lang="nl-NL" dirty="0" err="1"/>
              <a:t>to</a:t>
            </a:r>
            <a:r>
              <a:rPr lang="nl-NL" dirty="0"/>
              <a:t> digital platforms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guaranteed</a:t>
            </a:r>
            <a:r>
              <a:rPr lang="nl-NL" dirty="0"/>
              <a:t>?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A92935-2F87-CC40-A573-0798F158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6D22F896-40B5-4ADD-8801-0D06FADFA095}" type="slidenum">
              <a:rPr lang="en-US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6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44A096-05A6-CA48-898B-43156119C0F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5A9BB1F7-AB68-9140-9B2B-AD17E3A9C68E}" type="datetime1">
              <a:rPr lang="nl-NL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4-11-2020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02EEBB-46F5-4250-8BE1-DE3A43F1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809" y="2270459"/>
            <a:ext cx="4675241" cy="2628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Graphic 20" descr="Programmer">
            <a:extLst>
              <a:ext uri="{FF2B5EF4-FFF2-40B4-BE49-F238E27FC236}">
                <a16:creationId xmlns:a16="http://schemas.microsoft.com/office/drawing/2014/main" id="{8ED37484-CE4D-4EC7-AADD-803E3C851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119" y="1992369"/>
            <a:ext cx="1326676" cy="1326676"/>
          </a:xfrm>
          <a:prstGeom prst="rect">
            <a:avLst/>
          </a:prstGeom>
        </p:spPr>
      </p:pic>
      <p:pic>
        <p:nvPicPr>
          <p:cNvPr id="23" name="Graphic 22" descr="Universal Access">
            <a:extLst>
              <a:ext uri="{FF2B5EF4-FFF2-40B4-BE49-F238E27FC236}">
                <a16:creationId xmlns:a16="http://schemas.microsoft.com/office/drawing/2014/main" id="{9C5F2014-96B3-4794-BC23-233C82114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7585" y="3584721"/>
            <a:ext cx="1326677" cy="1326677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97F11B68-B099-4BC8-90C4-F57584FF9BB1}"/>
              </a:ext>
            </a:extLst>
          </p:cNvPr>
          <p:cNvSpPr/>
          <p:nvPr/>
        </p:nvSpPr>
        <p:spPr>
          <a:xfrm>
            <a:off x="3423138" y="2649415"/>
            <a:ext cx="5817822" cy="1534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E400840-E6BD-4A60-961B-4B8E6041FC7C}"/>
              </a:ext>
            </a:extLst>
          </p:cNvPr>
          <p:cNvSpPr/>
          <p:nvPr/>
        </p:nvSpPr>
        <p:spPr>
          <a:xfrm>
            <a:off x="3423138" y="4326954"/>
            <a:ext cx="5817822" cy="1534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7CEA6FB-E981-4912-BE65-D65996B25724}"/>
              </a:ext>
            </a:extLst>
          </p:cNvPr>
          <p:cNvSpPr/>
          <p:nvPr/>
        </p:nvSpPr>
        <p:spPr>
          <a:xfrm>
            <a:off x="3423138" y="2649415"/>
            <a:ext cx="5817822" cy="1534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CCB8AE7C-2208-43B8-AD50-1043F89DD85F}"/>
              </a:ext>
            </a:extLst>
          </p:cNvPr>
          <p:cNvSpPr/>
          <p:nvPr/>
        </p:nvSpPr>
        <p:spPr>
          <a:xfrm>
            <a:off x="3423138" y="4326954"/>
            <a:ext cx="5817822" cy="1534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97A06C-0F4A-44C0-B083-E37198DC7630}"/>
              </a:ext>
            </a:extLst>
          </p:cNvPr>
          <p:cNvSpPr txBox="1"/>
          <p:nvPr/>
        </p:nvSpPr>
        <p:spPr>
          <a:xfrm>
            <a:off x="1877585" y="1869258"/>
            <a:ext cx="16099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Market Value</a:t>
            </a:r>
            <a:endParaRPr lang="en-GB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98F1D9-D5A1-4640-9ED9-20D4E90A4BAC}"/>
              </a:ext>
            </a:extLst>
          </p:cNvPr>
          <p:cNvSpPr txBox="1"/>
          <p:nvPr/>
        </p:nvSpPr>
        <p:spPr>
          <a:xfrm>
            <a:off x="1781280" y="4768132"/>
            <a:ext cx="204178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Non-Market</a:t>
            </a:r>
            <a:r>
              <a:rPr lang="en-US" b="1" dirty="0"/>
              <a:t> </a:t>
            </a:r>
            <a:r>
              <a:rPr lang="en-US" sz="1600" b="1" dirty="0"/>
              <a:t>Value</a:t>
            </a:r>
            <a:endParaRPr lang="en-GB" b="1" dirty="0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347ABD04-E31D-433D-A640-FB0D9B73B38E}"/>
              </a:ext>
            </a:extLst>
          </p:cNvPr>
          <p:cNvSpPr/>
          <p:nvPr/>
        </p:nvSpPr>
        <p:spPr>
          <a:xfrm>
            <a:off x="3112795" y="3008213"/>
            <a:ext cx="1449800" cy="1783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phic 19" descr="Programmer">
            <a:extLst>
              <a:ext uri="{FF2B5EF4-FFF2-40B4-BE49-F238E27FC236}">
                <a16:creationId xmlns:a16="http://schemas.microsoft.com/office/drawing/2014/main" id="{81053B3D-D534-445A-BD84-E67F6312F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3138" y="1223241"/>
            <a:ext cx="990300" cy="990300"/>
          </a:xfrm>
          <a:prstGeom prst="rect">
            <a:avLst/>
          </a:prstGeom>
        </p:spPr>
      </p:pic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7A37F2F0-D3CF-414C-92BF-932B6714201E}"/>
              </a:ext>
            </a:extLst>
          </p:cNvPr>
          <p:cNvSpPr/>
          <p:nvPr/>
        </p:nvSpPr>
        <p:spPr>
          <a:xfrm rot="20109245">
            <a:off x="2682836" y="2302055"/>
            <a:ext cx="939564" cy="1223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EE8659D-AE03-46BA-90F9-9CAB0858AB63}"/>
              </a:ext>
            </a:extLst>
          </p:cNvPr>
          <p:cNvSpPr/>
          <p:nvPr/>
        </p:nvSpPr>
        <p:spPr>
          <a:xfrm rot="300457">
            <a:off x="4399174" y="2172577"/>
            <a:ext cx="4856846" cy="13267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1E6CC-8E46-4312-8DDC-DD4A340B2281}"/>
              </a:ext>
            </a:extLst>
          </p:cNvPr>
          <p:cNvSpPr txBox="1"/>
          <p:nvPr/>
        </p:nvSpPr>
        <p:spPr>
          <a:xfrm>
            <a:off x="280767" y="2649415"/>
            <a:ext cx="13266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Competition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961640-2003-4F7F-BA39-FB50EC623DC7}"/>
              </a:ext>
            </a:extLst>
          </p:cNvPr>
          <p:cNvSpPr txBox="1"/>
          <p:nvPr/>
        </p:nvSpPr>
        <p:spPr>
          <a:xfrm>
            <a:off x="10826020" y="2515770"/>
            <a:ext cx="13266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User-consumer welfare</a:t>
            </a:r>
            <a:endParaRPr lang="en-GB" sz="16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4" name="Graphic 33" descr="Target Audience">
            <a:extLst>
              <a:ext uri="{FF2B5EF4-FFF2-40B4-BE49-F238E27FC236}">
                <a16:creationId xmlns:a16="http://schemas.microsoft.com/office/drawing/2014/main" id="{13965AC0-30E7-4A85-A27F-4E5D415A34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3470" y="2076066"/>
            <a:ext cx="1362550" cy="1362550"/>
          </a:xfrm>
          <a:prstGeom prst="rect">
            <a:avLst/>
          </a:prstGeom>
        </p:spPr>
      </p:pic>
      <p:pic>
        <p:nvPicPr>
          <p:cNvPr id="36" name="Graphic 35" descr="Connections">
            <a:extLst>
              <a:ext uri="{FF2B5EF4-FFF2-40B4-BE49-F238E27FC236}">
                <a16:creationId xmlns:a16="http://schemas.microsoft.com/office/drawing/2014/main" id="{83FD166B-B896-4683-932C-920A63C87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34544" y="3742858"/>
            <a:ext cx="1271712" cy="1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 animBg="1"/>
      <p:bldP spid="22" grpId="0" animBg="1"/>
      <p:bldP spid="6" grpId="0" animBg="1"/>
      <p:bldP spid="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35711B-A0D6-E14B-8C6F-3BAF5695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71475"/>
            <a:ext cx="5549315" cy="1080000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access </a:t>
            </a:r>
            <a:r>
              <a:rPr lang="nl-NL" dirty="0" err="1"/>
              <a:t>to</a:t>
            </a:r>
            <a:r>
              <a:rPr lang="nl-NL" dirty="0"/>
              <a:t> digital platforms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guaranteed</a:t>
            </a:r>
            <a:r>
              <a:rPr lang="nl-NL" dirty="0"/>
              <a:t>?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A92935-2F87-CC40-A573-0798F158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6D22F896-40B5-4ADD-8801-0D06FADFA095}" type="slidenum">
              <a:rPr lang="en-US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7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44A096-05A6-CA48-898B-43156119C0F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5A9BB1F7-AB68-9140-9B2B-AD17E3A9C68E}" type="datetime1">
              <a:rPr lang="nl-NL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4-11-2020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02EEBB-46F5-4250-8BE1-DE3A43F1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809" y="2270459"/>
            <a:ext cx="4675241" cy="2628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Graphic 20" descr="Programmer">
            <a:extLst>
              <a:ext uri="{FF2B5EF4-FFF2-40B4-BE49-F238E27FC236}">
                <a16:creationId xmlns:a16="http://schemas.microsoft.com/office/drawing/2014/main" id="{8ED37484-CE4D-4EC7-AADD-803E3C851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119" y="1992369"/>
            <a:ext cx="1326676" cy="1326676"/>
          </a:xfrm>
          <a:prstGeom prst="rect">
            <a:avLst/>
          </a:prstGeom>
        </p:spPr>
      </p:pic>
      <p:pic>
        <p:nvPicPr>
          <p:cNvPr id="23" name="Graphic 22" descr="Universal Access">
            <a:extLst>
              <a:ext uri="{FF2B5EF4-FFF2-40B4-BE49-F238E27FC236}">
                <a16:creationId xmlns:a16="http://schemas.microsoft.com/office/drawing/2014/main" id="{9C5F2014-96B3-4794-BC23-233C82114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7585" y="3584721"/>
            <a:ext cx="1326677" cy="1326677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97F11B68-B099-4BC8-90C4-F57584FF9BB1}"/>
              </a:ext>
            </a:extLst>
          </p:cNvPr>
          <p:cNvSpPr/>
          <p:nvPr/>
        </p:nvSpPr>
        <p:spPr>
          <a:xfrm>
            <a:off x="3423138" y="2649415"/>
            <a:ext cx="5817822" cy="1534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E400840-E6BD-4A60-961B-4B8E6041FC7C}"/>
              </a:ext>
            </a:extLst>
          </p:cNvPr>
          <p:cNvSpPr/>
          <p:nvPr/>
        </p:nvSpPr>
        <p:spPr>
          <a:xfrm>
            <a:off x="3423138" y="4326954"/>
            <a:ext cx="5817822" cy="1534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7CEA6FB-E981-4912-BE65-D65996B25724}"/>
              </a:ext>
            </a:extLst>
          </p:cNvPr>
          <p:cNvSpPr/>
          <p:nvPr/>
        </p:nvSpPr>
        <p:spPr>
          <a:xfrm>
            <a:off x="3423138" y="2649415"/>
            <a:ext cx="5817822" cy="1534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CCB8AE7C-2208-43B8-AD50-1043F89DD85F}"/>
              </a:ext>
            </a:extLst>
          </p:cNvPr>
          <p:cNvSpPr/>
          <p:nvPr/>
        </p:nvSpPr>
        <p:spPr>
          <a:xfrm>
            <a:off x="3423138" y="4326954"/>
            <a:ext cx="5817822" cy="1534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97A06C-0F4A-44C0-B083-E37198DC7630}"/>
              </a:ext>
            </a:extLst>
          </p:cNvPr>
          <p:cNvSpPr txBox="1"/>
          <p:nvPr/>
        </p:nvSpPr>
        <p:spPr>
          <a:xfrm>
            <a:off x="1877585" y="1869258"/>
            <a:ext cx="16099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Market Value</a:t>
            </a:r>
            <a:endParaRPr lang="en-GB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98F1D9-D5A1-4640-9ED9-20D4E90A4BAC}"/>
              </a:ext>
            </a:extLst>
          </p:cNvPr>
          <p:cNvSpPr txBox="1"/>
          <p:nvPr/>
        </p:nvSpPr>
        <p:spPr>
          <a:xfrm>
            <a:off x="1781280" y="4768132"/>
            <a:ext cx="204178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Non-Market</a:t>
            </a:r>
            <a:r>
              <a:rPr lang="en-US" b="1" dirty="0"/>
              <a:t> </a:t>
            </a:r>
            <a:r>
              <a:rPr lang="en-US" sz="1600" b="1" dirty="0"/>
              <a:t>Value</a:t>
            </a:r>
            <a:endParaRPr lang="en-GB" b="1" dirty="0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347ABD04-E31D-433D-A640-FB0D9B73B38E}"/>
              </a:ext>
            </a:extLst>
          </p:cNvPr>
          <p:cNvSpPr/>
          <p:nvPr/>
        </p:nvSpPr>
        <p:spPr>
          <a:xfrm>
            <a:off x="3112795" y="3008213"/>
            <a:ext cx="1449800" cy="1783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phic 19" descr="Programmer">
            <a:extLst>
              <a:ext uri="{FF2B5EF4-FFF2-40B4-BE49-F238E27FC236}">
                <a16:creationId xmlns:a16="http://schemas.microsoft.com/office/drawing/2014/main" id="{81053B3D-D534-445A-BD84-E67F6312F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3138" y="1223241"/>
            <a:ext cx="990300" cy="990300"/>
          </a:xfrm>
          <a:prstGeom prst="rect">
            <a:avLst/>
          </a:prstGeom>
        </p:spPr>
      </p:pic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7A37F2F0-D3CF-414C-92BF-932B6714201E}"/>
              </a:ext>
            </a:extLst>
          </p:cNvPr>
          <p:cNvSpPr/>
          <p:nvPr/>
        </p:nvSpPr>
        <p:spPr>
          <a:xfrm rot="20109245">
            <a:off x="2682836" y="2302055"/>
            <a:ext cx="939564" cy="1223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EE8659D-AE03-46BA-90F9-9CAB0858AB63}"/>
              </a:ext>
            </a:extLst>
          </p:cNvPr>
          <p:cNvSpPr/>
          <p:nvPr/>
        </p:nvSpPr>
        <p:spPr>
          <a:xfrm rot="300457">
            <a:off x="4399174" y="2172577"/>
            <a:ext cx="4856846" cy="13267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1E6CC-8E46-4312-8DDC-DD4A340B2281}"/>
              </a:ext>
            </a:extLst>
          </p:cNvPr>
          <p:cNvSpPr txBox="1"/>
          <p:nvPr/>
        </p:nvSpPr>
        <p:spPr>
          <a:xfrm>
            <a:off x="280767" y="2649415"/>
            <a:ext cx="13266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Competition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73F4A-92E2-4933-A34D-E9CA0D26D852}"/>
              </a:ext>
            </a:extLst>
          </p:cNvPr>
          <p:cNvSpPr txBox="1"/>
          <p:nvPr/>
        </p:nvSpPr>
        <p:spPr>
          <a:xfrm>
            <a:off x="5439861" y="5045131"/>
            <a:ext cx="1784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Internal policies</a:t>
            </a:r>
            <a:endParaRPr lang="en-GB" sz="1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74E13B-65B6-49E7-82B1-32E77EE4AC55}"/>
              </a:ext>
            </a:extLst>
          </p:cNvPr>
          <p:cNvSpPr txBox="1"/>
          <p:nvPr/>
        </p:nvSpPr>
        <p:spPr>
          <a:xfrm>
            <a:off x="5140808" y="5349285"/>
            <a:ext cx="27298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Govern information flow</a:t>
            </a:r>
            <a:endParaRPr lang="en-GB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2B7530-1BF6-45EF-8DF0-98F5A0EF56B9}"/>
              </a:ext>
            </a:extLst>
          </p:cNvPr>
          <p:cNvSpPr txBox="1"/>
          <p:nvPr/>
        </p:nvSpPr>
        <p:spPr>
          <a:xfrm>
            <a:off x="5439861" y="5667867"/>
            <a:ext cx="1784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Interest in profit</a:t>
            </a:r>
            <a:endParaRPr lang="en-GB" sz="1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3C6746-00C9-4BBC-BA75-6AF70F1E0F37}"/>
              </a:ext>
            </a:extLst>
          </p:cNvPr>
          <p:cNvSpPr txBox="1"/>
          <p:nvPr/>
        </p:nvSpPr>
        <p:spPr>
          <a:xfrm>
            <a:off x="299932" y="3918102"/>
            <a:ext cx="134394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Democratic participation in society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961640-2003-4F7F-BA39-FB50EC623DC7}"/>
              </a:ext>
            </a:extLst>
          </p:cNvPr>
          <p:cNvSpPr txBox="1"/>
          <p:nvPr/>
        </p:nvSpPr>
        <p:spPr>
          <a:xfrm>
            <a:off x="10826020" y="2515770"/>
            <a:ext cx="13266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User-consumer welfare</a:t>
            </a:r>
            <a:endParaRPr lang="en-GB" sz="16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F2AF05-C33B-485B-9FB3-9552BBD4DA9C}"/>
              </a:ext>
            </a:extLst>
          </p:cNvPr>
          <p:cNvSpPr txBox="1"/>
          <p:nvPr/>
        </p:nvSpPr>
        <p:spPr>
          <a:xfrm>
            <a:off x="4803500" y="4611998"/>
            <a:ext cx="25881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Accountability?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46F677-3602-4878-A70E-B4AF2C21205A}"/>
              </a:ext>
            </a:extLst>
          </p:cNvPr>
          <p:cNvSpPr txBox="1"/>
          <p:nvPr/>
        </p:nvSpPr>
        <p:spPr>
          <a:xfrm>
            <a:off x="1877585" y="5175424"/>
            <a:ext cx="13266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User-citizen welfare</a:t>
            </a:r>
            <a:endParaRPr lang="en-GB" sz="16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4" name="Graphic 33" descr="Target Audience">
            <a:extLst>
              <a:ext uri="{FF2B5EF4-FFF2-40B4-BE49-F238E27FC236}">
                <a16:creationId xmlns:a16="http://schemas.microsoft.com/office/drawing/2014/main" id="{13965AC0-30E7-4A85-A27F-4E5D415A34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3470" y="2076066"/>
            <a:ext cx="1362550" cy="1362550"/>
          </a:xfrm>
          <a:prstGeom prst="rect">
            <a:avLst/>
          </a:prstGeom>
        </p:spPr>
      </p:pic>
      <p:pic>
        <p:nvPicPr>
          <p:cNvPr id="36" name="Graphic 35" descr="Connections">
            <a:extLst>
              <a:ext uri="{FF2B5EF4-FFF2-40B4-BE49-F238E27FC236}">
                <a16:creationId xmlns:a16="http://schemas.microsoft.com/office/drawing/2014/main" id="{83FD166B-B896-4683-932C-920A63C87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34544" y="3742858"/>
            <a:ext cx="1271712" cy="1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" grpId="0"/>
      <p:bldP spid="26" grpId="0"/>
      <p:bldP spid="28" grpId="0"/>
      <p:bldP spid="29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35711B-A0D6-E14B-8C6F-3BAF5695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71475"/>
            <a:ext cx="5549315" cy="1080000"/>
          </a:xfrm>
        </p:spPr>
        <p:txBody>
          <a:bodyPr/>
          <a:lstStyle/>
          <a:p>
            <a:r>
              <a:rPr lang="nl-NL" dirty="0"/>
              <a:t>Platforms as </a:t>
            </a:r>
            <a:r>
              <a:rPr lang="nl-NL" dirty="0" err="1"/>
              <a:t>infrastructures</a:t>
            </a:r>
            <a:endParaRPr lang="nl-N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A92935-2F87-CC40-A573-0798F158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6D22F896-40B5-4ADD-8801-0D06FADFA095}" type="slidenum">
              <a:rPr lang="en-US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8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44A096-05A6-CA48-898B-43156119C0F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5A9BB1F7-AB68-9140-9B2B-AD17E3A9C68E}" type="datetime1">
              <a:rPr lang="nl-NL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4-11-2020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0952B2-5F1C-4ABE-A7E1-77522CCA0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809" y="2270459"/>
            <a:ext cx="4675241" cy="2628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c 2" descr="Bridge scene">
            <a:extLst>
              <a:ext uri="{FF2B5EF4-FFF2-40B4-BE49-F238E27FC236}">
                <a16:creationId xmlns:a16="http://schemas.microsoft.com/office/drawing/2014/main" id="{E5E1DAE4-1843-4EE0-95E3-8EFDFE07E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8848" y="1588477"/>
            <a:ext cx="914400" cy="914400"/>
          </a:xfrm>
          <a:prstGeom prst="rect">
            <a:avLst/>
          </a:prstGeom>
        </p:spPr>
      </p:pic>
      <p:pic>
        <p:nvPicPr>
          <p:cNvPr id="6" name="Graphic 5" descr="Train">
            <a:extLst>
              <a:ext uri="{FF2B5EF4-FFF2-40B4-BE49-F238E27FC236}">
                <a16:creationId xmlns:a16="http://schemas.microsoft.com/office/drawing/2014/main" id="{5B5445E4-9C8C-4FC9-B844-33210EE63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7772" y="1705708"/>
            <a:ext cx="914400" cy="914400"/>
          </a:xfrm>
          <a:prstGeom prst="rect">
            <a:avLst/>
          </a:prstGeom>
        </p:spPr>
      </p:pic>
      <p:pic>
        <p:nvPicPr>
          <p:cNvPr id="15" name="Graphic 14" descr="Highway scene">
            <a:extLst>
              <a:ext uri="{FF2B5EF4-FFF2-40B4-BE49-F238E27FC236}">
                <a16:creationId xmlns:a16="http://schemas.microsoft.com/office/drawing/2014/main" id="{AC75B42B-0C24-4826-9CFA-9D709E44C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8848" y="4102445"/>
            <a:ext cx="914400" cy="914400"/>
          </a:xfrm>
          <a:prstGeom prst="rect">
            <a:avLst/>
          </a:prstGeom>
        </p:spPr>
      </p:pic>
      <p:pic>
        <p:nvPicPr>
          <p:cNvPr id="17" name="Graphic 16" descr="Speaker Phone">
            <a:extLst>
              <a:ext uri="{FF2B5EF4-FFF2-40B4-BE49-F238E27FC236}">
                <a16:creationId xmlns:a16="http://schemas.microsoft.com/office/drawing/2014/main" id="{BB660F3A-8871-4FF5-A134-0D55182DDB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96725" y="42203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D741ABE8-12AD-4E97-9CE6-77FD386DE2A0}"/>
              </a:ext>
            </a:extLst>
          </p:cNvPr>
          <p:cNvSpPr/>
          <p:nvPr/>
        </p:nvSpPr>
        <p:spPr>
          <a:xfrm>
            <a:off x="604055" y="1861038"/>
            <a:ext cx="5017477" cy="3320810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35711B-A0D6-E14B-8C6F-3BAF5695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71475"/>
            <a:ext cx="5549315" cy="1080000"/>
          </a:xfrm>
        </p:spPr>
        <p:txBody>
          <a:bodyPr/>
          <a:lstStyle/>
          <a:p>
            <a:r>
              <a:rPr lang="nl-NL" dirty="0"/>
              <a:t>Compatibility of </a:t>
            </a:r>
            <a:r>
              <a:rPr lang="nl-NL" dirty="0" err="1"/>
              <a:t>Current</a:t>
            </a:r>
            <a:r>
              <a:rPr lang="nl-NL" dirty="0"/>
              <a:t> Legal Tools </a:t>
            </a:r>
            <a:r>
              <a:rPr lang="nl-NL" dirty="0" err="1"/>
              <a:t>To</a:t>
            </a:r>
            <a:r>
              <a:rPr lang="nl-NL" dirty="0"/>
              <a:t> Access (Digital) </a:t>
            </a:r>
            <a:r>
              <a:rPr lang="nl-NL" dirty="0" err="1"/>
              <a:t>Infrastructures</a:t>
            </a:r>
            <a:endParaRPr lang="nl-N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A92935-2F87-CC40-A573-0798F158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6D22F896-40B5-4ADD-8801-0D06FADFA095}" type="slidenum">
              <a:rPr lang="en-US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9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44A096-05A6-CA48-898B-43156119C0F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sz="1200" b="0" i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5A9BB1F7-AB68-9140-9B2B-AD17E3A9C68E}" type="datetime1">
              <a:rPr lang="nl-NL" smtClean="0">
                <a:latin typeface="Open Sans Light" panose="020B0306030504020204" pitchFamily="34" charset="0"/>
                <a:cs typeface="Open Sans Light" panose="020B0306030504020204" pitchFamily="34" charset="0"/>
              </a:rPr>
              <a:pPr/>
              <a:t>4-11-2020</a:t>
            </a:fld>
            <a:endParaRPr lang="en-US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68070-C9D1-4E82-AF13-EFDEA9329F50}"/>
              </a:ext>
            </a:extLst>
          </p:cNvPr>
          <p:cNvSpPr txBox="1"/>
          <p:nvPr/>
        </p:nvSpPr>
        <p:spPr>
          <a:xfrm>
            <a:off x="1029091" y="2101279"/>
            <a:ext cx="2388503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Essential Facilities Doctrine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(Competition Law)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68197-F6C5-469C-9658-851947730790}"/>
              </a:ext>
            </a:extLst>
          </p:cNvPr>
          <p:cNvSpPr txBox="1"/>
          <p:nvPr/>
        </p:nvSpPr>
        <p:spPr>
          <a:xfrm>
            <a:off x="1029090" y="3704418"/>
            <a:ext cx="2388503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Public Utilities </a:t>
            </a:r>
          </a:p>
          <a:p>
            <a:pPr algn="ctr"/>
            <a:r>
              <a:rPr lang="en-US" b="1" dirty="0"/>
              <a:t>Theory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(Regulatory Intervention)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A86504-E4D4-46EF-8195-81DFAE93B314}"/>
              </a:ext>
            </a:extLst>
          </p:cNvPr>
          <p:cNvSpPr txBox="1"/>
          <p:nvPr/>
        </p:nvSpPr>
        <p:spPr>
          <a:xfrm>
            <a:off x="5916063" y="3952726"/>
            <a:ext cx="2388503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/>
              <a:t>Safeguard</a:t>
            </a:r>
            <a:r>
              <a:rPr lang="en-US" sz="2000" dirty="0"/>
              <a:t> market and non-market values</a:t>
            </a:r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295A15-55D3-432E-9FAE-0301E5995201}"/>
              </a:ext>
            </a:extLst>
          </p:cNvPr>
          <p:cNvSpPr txBox="1"/>
          <p:nvPr/>
        </p:nvSpPr>
        <p:spPr>
          <a:xfrm>
            <a:off x="5916063" y="2496924"/>
            <a:ext cx="2388503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Can we </a:t>
            </a:r>
            <a:r>
              <a:rPr lang="en-US" sz="2000" b="1" dirty="0"/>
              <a:t>access</a:t>
            </a:r>
            <a:r>
              <a:rPr lang="en-US" sz="2000" dirty="0"/>
              <a:t>? What could be accessed?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3A0921-ADF5-4D10-9A48-D8D2B6516E1A}"/>
              </a:ext>
            </a:extLst>
          </p:cNvPr>
          <p:cNvSpPr txBox="1"/>
          <p:nvPr/>
        </p:nvSpPr>
        <p:spPr>
          <a:xfrm>
            <a:off x="9392144" y="3950639"/>
            <a:ext cx="2388503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User-consumer and user-citizen welfare</a:t>
            </a:r>
            <a:endParaRPr lang="en-GB" sz="2000" dirty="0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A15E227D-DF4A-41FE-ACCD-6BE99618AAED}"/>
              </a:ext>
            </a:extLst>
          </p:cNvPr>
          <p:cNvSpPr/>
          <p:nvPr/>
        </p:nvSpPr>
        <p:spPr>
          <a:xfrm>
            <a:off x="8514772" y="4200636"/>
            <a:ext cx="667165" cy="1155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61792"/>
      </p:ext>
    </p:extLst>
  </p:cSld>
  <p:clrMapOvr>
    <a:masterClrMapping/>
  </p:clrMapOvr>
</p:sld>
</file>

<file path=ppt/theme/theme1.xml><?xml version="1.0" encoding="utf-8"?>
<a:theme xmlns:a="http://schemas.openxmlformats.org/drawingml/2006/main" name="Utrecht University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_template_EN_2019_Footer" id="{E3B5152B-E2B4-B44B-89B5-B12122502E7F}" vid="{91EF40CD-39B0-B54E-810D-A0E278FE7B40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6CC5DAD1DA54096116A6CE7695080" ma:contentTypeVersion="7" ma:contentTypeDescription="Create a new document." ma:contentTypeScope="" ma:versionID="bb1892cb1625c089ff88cb4f83d9be96">
  <xsd:schema xmlns:xsd="http://www.w3.org/2001/XMLSchema" xmlns:xs="http://www.w3.org/2001/XMLSchema" xmlns:p="http://schemas.microsoft.com/office/2006/metadata/properties" xmlns:ns3="f7386e1d-42e6-44e4-b73b-c6d5795dbbc2" targetNamespace="http://schemas.microsoft.com/office/2006/metadata/properties" ma:root="true" ma:fieldsID="1e442d055665fa2f7990abb8f1972d10" ns3:_="">
    <xsd:import namespace="f7386e1d-42e6-44e4-b73b-c6d5795dbb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86e1d-42e6-44e4-b73b-c6d5795dbb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D6B06F-34F0-4D26-A8EB-B63B0E032FD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386C75-CDF8-4BE8-A9CA-435DCC356E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B6F863-B8C5-42E8-9C3E-AD2B685DF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86e1d-42e6-44e4-b73b-c6d5795dbb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Custom</PresentationFormat>
  <Paragraphs>111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Wingdings</vt:lpstr>
      <vt:lpstr>Merriweather Light</vt:lpstr>
      <vt:lpstr>Verdana</vt:lpstr>
      <vt:lpstr>Arial</vt:lpstr>
      <vt:lpstr>Open Sans</vt:lpstr>
      <vt:lpstr>Merriweather Regular</vt:lpstr>
      <vt:lpstr>Open Sans Light</vt:lpstr>
      <vt:lpstr>Calibri</vt:lpstr>
      <vt:lpstr>Utrecht University</vt:lpstr>
      <vt:lpstr>Access to platforms via Essential Facilities doctrine and/or Public Utilities theory</vt:lpstr>
      <vt:lpstr>Umbrella ERC funded project: Modern Bigness</vt:lpstr>
      <vt:lpstr>Research Question</vt:lpstr>
      <vt:lpstr>WHY?</vt:lpstr>
      <vt:lpstr>Why should access to digital platforms be guaranteed?</vt:lpstr>
      <vt:lpstr>Why should access to digital platforms be guaranteed?</vt:lpstr>
      <vt:lpstr>Why should access to digital platforms be guaranteed?</vt:lpstr>
      <vt:lpstr>Platforms as infrastructures</vt:lpstr>
      <vt:lpstr>Compatibility of Current Legal Tools To Access (Digital) Infrastructures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platforms via Essential Facilities doctrine and/or Public Utilities theory</dc:title>
  <dc:creator>Lalíková, L.F. (Laura Frederika)</dc:creator>
  <cp:lastModifiedBy>Lalíková, L.F. (Laura Frederika)</cp:lastModifiedBy>
  <cp:revision>5</cp:revision>
  <dcterms:created xsi:type="dcterms:W3CDTF">2020-10-16T16:46:24Z</dcterms:created>
  <dcterms:modified xsi:type="dcterms:W3CDTF">2020-11-04T14:33:35Z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0x010100B536CC5DAD1DA54096116A6CE7695080</vt:lpwstr>
  </property>
</Properties>
</file>