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png"/>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93" r:id="rId2"/>
  </p:sldMasterIdLst>
  <p:notesMasterIdLst>
    <p:notesMasterId r:id="rId22"/>
  </p:notesMasterIdLst>
  <p:handoutMasterIdLst>
    <p:handoutMasterId r:id="rId23"/>
  </p:handoutMasterIdLst>
  <p:sldIdLst>
    <p:sldId id="335" r:id="rId3"/>
    <p:sldId id="391" r:id="rId4"/>
    <p:sldId id="337" r:id="rId5"/>
    <p:sldId id="392" r:id="rId6"/>
    <p:sldId id="379" r:id="rId7"/>
    <p:sldId id="340" r:id="rId8"/>
    <p:sldId id="365" r:id="rId9"/>
    <p:sldId id="384" r:id="rId10"/>
    <p:sldId id="387" r:id="rId11"/>
    <p:sldId id="388" r:id="rId12"/>
    <p:sldId id="390" r:id="rId13"/>
    <p:sldId id="372" r:id="rId14"/>
    <p:sldId id="393" r:id="rId15"/>
    <p:sldId id="389" r:id="rId16"/>
    <p:sldId id="394" r:id="rId17"/>
    <p:sldId id="395" r:id="rId18"/>
    <p:sldId id="397" r:id="rId19"/>
    <p:sldId id="396" r:id="rId20"/>
    <p:sldId id="364" r:id="rId21"/>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Section par défaut" id="{9220A50B-C6F4-4E4E-B07A-00688D5E7A98}">
          <p14:sldIdLst>
            <p14:sldId id="335"/>
            <p14:sldId id="391"/>
            <p14:sldId id="337"/>
            <p14:sldId id="392"/>
            <p14:sldId id="379"/>
            <p14:sldId id="340"/>
            <p14:sldId id="365"/>
            <p14:sldId id="384"/>
            <p14:sldId id="387"/>
            <p14:sldId id="388"/>
            <p14:sldId id="390"/>
            <p14:sldId id="372"/>
            <p14:sldId id="393"/>
            <p14:sldId id="389"/>
            <p14:sldId id="394"/>
            <p14:sldId id="395"/>
            <p14:sldId id="397"/>
            <p14:sldId id="396"/>
            <p14:sldId id="3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870" autoAdjust="0"/>
  </p:normalViewPr>
  <p:slideViewPr>
    <p:cSldViewPr snapToObjects="1">
      <p:cViewPr varScale="1">
        <p:scale>
          <a:sx n="94" d="100"/>
          <a:sy n="94" d="100"/>
        </p:scale>
        <p:origin x="2076" y="90"/>
      </p:cViewPr>
      <p:guideLst>
        <p:guide orient="horz" pos="2160"/>
        <p:guide pos="2880"/>
      </p:guideLst>
    </p:cSldViewPr>
  </p:slideViewPr>
  <p:notesTextViewPr>
    <p:cViewPr>
      <p:scale>
        <a:sx n="130" d="100"/>
        <a:sy n="130" d="100"/>
      </p:scale>
      <p:origin x="0" y="0"/>
    </p:cViewPr>
  </p:notesTextViewPr>
  <p:sorterViewPr>
    <p:cViewPr>
      <p:scale>
        <a:sx n="100" d="100"/>
        <a:sy n="100" d="100"/>
      </p:scale>
      <p:origin x="0" y="0"/>
    </p:cViewPr>
  </p:sorterViewPr>
  <p:notesViewPr>
    <p:cSldViewPr snapToObject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AE95B-9DB1-4A17-9EAC-A5520EFF0982}" type="doc">
      <dgm:prSet loTypeId="urn:microsoft.com/office/officeart/2005/8/layout/process1" loCatId="process" qsTypeId="urn:microsoft.com/office/officeart/2005/8/quickstyle/simple1" qsCatId="simple" csTypeId="urn:microsoft.com/office/officeart/2005/8/colors/accent1_2" csCatId="accent1" phldr="1"/>
      <dgm:spPr/>
    </dgm:pt>
    <dgm:pt modelId="{680BB37C-3741-446E-8B32-268EA23A12AC}">
      <dgm:prSet phldrT="[Κείμενο]" custT="1"/>
      <dgm:spPr/>
      <dgm:t>
        <a:bodyPr/>
        <a:lstStyle/>
        <a:p>
          <a:r>
            <a:rPr lang="en-US" sz="1800" dirty="0">
              <a:latin typeface="Times New Roman" panose="02020603050405020304" pitchFamily="18" charset="0"/>
              <a:cs typeface="Times New Roman" panose="02020603050405020304" pitchFamily="18" charset="0"/>
            </a:rPr>
            <a:t>General EU environmental directives</a:t>
          </a:r>
          <a:endParaRPr lang="el-GR" sz="1800" dirty="0">
            <a:latin typeface="Times New Roman" panose="02020603050405020304" pitchFamily="18" charset="0"/>
            <a:cs typeface="Times New Roman" panose="02020603050405020304" pitchFamily="18" charset="0"/>
          </a:endParaRPr>
        </a:p>
      </dgm:t>
    </dgm:pt>
    <dgm:pt modelId="{94D5ED42-507B-4FFE-8A5E-8521AAF29B69}" type="parTrans" cxnId="{6860FC7E-B101-440D-8D0E-12483BA53AC7}">
      <dgm:prSet/>
      <dgm:spPr/>
      <dgm:t>
        <a:bodyPr/>
        <a:lstStyle/>
        <a:p>
          <a:endParaRPr lang="el-GR"/>
        </a:p>
      </dgm:t>
    </dgm:pt>
    <dgm:pt modelId="{76B6F071-030C-4310-BF79-FD25C3C51E65}" type="sibTrans" cxnId="{6860FC7E-B101-440D-8D0E-12483BA53AC7}">
      <dgm:prSet/>
      <dgm:spPr/>
      <dgm:t>
        <a:bodyPr/>
        <a:lstStyle/>
        <a:p>
          <a:endParaRPr lang="el-GR"/>
        </a:p>
      </dgm:t>
    </dgm:pt>
    <dgm:pt modelId="{ABD29B96-507E-4E81-AFD5-408E06992BEF}">
      <dgm:prSet phldrT="[Κείμενο]" custT="1"/>
      <dgm:spPr/>
      <dgm:t>
        <a:bodyPr/>
        <a:lstStyle/>
        <a:p>
          <a:r>
            <a:rPr lang="en-US" sz="1800" dirty="0">
              <a:latin typeface="Times New Roman" panose="02020603050405020304" pitchFamily="18" charset="0"/>
              <a:cs typeface="Times New Roman" panose="02020603050405020304" pitchFamily="18" charset="0"/>
            </a:rPr>
            <a:t>Integrated Maritime Policy</a:t>
          </a:r>
        </a:p>
      </dgm:t>
    </dgm:pt>
    <dgm:pt modelId="{213B5DEC-8257-4D4B-B95D-1670BCA89B0E}" type="parTrans" cxnId="{6C209F43-71B6-4D24-8F36-57A49BB09E37}">
      <dgm:prSet/>
      <dgm:spPr/>
      <dgm:t>
        <a:bodyPr/>
        <a:lstStyle/>
        <a:p>
          <a:endParaRPr lang="el-GR"/>
        </a:p>
      </dgm:t>
    </dgm:pt>
    <dgm:pt modelId="{14AD8BB4-CE27-4530-99BF-728FA5B6ECA8}" type="sibTrans" cxnId="{6C209F43-71B6-4D24-8F36-57A49BB09E37}">
      <dgm:prSet/>
      <dgm:spPr/>
      <dgm:t>
        <a:bodyPr/>
        <a:lstStyle/>
        <a:p>
          <a:endParaRPr lang="el-GR"/>
        </a:p>
      </dgm:t>
    </dgm:pt>
    <dgm:pt modelId="{98C61117-E93F-4DBD-A531-95E9910D04C9}">
      <dgm:prSet phldrT="[Κείμενο]" custT="1"/>
      <dgm:spPr/>
      <dgm:t>
        <a:bodyPr/>
        <a:lstStyle/>
        <a:p>
          <a:r>
            <a:rPr lang="en-US" sz="1800" dirty="0">
              <a:latin typeface="Times New Roman" panose="02020603050405020304" pitchFamily="18" charset="0"/>
              <a:cs typeface="Times New Roman" panose="02020603050405020304" pitchFamily="18" charset="0"/>
            </a:rPr>
            <a:t>Offshore Safety directive</a:t>
          </a:r>
          <a:endParaRPr lang="el-GR" sz="1800" dirty="0">
            <a:latin typeface="Times New Roman" panose="02020603050405020304" pitchFamily="18" charset="0"/>
            <a:cs typeface="Times New Roman" panose="02020603050405020304" pitchFamily="18" charset="0"/>
          </a:endParaRPr>
        </a:p>
      </dgm:t>
    </dgm:pt>
    <dgm:pt modelId="{F18B7BC2-A245-4D78-BFB1-9163F0459902}" type="parTrans" cxnId="{9E2D16AB-37A5-4586-9AA5-A1B706DB0676}">
      <dgm:prSet/>
      <dgm:spPr/>
      <dgm:t>
        <a:bodyPr/>
        <a:lstStyle/>
        <a:p>
          <a:endParaRPr lang="el-GR"/>
        </a:p>
      </dgm:t>
    </dgm:pt>
    <dgm:pt modelId="{2ECC3348-4883-422C-9BBF-4776473D79F7}" type="sibTrans" cxnId="{9E2D16AB-37A5-4586-9AA5-A1B706DB0676}">
      <dgm:prSet/>
      <dgm:spPr/>
      <dgm:t>
        <a:bodyPr/>
        <a:lstStyle/>
        <a:p>
          <a:endParaRPr lang="el-GR"/>
        </a:p>
      </dgm:t>
    </dgm:pt>
    <dgm:pt modelId="{7E611D56-203A-48AF-A087-885BBD1C264E}" type="pres">
      <dgm:prSet presAssocID="{24BAE95B-9DB1-4A17-9EAC-A5520EFF0982}" presName="Name0" presStyleCnt="0">
        <dgm:presLayoutVars>
          <dgm:dir/>
          <dgm:resizeHandles val="exact"/>
        </dgm:presLayoutVars>
      </dgm:prSet>
      <dgm:spPr/>
    </dgm:pt>
    <dgm:pt modelId="{8D4828EE-EFD4-488B-826C-CB1990115DEE}" type="pres">
      <dgm:prSet presAssocID="{680BB37C-3741-446E-8B32-268EA23A12AC}" presName="node" presStyleLbl="node1" presStyleIdx="0" presStyleCnt="3" custLinFactY="-23287" custLinFactNeighborX="-836" custLinFactNeighborY="-100000">
        <dgm:presLayoutVars>
          <dgm:bulletEnabled val="1"/>
        </dgm:presLayoutVars>
      </dgm:prSet>
      <dgm:spPr/>
    </dgm:pt>
    <dgm:pt modelId="{498377A0-F3FF-4854-BD41-DBE7011A52EC}" type="pres">
      <dgm:prSet presAssocID="{76B6F071-030C-4310-BF79-FD25C3C51E65}" presName="sibTrans" presStyleLbl="sibTrans2D1" presStyleIdx="0" presStyleCnt="2"/>
      <dgm:spPr/>
    </dgm:pt>
    <dgm:pt modelId="{ECF04320-2AF8-4742-897B-E7B14C3008F6}" type="pres">
      <dgm:prSet presAssocID="{76B6F071-030C-4310-BF79-FD25C3C51E65}" presName="connectorText" presStyleLbl="sibTrans2D1" presStyleIdx="0" presStyleCnt="2"/>
      <dgm:spPr/>
    </dgm:pt>
    <dgm:pt modelId="{B2BA20C4-3242-41EF-A25E-081D69F86B52}" type="pres">
      <dgm:prSet presAssocID="{ABD29B96-507E-4E81-AFD5-408E06992BEF}" presName="node" presStyleLbl="node1" presStyleIdx="1" presStyleCnt="3" custLinFactNeighborX="-42574" custLinFactNeighborY="-14982">
        <dgm:presLayoutVars>
          <dgm:bulletEnabled val="1"/>
        </dgm:presLayoutVars>
      </dgm:prSet>
      <dgm:spPr/>
    </dgm:pt>
    <dgm:pt modelId="{8AC5E6BF-25D5-4416-A369-08B70D1B6CDD}" type="pres">
      <dgm:prSet presAssocID="{14AD8BB4-CE27-4530-99BF-728FA5B6ECA8}" presName="sibTrans" presStyleLbl="sibTrans2D1" presStyleIdx="1" presStyleCnt="2"/>
      <dgm:spPr/>
    </dgm:pt>
    <dgm:pt modelId="{C662BD1D-B417-46CD-80FE-39DE3B4409B9}" type="pres">
      <dgm:prSet presAssocID="{14AD8BB4-CE27-4530-99BF-728FA5B6ECA8}" presName="connectorText" presStyleLbl="sibTrans2D1" presStyleIdx="1" presStyleCnt="2"/>
      <dgm:spPr/>
    </dgm:pt>
    <dgm:pt modelId="{EC56679E-3149-444A-B340-19EDD62E1884}" type="pres">
      <dgm:prSet presAssocID="{98C61117-E93F-4DBD-A531-95E9910D04C9}" presName="node" presStyleLbl="node1" presStyleIdx="2" presStyleCnt="3" custLinFactNeighborX="-13506" custLinFactNeighborY="77851">
        <dgm:presLayoutVars>
          <dgm:bulletEnabled val="1"/>
        </dgm:presLayoutVars>
      </dgm:prSet>
      <dgm:spPr/>
    </dgm:pt>
  </dgm:ptLst>
  <dgm:cxnLst>
    <dgm:cxn modelId="{77B92A01-30E7-46E9-8B44-5402CC3B3EE6}" type="presOf" srcId="{14AD8BB4-CE27-4530-99BF-728FA5B6ECA8}" destId="{C662BD1D-B417-46CD-80FE-39DE3B4409B9}" srcOrd="1" destOrd="0" presId="urn:microsoft.com/office/officeart/2005/8/layout/process1"/>
    <dgm:cxn modelId="{F6AF471F-991B-4D0C-AF21-775145ECC33D}" type="presOf" srcId="{680BB37C-3741-446E-8B32-268EA23A12AC}" destId="{8D4828EE-EFD4-488B-826C-CB1990115DEE}" srcOrd="0" destOrd="0" presId="urn:microsoft.com/office/officeart/2005/8/layout/process1"/>
    <dgm:cxn modelId="{0808D935-E5CA-4138-85A2-427FDDAA2412}" type="presOf" srcId="{76B6F071-030C-4310-BF79-FD25C3C51E65}" destId="{498377A0-F3FF-4854-BD41-DBE7011A52EC}" srcOrd="0" destOrd="0" presId="urn:microsoft.com/office/officeart/2005/8/layout/process1"/>
    <dgm:cxn modelId="{C3FD2942-6DD0-40C4-8C6E-7F2A32970622}" type="presOf" srcId="{ABD29B96-507E-4E81-AFD5-408E06992BEF}" destId="{B2BA20C4-3242-41EF-A25E-081D69F86B52}" srcOrd="0" destOrd="0" presId="urn:microsoft.com/office/officeart/2005/8/layout/process1"/>
    <dgm:cxn modelId="{6C209F43-71B6-4D24-8F36-57A49BB09E37}" srcId="{24BAE95B-9DB1-4A17-9EAC-A5520EFF0982}" destId="{ABD29B96-507E-4E81-AFD5-408E06992BEF}" srcOrd="1" destOrd="0" parTransId="{213B5DEC-8257-4D4B-B95D-1670BCA89B0E}" sibTransId="{14AD8BB4-CE27-4530-99BF-728FA5B6ECA8}"/>
    <dgm:cxn modelId="{6860FC7E-B101-440D-8D0E-12483BA53AC7}" srcId="{24BAE95B-9DB1-4A17-9EAC-A5520EFF0982}" destId="{680BB37C-3741-446E-8B32-268EA23A12AC}" srcOrd="0" destOrd="0" parTransId="{94D5ED42-507B-4FFE-8A5E-8521AAF29B69}" sibTransId="{76B6F071-030C-4310-BF79-FD25C3C51E65}"/>
    <dgm:cxn modelId="{720F238D-9738-4FDA-959C-E80D62D91C82}" type="presOf" srcId="{14AD8BB4-CE27-4530-99BF-728FA5B6ECA8}" destId="{8AC5E6BF-25D5-4416-A369-08B70D1B6CDD}" srcOrd="0" destOrd="0" presId="urn:microsoft.com/office/officeart/2005/8/layout/process1"/>
    <dgm:cxn modelId="{9E2D16AB-37A5-4586-9AA5-A1B706DB0676}" srcId="{24BAE95B-9DB1-4A17-9EAC-A5520EFF0982}" destId="{98C61117-E93F-4DBD-A531-95E9910D04C9}" srcOrd="2" destOrd="0" parTransId="{F18B7BC2-A245-4D78-BFB1-9163F0459902}" sibTransId="{2ECC3348-4883-422C-9BBF-4776473D79F7}"/>
    <dgm:cxn modelId="{2D4D02AC-E21D-4D5B-B805-1E7C2FFAC528}" type="presOf" srcId="{76B6F071-030C-4310-BF79-FD25C3C51E65}" destId="{ECF04320-2AF8-4742-897B-E7B14C3008F6}" srcOrd="1" destOrd="0" presId="urn:microsoft.com/office/officeart/2005/8/layout/process1"/>
    <dgm:cxn modelId="{386587B3-6714-49E9-813A-D9E1C4972FCD}" type="presOf" srcId="{98C61117-E93F-4DBD-A531-95E9910D04C9}" destId="{EC56679E-3149-444A-B340-19EDD62E1884}" srcOrd="0" destOrd="0" presId="urn:microsoft.com/office/officeart/2005/8/layout/process1"/>
    <dgm:cxn modelId="{3B131DFE-5F0E-4BAF-A201-8911BDF4A53A}" type="presOf" srcId="{24BAE95B-9DB1-4A17-9EAC-A5520EFF0982}" destId="{7E611D56-203A-48AF-A087-885BBD1C264E}" srcOrd="0" destOrd="0" presId="urn:microsoft.com/office/officeart/2005/8/layout/process1"/>
    <dgm:cxn modelId="{35C2064D-A653-498A-95C7-FB4F72E05EB9}" type="presParOf" srcId="{7E611D56-203A-48AF-A087-885BBD1C264E}" destId="{8D4828EE-EFD4-488B-826C-CB1990115DEE}" srcOrd="0" destOrd="0" presId="urn:microsoft.com/office/officeart/2005/8/layout/process1"/>
    <dgm:cxn modelId="{78AD48E2-3002-43AC-82BE-D7663E9FE1DA}" type="presParOf" srcId="{7E611D56-203A-48AF-A087-885BBD1C264E}" destId="{498377A0-F3FF-4854-BD41-DBE7011A52EC}" srcOrd="1" destOrd="0" presId="urn:microsoft.com/office/officeart/2005/8/layout/process1"/>
    <dgm:cxn modelId="{25F8A79B-13B5-4C46-B6C5-FC989C518970}" type="presParOf" srcId="{498377A0-F3FF-4854-BD41-DBE7011A52EC}" destId="{ECF04320-2AF8-4742-897B-E7B14C3008F6}" srcOrd="0" destOrd="0" presId="urn:microsoft.com/office/officeart/2005/8/layout/process1"/>
    <dgm:cxn modelId="{4ED7664B-ABA5-48A5-936C-F5749892C62B}" type="presParOf" srcId="{7E611D56-203A-48AF-A087-885BBD1C264E}" destId="{B2BA20C4-3242-41EF-A25E-081D69F86B52}" srcOrd="2" destOrd="0" presId="urn:microsoft.com/office/officeart/2005/8/layout/process1"/>
    <dgm:cxn modelId="{B532EC31-C3BB-4709-BD00-4000F8D9C0E1}" type="presParOf" srcId="{7E611D56-203A-48AF-A087-885BBD1C264E}" destId="{8AC5E6BF-25D5-4416-A369-08B70D1B6CDD}" srcOrd="3" destOrd="0" presId="urn:microsoft.com/office/officeart/2005/8/layout/process1"/>
    <dgm:cxn modelId="{5C06A9A6-B243-46EE-BB75-0012E5305DE4}" type="presParOf" srcId="{8AC5E6BF-25D5-4416-A369-08B70D1B6CDD}" destId="{C662BD1D-B417-46CD-80FE-39DE3B4409B9}" srcOrd="0" destOrd="0" presId="urn:microsoft.com/office/officeart/2005/8/layout/process1"/>
    <dgm:cxn modelId="{E1B89A10-5701-4411-AF0C-3D9CDF8B6CDC}" type="presParOf" srcId="{7E611D56-203A-48AF-A087-885BBD1C264E}" destId="{EC56679E-3149-444A-B340-19EDD62E188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828EE-EFD4-488B-826C-CB1990115DEE}">
      <dsp:nvSpPr>
        <dsp:cNvPr id="0" name=""/>
        <dsp:cNvSpPr/>
      </dsp:nvSpPr>
      <dsp:spPr>
        <a:xfrm>
          <a:off x="4" y="136420"/>
          <a:ext cx="2327020" cy="13962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General EU environmental directives</a:t>
          </a:r>
          <a:endParaRPr lang="el-GR" sz="1800" kern="1200" dirty="0">
            <a:latin typeface="Times New Roman" panose="02020603050405020304" pitchFamily="18" charset="0"/>
            <a:cs typeface="Times New Roman" panose="02020603050405020304" pitchFamily="18" charset="0"/>
          </a:endParaRPr>
        </a:p>
      </dsp:txBody>
      <dsp:txXfrm>
        <a:off x="40898" y="177314"/>
        <a:ext cx="2245232" cy="1314424"/>
      </dsp:txXfrm>
    </dsp:sp>
    <dsp:sp modelId="{498377A0-F3FF-4854-BD41-DBE7011A52EC}">
      <dsp:nvSpPr>
        <dsp:cNvPr id="0" name=""/>
        <dsp:cNvSpPr/>
      </dsp:nvSpPr>
      <dsp:spPr>
        <a:xfrm rot="1667384">
          <a:off x="2443865" y="1306346"/>
          <a:ext cx="324894" cy="5771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l-GR" sz="2400" kern="1200"/>
        </a:p>
      </dsp:txBody>
      <dsp:txXfrm>
        <a:off x="2449486" y="1399045"/>
        <a:ext cx="227426" cy="346261"/>
      </dsp:txXfrm>
    </dsp:sp>
    <dsp:sp modelId="{B2BA20C4-3242-41EF-A25E-081D69F86B52}">
      <dsp:nvSpPr>
        <dsp:cNvPr id="0" name=""/>
        <dsp:cNvSpPr/>
      </dsp:nvSpPr>
      <dsp:spPr>
        <a:xfrm>
          <a:off x="2869332" y="1648588"/>
          <a:ext cx="2327020" cy="13962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Integrated Maritime Policy</a:t>
          </a:r>
        </a:p>
      </dsp:txBody>
      <dsp:txXfrm>
        <a:off x="2910226" y="1689482"/>
        <a:ext cx="2245232" cy="1314424"/>
      </dsp:txXfrm>
    </dsp:sp>
    <dsp:sp modelId="{8AC5E6BF-25D5-4416-A369-08B70D1B6CDD}">
      <dsp:nvSpPr>
        <dsp:cNvPr id="0" name=""/>
        <dsp:cNvSpPr/>
      </dsp:nvSpPr>
      <dsp:spPr>
        <a:xfrm rot="1210239">
          <a:off x="5475895" y="2712836"/>
          <a:ext cx="678331" cy="5771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l-GR" sz="2400" kern="1200"/>
        </a:p>
      </dsp:txBody>
      <dsp:txXfrm>
        <a:off x="5481204" y="2798407"/>
        <a:ext cx="505201" cy="346261"/>
      </dsp:txXfrm>
    </dsp:sp>
    <dsp:sp modelId="{EC56679E-3149-444A-B340-19EDD62E1884}">
      <dsp:nvSpPr>
        <dsp:cNvPr id="0" name=""/>
        <dsp:cNvSpPr/>
      </dsp:nvSpPr>
      <dsp:spPr>
        <a:xfrm>
          <a:off x="6397728" y="2944734"/>
          <a:ext cx="2327020" cy="13962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Offshore Safety directive</a:t>
          </a:r>
          <a:endParaRPr lang="el-GR" sz="1800" kern="1200" dirty="0">
            <a:latin typeface="Times New Roman" panose="02020603050405020304" pitchFamily="18" charset="0"/>
            <a:cs typeface="Times New Roman" panose="02020603050405020304" pitchFamily="18" charset="0"/>
          </a:endParaRPr>
        </a:p>
      </dsp:txBody>
      <dsp:txXfrm>
        <a:off x="6438622" y="2985628"/>
        <a:ext cx="2245232" cy="13144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655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CF7A3D74-C434-4DA9-965B-69C7C3E5A543}" type="datetime1">
              <a:rPr lang="en-US"/>
              <a:pPr>
                <a:defRPr/>
              </a:pPr>
              <a:t>6/26/2020</a:t>
            </a:fld>
            <a:endParaRPr lang="en-US"/>
          </a:p>
        </p:txBody>
      </p:sp>
      <p:sp>
        <p:nvSpPr>
          <p:cNvPr id="655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655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9A7D96D3-2044-48B8-9792-BA94BDF168BC}" type="slidenum">
              <a:rPr lang="en-US"/>
              <a:pPr>
                <a:defRPr/>
              </a:pPr>
              <a:t>‹#›</a:t>
            </a:fld>
            <a:endParaRPr lang="en-US"/>
          </a:p>
        </p:txBody>
      </p:sp>
    </p:spTree>
    <p:extLst>
      <p:ext uri="{BB962C8B-B14F-4D97-AF65-F5344CB8AC3E}">
        <p14:creationId xmlns:p14="http://schemas.microsoft.com/office/powerpoint/2010/main" val="318423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DF622C34-43D4-4343-805C-62901B41100A}" type="datetime1">
              <a:rPr lang="en-US"/>
              <a:pPr>
                <a:defRPr/>
              </a:pPr>
              <a:t>6/26/2020</a:t>
            </a:fld>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Klik om de opmaakprofielen van de modeltekst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3C077A69-CBD5-447D-96F7-3E3C20F8A5A6}" type="slidenum">
              <a:rPr lang="en-US"/>
              <a:pPr>
                <a:defRPr/>
              </a:pPr>
              <a:t>‹#›</a:t>
            </a:fld>
            <a:endParaRPr lang="en-US"/>
          </a:p>
        </p:txBody>
      </p:sp>
    </p:spTree>
    <p:extLst>
      <p:ext uri="{BB962C8B-B14F-4D97-AF65-F5344CB8AC3E}">
        <p14:creationId xmlns:p14="http://schemas.microsoft.com/office/powerpoint/2010/main" val="262035389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12"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12"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12"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12"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C077A69-CBD5-447D-96F7-3E3C20F8A5A6}" type="slidenum">
              <a:rPr lang="en-US" smtClean="0"/>
              <a:pPr>
                <a:defRPr/>
              </a:pPr>
              <a:t>1</a:t>
            </a:fld>
            <a:endParaRPr lang="en-US"/>
          </a:p>
        </p:txBody>
      </p:sp>
    </p:spTree>
    <p:extLst>
      <p:ext uri="{BB962C8B-B14F-4D97-AF65-F5344CB8AC3E}">
        <p14:creationId xmlns:p14="http://schemas.microsoft.com/office/powerpoint/2010/main" val="97122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3C077A69-CBD5-447D-96F7-3E3C20F8A5A6}" type="slidenum">
              <a:rPr lang="en-US" smtClean="0"/>
              <a:pPr>
                <a:defRPr/>
              </a:pPr>
              <a:t>2</a:t>
            </a:fld>
            <a:endParaRPr lang="en-US"/>
          </a:p>
        </p:txBody>
      </p:sp>
    </p:spTree>
    <p:extLst>
      <p:ext uri="{BB962C8B-B14F-4D97-AF65-F5344CB8AC3E}">
        <p14:creationId xmlns:p14="http://schemas.microsoft.com/office/powerpoint/2010/main" val="253033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97538-2ED4-4F2D-9BB4-A3C4FC982D62}" type="slidenum">
              <a:rPr lang="nl-NL" altLang="en-US"/>
              <a:pPr/>
              <a:t>3</a:t>
            </a:fld>
            <a:endParaRPr lang="nl-NL" alt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8502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endParaRPr lang="nb-NO" dirty="0"/>
          </a:p>
        </p:txBody>
      </p:sp>
      <p:sp>
        <p:nvSpPr>
          <p:cNvPr id="4" name="Slide Number Placeholder 3"/>
          <p:cNvSpPr>
            <a:spLocks noGrp="1"/>
          </p:cNvSpPr>
          <p:nvPr>
            <p:ph type="sldNum" sz="quarter" idx="10"/>
          </p:nvPr>
        </p:nvSpPr>
        <p:spPr/>
        <p:txBody>
          <a:bodyPr/>
          <a:lstStyle/>
          <a:p>
            <a:fld id="{53FFA43C-5B56-448F-B2A3-D6A55F159E0F}" type="slidenum">
              <a:rPr lang="en-US" smtClean="0"/>
              <a:t>6</a:t>
            </a:fld>
            <a:endParaRPr lang="en-US"/>
          </a:p>
        </p:txBody>
      </p:sp>
    </p:spTree>
    <p:extLst>
      <p:ext uri="{BB962C8B-B14F-4D97-AF65-F5344CB8AC3E}">
        <p14:creationId xmlns:p14="http://schemas.microsoft.com/office/powerpoint/2010/main" val="235922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3C077A69-CBD5-447D-96F7-3E3C20F8A5A6}" type="slidenum">
              <a:rPr lang="en-US" smtClean="0"/>
              <a:pPr>
                <a:defRPr/>
              </a:pPr>
              <a:t>9</a:t>
            </a:fld>
            <a:endParaRPr lang="en-US"/>
          </a:p>
        </p:txBody>
      </p:sp>
    </p:spTree>
    <p:extLst>
      <p:ext uri="{BB962C8B-B14F-4D97-AF65-F5344CB8AC3E}">
        <p14:creationId xmlns:p14="http://schemas.microsoft.com/office/powerpoint/2010/main" val="321708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3C077A69-CBD5-447D-96F7-3E3C20F8A5A6}" type="slidenum">
              <a:rPr lang="en-US" smtClean="0"/>
              <a:pPr>
                <a:defRPr/>
              </a:pPr>
              <a:t>11</a:t>
            </a:fld>
            <a:endParaRPr lang="en-US"/>
          </a:p>
        </p:txBody>
      </p:sp>
    </p:spTree>
    <p:extLst>
      <p:ext uri="{BB962C8B-B14F-4D97-AF65-F5344CB8AC3E}">
        <p14:creationId xmlns:p14="http://schemas.microsoft.com/office/powerpoint/2010/main" val="293295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3C077A69-CBD5-447D-96F7-3E3C20F8A5A6}" type="slidenum">
              <a:rPr lang="en-US" smtClean="0"/>
              <a:pPr>
                <a:defRPr/>
              </a:pPr>
              <a:t>12</a:t>
            </a:fld>
            <a:endParaRPr lang="en-US"/>
          </a:p>
        </p:txBody>
      </p:sp>
    </p:spTree>
    <p:extLst>
      <p:ext uri="{BB962C8B-B14F-4D97-AF65-F5344CB8AC3E}">
        <p14:creationId xmlns:p14="http://schemas.microsoft.com/office/powerpoint/2010/main" val="313113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C077A69-CBD5-447D-96F7-3E3C20F8A5A6}" type="slidenum">
              <a:rPr lang="en-US" smtClean="0"/>
              <a:pPr>
                <a:defRPr/>
              </a:pPr>
              <a:t>19</a:t>
            </a:fld>
            <a:endParaRPr lang="en-US"/>
          </a:p>
        </p:txBody>
      </p:sp>
    </p:spTree>
    <p:extLst>
      <p:ext uri="{BB962C8B-B14F-4D97-AF65-F5344CB8AC3E}">
        <p14:creationId xmlns:p14="http://schemas.microsoft.com/office/powerpoint/2010/main" val="805011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657600" y="990601"/>
            <a:ext cx="5181600" cy="1828800"/>
          </a:xfrm>
        </p:spPr>
        <p:txBody>
          <a:bodyPr anchor="b">
            <a:normAutofit/>
          </a:bodyPr>
          <a:lstStyle>
            <a:lvl1pPr algn="l">
              <a:defRPr sz="3200" b="1" i="0">
                <a:solidFill>
                  <a:srgbClr val="D70044"/>
                </a:solidFill>
                <a:latin typeface="Verdana"/>
                <a:cs typeface="Verdana"/>
              </a:defRPr>
            </a:lvl1pPr>
          </a:lstStyle>
          <a:p>
            <a:r>
              <a:rPr lang="nl-NL" dirty="0"/>
              <a:t>Titelstijl van model bewerken</a:t>
            </a:r>
          </a:p>
        </p:txBody>
      </p:sp>
      <p:sp>
        <p:nvSpPr>
          <p:cNvPr id="3" name="Subtitel 2"/>
          <p:cNvSpPr>
            <a:spLocks noGrp="1"/>
          </p:cNvSpPr>
          <p:nvPr>
            <p:ph type="subTitle" idx="1"/>
          </p:nvPr>
        </p:nvSpPr>
        <p:spPr>
          <a:xfrm>
            <a:off x="3657600" y="3200400"/>
            <a:ext cx="5181600" cy="2438400"/>
          </a:xfrm>
        </p:spPr>
        <p:txBody>
          <a:bodyPr>
            <a:normAutofit/>
          </a:bodyPr>
          <a:lstStyle>
            <a:lvl1pPr marL="0" indent="0" algn="l">
              <a:buNone/>
              <a:defRPr sz="2400">
                <a:solidFill>
                  <a:schemeClr val="tx1">
                    <a:tint val="7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62AE5237-22F9-4F77-8810-EA9664B66198}" type="datetime1">
              <a:rPr lang="nl-NL"/>
              <a:pPr>
                <a:defRPr/>
              </a:pPr>
              <a:t>26-6-2020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2DE354B1-C658-4FC1-98D9-52733F9CCAC5}" type="slidenum">
              <a:rPr lang="nl-NL"/>
              <a:pPr>
                <a:defRPr/>
              </a:pPr>
              <a:t>‹#›</a:t>
            </a:fld>
            <a:endParaRPr lang="nl-NL"/>
          </a:p>
        </p:txBody>
      </p:sp>
    </p:spTree>
    <p:extLst>
      <p:ext uri="{BB962C8B-B14F-4D97-AF65-F5344CB8AC3E}">
        <p14:creationId xmlns:p14="http://schemas.microsoft.com/office/powerpoint/2010/main" val="364248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F5D0F849-FF56-46AE-9D86-B9BA5D66E7EB}" type="datetime1">
              <a:rPr lang="nl-NL"/>
              <a:pPr>
                <a:defRPr/>
              </a:pPr>
              <a:t>26-6-2020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6CF2CCA9-DCF6-42EE-9BC1-C2C2ECDD8A2A}" type="slidenum">
              <a:rPr lang="nl-NL"/>
              <a:pPr>
                <a:defRPr/>
              </a:pPr>
              <a:t>‹#›</a:t>
            </a:fld>
            <a:endParaRPr lang="nl-NL"/>
          </a:p>
        </p:txBody>
      </p:sp>
    </p:spTree>
    <p:extLst>
      <p:ext uri="{BB962C8B-B14F-4D97-AF65-F5344CB8AC3E}">
        <p14:creationId xmlns:p14="http://schemas.microsoft.com/office/powerpoint/2010/main" val="200426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7E747BF-B106-48FA-AE47-917EDEEC7E1D}" type="datetime1">
              <a:rPr lang="nl-NL"/>
              <a:pPr>
                <a:defRPr/>
              </a:pPr>
              <a:t>26-6-2020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67EE1BD0-7E75-4092-AF58-3D3848F50B16}" type="slidenum">
              <a:rPr lang="nl-NL"/>
              <a:pPr>
                <a:defRPr/>
              </a:pPr>
              <a:t>‹#›</a:t>
            </a:fld>
            <a:endParaRPr lang="nl-NL"/>
          </a:p>
        </p:txBody>
      </p:sp>
    </p:spTree>
    <p:extLst>
      <p:ext uri="{BB962C8B-B14F-4D97-AF65-F5344CB8AC3E}">
        <p14:creationId xmlns:p14="http://schemas.microsoft.com/office/powerpoint/2010/main" val="416563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03234" y="2130426"/>
            <a:ext cx="4940766" cy="1207266"/>
          </a:xfrm>
        </p:spPr>
        <p:txBody>
          <a:bodyPr>
            <a:normAutofit/>
          </a:bodyPr>
          <a:lstStyle>
            <a:lvl1pPr algn="ctr">
              <a:defRPr sz="3000" b="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3" name="Subtitle 2"/>
          <p:cNvSpPr>
            <a:spLocks noGrp="1"/>
          </p:cNvSpPr>
          <p:nvPr>
            <p:ph type="subTitle" idx="1"/>
          </p:nvPr>
        </p:nvSpPr>
        <p:spPr>
          <a:xfrm>
            <a:off x="4203234" y="3686070"/>
            <a:ext cx="4940766" cy="695430"/>
          </a:xfrm>
        </p:spPr>
        <p:txBody>
          <a:bodyPr>
            <a:normAutofit/>
          </a:bodyPr>
          <a:lstStyle>
            <a:lvl1pPr marL="0" indent="0" algn="ctr">
              <a:buNone/>
              <a:defRPr sz="1600" b="1">
                <a:solidFill>
                  <a:schemeClr val="tx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en-US" dirty="0"/>
          </a:p>
        </p:txBody>
      </p:sp>
      <p:sp>
        <p:nvSpPr>
          <p:cNvPr id="13" name="Text Placeholder 12"/>
          <p:cNvSpPr>
            <a:spLocks noGrp="1"/>
          </p:cNvSpPr>
          <p:nvPr>
            <p:ph type="body" sz="quarter" idx="13"/>
          </p:nvPr>
        </p:nvSpPr>
        <p:spPr>
          <a:xfrm>
            <a:off x="4225582" y="4584700"/>
            <a:ext cx="4918418" cy="762000"/>
          </a:xfrm>
        </p:spPr>
        <p:txBody>
          <a:bodyPr>
            <a:normAutofit/>
          </a:bodyPr>
          <a:lstStyle>
            <a:lvl1pPr marL="0" indent="0" algn="ctr">
              <a:buNone/>
              <a:defRPr sz="1800"/>
            </a:lvl1pPr>
            <a:lvl2pPr marL="457200" indent="0">
              <a:buFont typeface="Arial"/>
              <a:buNone/>
              <a:defRPr/>
            </a:lvl2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5" name="Date Placeholder 3"/>
          <p:cNvSpPr>
            <a:spLocks noGrp="1"/>
          </p:cNvSpPr>
          <p:nvPr>
            <p:ph type="dt" sz="half" idx="14"/>
          </p:nvPr>
        </p:nvSpPr>
        <p:spPr/>
        <p:txBody>
          <a:bodyPr/>
          <a:lstStyle>
            <a:lvl1pPr>
              <a:defRPr b="0">
                <a:latin typeface="Arial" pitchFamily="34" charset="0"/>
                <a:ea typeface="ＭＳ Ｐゴシック" pitchFamily="34" charset="-128"/>
              </a:defRPr>
            </a:lvl1pPr>
          </a:lstStyle>
          <a:p>
            <a:pPr>
              <a:defRPr/>
            </a:pPr>
            <a:fld id="{A7E1808C-1C3E-4C18-8BAF-A2B1293A913A}" type="datetime1">
              <a:rPr lang="en-US"/>
              <a:pPr>
                <a:defRPr/>
              </a:pPr>
              <a:t>6/26/2020</a:t>
            </a:fld>
            <a:endParaRPr lang="en-US"/>
          </a:p>
        </p:txBody>
      </p:sp>
      <p:sp>
        <p:nvSpPr>
          <p:cNvPr id="6" name="Footer Placeholder 4"/>
          <p:cNvSpPr>
            <a:spLocks noGrp="1"/>
          </p:cNvSpPr>
          <p:nvPr>
            <p:ph type="ftr" sz="quarter" idx="15"/>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7" name="Slide Number Placeholder 5"/>
          <p:cNvSpPr>
            <a:spLocks noGrp="1"/>
          </p:cNvSpPr>
          <p:nvPr>
            <p:ph type="sldNum" sz="quarter" idx="16"/>
          </p:nvPr>
        </p:nvSpPr>
        <p:spPr/>
        <p:txBody>
          <a:bodyPr/>
          <a:lstStyle>
            <a:lvl1pPr>
              <a:defRPr b="0">
                <a:latin typeface="Arial" pitchFamily="34" charset="0"/>
                <a:ea typeface="ＭＳ Ｐゴシック" pitchFamily="34" charset="-128"/>
              </a:defRPr>
            </a:lvl1pPr>
          </a:lstStyle>
          <a:p>
            <a:pPr>
              <a:defRPr/>
            </a:pPr>
            <a:fld id="{2558C5CE-D0B7-4E0E-837D-F47CEDDFF4EE}" type="slidenum">
              <a:rPr lang="en-US"/>
              <a:pPr>
                <a:defRPr/>
              </a:pPr>
              <a:t>‹#›</a:t>
            </a:fld>
            <a:endParaRPr lang="en-US"/>
          </a:p>
        </p:txBody>
      </p:sp>
    </p:spTree>
    <p:extLst>
      <p:ext uri="{BB962C8B-B14F-4D97-AF65-F5344CB8AC3E}">
        <p14:creationId xmlns:p14="http://schemas.microsoft.com/office/powerpoint/2010/main" val="417757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b="0">
                <a:latin typeface="Arial" pitchFamily="34" charset="0"/>
                <a:ea typeface="ＭＳ Ｐゴシック" pitchFamily="34" charset="-128"/>
              </a:defRPr>
            </a:lvl1pPr>
          </a:lstStyle>
          <a:p>
            <a:pPr>
              <a:defRPr/>
            </a:pPr>
            <a:fld id="{7D662E80-BC4B-4346-926B-31357131EDDF}" type="datetime1">
              <a:rPr lang="en-US"/>
              <a:pPr>
                <a:defRPr/>
              </a:pPr>
              <a:t>6/26/2020</a:t>
            </a:fld>
            <a:endParaRPr lang="en-US"/>
          </a:p>
        </p:txBody>
      </p:sp>
      <p:sp>
        <p:nvSpPr>
          <p:cNvPr id="5" name="Footer Placeholder 4"/>
          <p:cNvSpPr>
            <a:spLocks noGrp="1"/>
          </p:cNvSpPr>
          <p:nvPr>
            <p:ph type="ftr" sz="quarter" idx="11"/>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6" name="Slide Number Placeholder 5"/>
          <p:cNvSpPr>
            <a:spLocks noGrp="1"/>
          </p:cNvSpPr>
          <p:nvPr>
            <p:ph type="sldNum" sz="quarter" idx="12"/>
          </p:nvPr>
        </p:nvSpPr>
        <p:spPr/>
        <p:txBody>
          <a:bodyPr/>
          <a:lstStyle>
            <a:lvl1pPr>
              <a:defRPr b="0">
                <a:latin typeface="Arial" pitchFamily="34" charset="0"/>
                <a:ea typeface="ＭＳ Ｐゴシック" pitchFamily="34" charset="-128"/>
              </a:defRPr>
            </a:lvl1pPr>
          </a:lstStyle>
          <a:p>
            <a:pPr>
              <a:defRPr/>
            </a:pPr>
            <a:fld id="{12804D2F-9A29-40FA-8052-5683EE43F42F}" type="slidenum">
              <a:rPr lang="en-US"/>
              <a:pPr>
                <a:defRPr/>
              </a:pPr>
              <a:t>‹#›</a:t>
            </a:fld>
            <a:endParaRPr lang="en-US"/>
          </a:p>
        </p:txBody>
      </p:sp>
    </p:spTree>
    <p:extLst>
      <p:ext uri="{BB962C8B-B14F-4D97-AF65-F5344CB8AC3E}">
        <p14:creationId xmlns:p14="http://schemas.microsoft.com/office/powerpoint/2010/main" val="34215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lvl1pPr>
              <a:defRPr b="0">
                <a:latin typeface="Arial" pitchFamily="34" charset="0"/>
                <a:ea typeface="ＭＳ Ｐゴシック" pitchFamily="34" charset="-128"/>
              </a:defRPr>
            </a:lvl1pPr>
          </a:lstStyle>
          <a:p>
            <a:pPr>
              <a:defRPr/>
            </a:pPr>
            <a:fld id="{28D93832-1847-4778-BD9C-CCEAA6A0C496}" type="datetime1">
              <a:rPr lang="en-US"/>
              <a:pPr>
                <a:defRPr/>
              </a:pPr>
              <a:t>6/26/2020</a:t>
            </a:fld>
            <a:endParaRPr lang="en-US"/>
          </a:p>
        </p:txBody>
      </p:sp>
      <p:sp>
        <p:nvSpPr>
          <p:cNvPr id="5" name="Footer Placeholder 4"/>
          <p:cNvSpPr>
            <a:spLocks noGrp="1"/>
          </p:cNvSpPr>
          <p:nvPr>
            <p:ph type="ftr" sz="quarter" idx="11"/>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6" name="Slide Number Placeholder 5"/>
          <p:cNvSpPr>
            <a:spLocks noGrp="1"/>
          </p:cNvSpPr>
          <p:nvPr>
            <p:ph type="sldNum" sz="quarter" idx="12"/>
          </p:nvPr>
        </p:nvSpPr>
        <p:spPr/>
        <p:txBody>
          <a:bodyPr/>
          <a:lstStyle>
            <a:lvl1pPr>
              <a:defRPr b="0">
                <a:latin typeface="Arial" pitchFamily="34" charset="0"/>
                <a:ea typeface="ＭＳ Ｐゴシック" pitchFamily="34" charset="-128"/>
              </a:defRPr>
            </a:lvl1pPr>
          </a:lstStyle>
          <a:p>
            <a:pPr>
              <a:defRPr/>
            </a:pPr>
            <a:fld id="{30DD626D-5E00-4527-9A77-98DAAA206FAB}" type="slidenum">
              <a:rPr lang="en-US"/>
              <a:pPr>
                <a:defRPr/>
              </a:pPr>
              <a:t>‹#›</a:t>
            </a:fld>
            <a:endParaRPr lang="en-US"/>
          </a:p>
        </p:txBody>
      </p:sp>
    </p:spTree>
    <p:extLst>
      <p:ext uri="{BB962C8B-B14F-4D97-AF65-F5344CB8AC3E}">
        <p14:creationId xmlns:p14="http://schemas.microsoft.com/office/powerpoint/2010/main" val="1414850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p:txBody>
          <a:bodyPr/>
          <a:lstStyle>
            <a:lvl1pPr>
              <a:defRPr b="0">
                <a:latin typeface="Arial" pitchFamily="34" charset="0"/>
                <a:ea typeface="ＭＳ Ｐゴシック" pitchFamily="34" charset="-128"/>
              </a:defRPr>
            </a:lvl1pPr>
          </a:lstStyle>
          <a:p>
            <a:pPr>
              <a:defRPr/>
            </a:pPr>
            <a:fld id="{E9FA0A87-5EE1-4546-A799-588936FD8CA9}" type="datetime1">
              <a:rPr lang="en-US"/>
              <a:pPr>
                <a:defRPr/>
              </a:pPr>
              <a:t>6/26/2020</a:t>
            </a:fld>
            <a:endParaRPr lang="en-US"/>
          </a:p>
        </p:txBody>
      </p:sp>
      <p:sp>
        <p:nvSpPr>
          <p:cNvPr id="6" name="Footer Placeholder 5"/>
          <p:cNvSpPr>
            <a:spLocks noGrp="1"/>
          </p:cNvSpPr>
          <p:nvPr>
            <p:ph type="ftr" sz="quarter" idx="11"/>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7" name="Slide Number Placeholder 6"/>
          <p:cNvSpPr>
            <a:spLocks noGrp="1"/>
          </p:cNvSpPr>
          <p:nvPr>
            <p:ph type="sldNum" sz="quarter" idx="12"/>
          </p:nvPr>
        </p:nvSpPr>
        <p:spPr/>
        <p:txBody>
          <a:bodyPr/>
          <a:lstStyle>
            <a:lvl1pPr>
              <a:defRPr b="0">
                <a:latin typeface="Arial" pitchFamily="34" charset="0"/>
                <a:ea typeface="ＭＳ Ｐゴシック" pitchFamily="34" charset="-128"/>
              </a:defRPr>
            </a:lvl1pPr>
          </a:lstStyle>
          <a:p>
            <a:pPr>
              <a:defRPr/>
            </a:pPr>
            <a:fld id="{D28E5D4F-05C5-4BA0-9F57-C27F1F8F0CAC}" type="slidenum">
              <a:rPr lang="en-US"/>
              <a:pPr>
                <a:defRPr/>
              </a:pPr>
              <a:t>‹#›</a:t>
            </a:fld>
            <a:endParaRPr lang="en-US"/>
          </a:p>
        </p:txBody>
      </p:sp>
    </p:spTree>
    <p:extLst>
      <p:ext uri="{BB962C8B-B14F-4D97-AF65-F5344CB8AC3E}">
        <p14:creationId xmlns:p14="http://schemas.microsoft.com/office/powerpoint/2010/main" val="2263860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p:txBody>
          <a:bodyPr/>
          <a:lstStyle>
            <a:lvl1pPr>
              <a:defRPr b="0">
                <a:latin typeface="Arial" pitchFamily="34" charset="0"/>
                <a:ea typeface="ＭＳ Ｐゴシック" pitchFamily="34" charset="-128"/>
              </a:defRPr>
            </a:lvl1pPr>
          </a:lstStyle>
          <a:p>
            <a:pPr>
              <a:defRPr/>
            </a:pPr>
            <a:fld id="{0AC50083-7DFD-4019-A1DC-5AB39938A3EE}" type="datetime1">
              <a:rPr lang="en-US"/>
              <a:pPr>
                <a:defRPr/>
              </a:pPr>
              <a:t>6/26/2020</a:t>
            </a:fld>
            <a:endParaRPr lang="en-US"/>
          </a:p>
        </p:txBody>
      </p:sp>
      <p:sp>
        <p:nvSpPr>
          <p:cNvPr id="8" name="Footer Placeholder 7"/>
          <p:cNvSpPr>
            <a:spLocks noGrp="1"/>
          </p:cNvSpPr>
          <p:nvPr>
            <p:ph type="ftr" sz="quarter" idx="11"/>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9" name="Slide Number Placeholder 8"/>
          <p:cNvSpPr>
            <a:spLocks noGrp="1"/>
          </p:cNvSpPr>
          <p:nvPr>
            <p:ph type="sldNum" sz="quarter" idx="12"/>
          </p:nvPr>
        </p:nvSpPr>
        <p:spPr/>
        <p:txBody>
          <a:bodyPr/>
          <a:lstStyle>
            <a:lvl1pPr>
              <a:defRPr b="0">
                <a:latin typeface="Arial" pitchFamily="34" charset="0"/>
                <a:ea typeface="ＭＳ Ｐゴシック" pitchFamily="34" charset="-128"/>
              </a:defRPr>
            </a:lvl1pPr>
          </a:lstStyle>
          <a:p>
            <a:pPr>
              <a:defRPr/>
            </a:pPr>
            <a:fld id="{B1A9E26B-F4DF-4004-97AB-87F5B70C3A9A}" type="slidenum">
              <a:rPr lang="en-US"/>
              <a:pPr>
                <a:defRPr/>
              </a:pPr>
              <a:t>‹#›</a:t>
            </a:fld>
            <a:endParaRPr lang="en-US"/>
          </a:p>
        </p:txBody>
      </p:sp>
    </p:spTree>
    <p:extLst>
      <p:ext uri="{BB962C8B-B14F-4D97-AF65-F5344CB8AC3E}">
        <p14:creationId xmlns:p14="http://schemas.microsoft.com/office/powerpoint/2010/main" val="2703144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lvl1pPr>
              <a:defRPr b="0">
                <a:latin typeface="Arial" pitchFamily="34" charset="0"/>
                <a:ea typeface="ＭＳ Ｐゴシック" pitchFamily="34" charset="-128"/>
              </a:defRPr>
            </a:lvl1pPr>
          </a:lstStyle>
          <a:p>
            <a:pPr>
              <a:defRPr/>
            </a:pPr>
            <a:fld id="{7CC235BC-C36E-436E-9595-26B789E7EE9C}" type="datetime1">
              <a:rPr lang="en-US"/>
              <a:pPr>
                <a:defRPr/>
              </a:pPr>
              <a:t>6/26/2020</a:t>
            </a:fld>
            <a:endParaRPr lang="en-US"/>
          </a:p>
        </p:txBody>
      </p:sp>
      <p:sp>
        <p:nvSpPr>
          <p:cNvPr id="4" name="Footer Placeholder 3"/>
          <p:cNvSpPr>
            <a:spLocks noGrp="1"/>
          </p:cNvSpPr>
          <p:nvPr>
            <p:ph type="ftr" sz="quarter" idx="11"/>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5" name="Slide Number Placeholder 4"/>
          <p:cNvSpPr>
            <a:spLocks noGrp="1"/>
          </p:cNvSpPr>
          <p:nvPr>
            <p:ph type="sldNum" sz="quarter" idx="12"/>
          </p:nvPr>
        </p:nvSpPr>
        <p:spPr/>
        <p:txBody>
          <a:bodyPr/>
          <a:lstStyle>
            <a:lvl1pPr>
              <a:defRPr b="0">
                <a:latin typeface="Arial" pitchFamily="34" charset="0"/>
                <a:ea typeface="ＭＳ Ｐゴシック" pitchFamily="34" charset="-128"/>
              </a:defRPr>
            </a:lvl1pPr>
          </a:lstStyle>
          <a:p>
            <a:pPr>
              <a:defRPr/>
            </a:pPr>
            <a:fld id="{BED4DB1C-C7A6-4CDB-850F-B103803CEF62}" type="slidenum">
              <a:rPr lang="en-US"/>
              <a:pPr>
                <a:defRPr/>
              </a:pPr>
              <a:t>‹#›</a:t>
            </a:fld>
            <a:endParaRPr lang="en-US"/>
          </a:p>
        </p:txBody>
      </p:sp>
    </p:spTree>
    <p:extLst>
      <p:ext uri="{BB962C8B-B14F-4D97-AF65-F5344CB8AC3E}">
        <p14:creationId xmlns:p14="http://schemas.microsoft.com/office/powerpoint/2010/main" val="236048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a:latin typeface="Arial" pitchFamily="34" charset="0"/>
                <a:ea typeface="ＭＳ Ｐゴシック" pitchFamily="34" charset="-128"/>
              </a:defRPr>
            </a:lvl1pPr>
          </a:lstStyle>
          <a:p>
            <a:pPr>
              <a:defRPr/>
            </a:pPr>
            <a:fld id="{E6173431-2DBB-4BDE-83FE-F2A7E61ECA6E}" type="datetime1">
              <a:rPr lang="en-US"/>
              <a:pPr>
                <a:defRPr/>
              </a:pPr>
              <a:t>6/26/2020</a:t>
            </a:fld>
            <a:endParaRPr lang="en-US"/>
          </a:p>
        </p:txBody>
      </p:sp>
      <p:sp>
        <p:nvSpPr>
          <p:cNvPr id="3" name="Footer Placeholder 2"/>
          <p:cNvSpPr>
            <a:spLocks noGrp="1"/>
          </p:cNvSpPr>
          <p:nvPr>
            <p:ph type="ftr" sz="quarter" idx="11"/>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4" name="Slide Number Placeholder 3"/>
          <p:cNvSpPr>
            <a:spLocks noGrp="1"/>
          </p:cNvSpPr>
          <p:nvPr>
            <p:ph type="sldNum" sz="quarter" idx="12"/>
          </p:nvPr>
        </p:nvSpPr>
        <p:spPr/>
        <p:txBody>
          <a:bodyPr/>
          <a:lstStyle>
            <a:lvl1pPr>
              <a:defRPr b="0">
                <a:latin typeface="Arial" pitchFamily="34" charset="0"/>
                <a:ea typeface="ＭＳ Ｐゴシック" pitchFamily="34" charset="-128"/>
              </a:defRPr>
            </a:lvl1pPr>
          </a:lstStyle>
          <a:p>
            <a:pPr>
              <a:defRPr/>
            </a:pPr>
            <a:fld id="{F72A74EF-6F34-4170-81BF-39FED0191E7E}" type="slidenum">
              <a:rPr lang="en-US"/>
              <a:pPr>
                <a:defRPr/>
              </a:pPr>
              <a:t>‹#›</a:t>
            </a:fld>
            <a:endParaRPr lang="en-US"/>
          </a:p>
        </p:txBody>
      </p:sp>
    </p:spTree>
    <p:extLst>
      <p:ext uri="{BB962C8B-B14F-4D97-AF65-F5344CB8AC3E}">
        <p14:creationId xmlns:p14="http://schemas.microsoft.com/office/powerpoint/2010/main" val="52382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lvl1pPr>
              <a:defRPr b="0">
                <a:latin typeface="Arial" pitchFamily="34" charset="0"/>
                <a:ea typeface="ＭＳ Ｐゴシック" pitchFamily="34" charset="-128"/>
              </a:defRPr>
            </a:lvl1pPr>
          </a:lstStyle>
          <a:p>
            <a:pPr>
              <a:defRPr/>
            </a:pPr>
            <a:fld id="{184BC6C5-A37B-43C4-AFC2-16242955A35F}" type="datetime1">
              <a:rPr lang="en-US"/>
              <a:pPr>
                <a:defRPr/>
              </a:pPr>
              <a:t>6/26/2020</a:t>
            </a:fld>
            <a:endParaRPr lang="en-US"/>
          </a:p>
        </p:txBody>
      </p:sp>
      <p:sp>
        <p:nvSpPr>
          <p:cNvPr id="6" name="Footer Placeholder 5"/>
          <p:cNvSpPr>
            <a:spLocks noGrp="1"/>
          </p:cNvSpPr>
          <p:nvPr>
            <p:ph type="ftr" sz="quarter" idx="11"/>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7" name="Slide Number Placeholder 6"/>
          <p:cNvSpPr>
            <a:spLocks noGrp="1"/>
          </p:cNvSpPr>
          <p:nvPr>
            <p:ph type="sldNum" sz="quarter" idx="12"/>
          </p:nvPr>
        </p:nvSpPr>
        <p:spPr/>
        <p:txBody>
          <a:bodyPr/>
          <a:lstStyle>
            <a:lvl1pPr>
              <a:defRPr b="0">
                <a:latin typeface="Arial" pitchFamily="34" charset="0"/>
                <a:ea typeface="ＭＳ Ｐゴシック" pitchFamily="34" charset="-128"/>
              </a:defRPr>
            </a:lvl1pPr>
          </a:lstStyle>
          <a:p>
            <a:pPr>
              <a:defRPr/>
            </a:pPr>
            <a:fld id="{C47026C2-36F9-4229-BC9C-3DCF4861F102}" type="slidenum">
              <a:rPr lang="en-US"/>
              <a:pPr>
                <a:defRPr/>
              </a:pPr>
              <a:t>‹#›</a:t>
            </a:fld>
            <a:endParaRPr lang="en-US"/>
          </a:p>
        </p:txBody>
      </p:sp>
    </p:spTree>
    <p:extLst>
      <p:ext uri="{BB962C8B-B14F-4D97-AF65-F5344CB8AC3E}">
        <p14:creationId xmlns:p14="http://schemas.microsoft.com/office/powerpoint/2010/main" val="352238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4CFE8AEA-B223-4EDB-AC45-B1694D0370C7}" type="datetime1">
              <a:rPr lang="nl-NL"/>
              <a:pPr>
                <a:defRPr/>
              </a:pPr>
              <a:t>26-6-2020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CEC16D2B-3D95-4706-AC97-6C043AC0C7D6}" type="slidenum">
              <a:rPr lang="nl-NL"/>
              <a:pPr>
                <a:defRPr/>
              </a:pPr>
              <a:t>‹#›</a:t>
            </a:fld>
            <a:endParaRPr lang="nl-NL"/>
          </a:p>
        </p:txBody>
      </p:sp>
    </p:spTree>
    <p:extLst>
      <p:ext uri="{BB962C8B-B14F-4D97-AF65-F5344CB8AC3E}">
        <p14:creationId xmlns:p14="http://schemas.microsoft.com/office/powerpoint/2010/main" val="1447894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lvl1pPr>
              <a:defRPr b="0">
                <a:latin typeface="Arial" pitchFamily="34" charset="0"/>
                <a:ea typeface="ＭＳ Ｐゴシック" pitchFamily="34" charset="-128"/>
              </a:defRPr>
            </a:lvl1pPr>
          </a:lstStyle>
          <a:p>
            <a:pPr>
              <a:defRPr/>
            </a:pPr>
            <a:fld id="{6B78BD74-D930-41C9-9E5E-C922A321AC63}" type="datetime1">
              <a:rPr lang="en-US"/>
              <a:pPr>
                <a:defRPr/>
              </a:pPr>
              <a:t>6/26/2020</a:t>
            </a:fld>
            <a:endParaRPr lang="en-US"/>
          </a:p>
        </p:txBody>
      </p:sp>
      <p:sp>
        <p:nvSpPr>
          <p:cNvPr id="6" name="Footer Placeholder 5"/>
          <p:cNvSpPr>
            <a:spLocks noGrp="1"/>
          </p:cNvSpPr>
          <p:nvPr>
            <p:ph type="ftr" sz="quarter" idx="11"/>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7" name="Slide Number Placeholder 6"/>
          <p:cNvSpPr>
            <a:spLocks noGrp="1"/>
          </p:cNvSpPr>
          <p:nvPr>
            <p:ph type="sldNum" sz="quarter" idx="12"/>
          </p:nvPr>
        </p:nvSpPr>
        <p:spPr/>
        <p:txBody>
          <a:bodyPr/>
          <a:lstStyle>
            <a:lvl1pPr>
              <a:defRPr b="0">
                <a:latin typeface="Arial" pitchFamily="34" charset="0"/>
                <a:ea typeface="ＭＳ Ｐゴシック" pitchFamily="34" charset="-128"/>
              </a:defRPr>
            </a:lvl1pPr>
          </a:lstStyle>
          <a:p>
            <a:pPr>
              <a:defRPr/>
            </a:pPr>
            <a:fld id="{45BF5068-EC68-40C2-AB0F-8EC46AA75CCC}" type="slidenum">
              <a:rPr lang="en-US"/>
              <a:pPr>
                <a:defRPr/>
              </a:pPr>
              <a:t>‹#›</a:t>
            </a:fld>
            <a:endParaRPr lang="en-US"/>
          </a:p>
        </p:txBody>
      </p:sp>
    </p:spTree>
    <p:extLst>
      <p:ext uri="{BB962C8B-B14F-4D97-AF65-F5344CB8AC3E}">
        <p14:creationId xmlns:p14="http://schemas.microsoft.com/office/powerpoint/2010/main" val="3691508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b="0">
                <a:latin typeface="Arial" pitchFamily="34" charset="0"/>
                <a:ea typeface="ＭＳ Ｐゴシック" pitchFamily="34" charset="-128"/>
              </a:defRPr>
            </a:lvl1pPr>
          </a:lstStyle>
          <a:p>
            <a:pPr>
              <a:defRPr/>
            </a:pPr>
            <a:fld id="{636796EB-04FA-4C51-B1B7-14045DD093CA}" type="datetime1">
              <a:rPr lang="en-US"/>
              <a:pPr>
                <a:defRPr/>
              </a:pPr>
              <a:t>6/26/2020</a:t>
            </a:fld>
            <a:endParaRPr lang="en-US"/>
          </a:p>
        </p:txBody>
      </p:sp>
      <p:sp>
        <p:nvSpPr>
          <p:cNvPr id="5" name="Footer Placeholder 4"/>
          <p:cNvSpPr>
            <a:spLocks noGrp="1"/>
          </p:cNvSpPr>
          <p:nvPr>
            <p:ph type="ftr" sz="quarter" idx="11"/>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6" name="Slide Number Placeholder 5"/>
          <p:cNvSpPr>
            <a:spLocks noGrp="1"/>
          </p:cNvSpPr>
          <p:nvPr>
            <p:ph type="sldNum" sz="quarter" idx="12"/>
          </p:nvPr>
        </p:nvSpPr>
        <p:spPr/>
        <p:txBody>
          <a:bodyPr/>
          <a:lstStyle>
            <a:lvl1pPr>
              <a:defRPr b="0">
                <a:latin typeface="Arial" pitchFamily="34" charset="0"/>
                <a:ea typeface="ＭＳ Ｐゴシック" pitchFamily="34" charset="-128"/>
              </a:defRPr>
            </a:lvl1pPr>
          </a:lstStyle>
          <a:p>
            <a:pPr>
              <a:defRPr/>
            </a:pPr>
            <a:fld id="{7DBEC87C-95CB-4ADC-8FC3-2AEAB2A21E99}" type="slidenum">
              <a:rPr lang="en-US"/>
              <a:pPr>
                <a:defRPr/>
              </a:pPr>
              <a:t>‹#›</a:t>
            </a:fld>
            <a:endParaRPr lang="en-US"/>
          </a:p>
        </p:txBody>
      </p:sp>
    </p:spTree>
    <p:extLst>
      <p:ext uri="{BB962C8B-B14F-4D97-AF65-F5344CB8AC3E}">
        <p14:creationId xmlns:p14="http://schemas.microsoft.com/office/powerpoint/2010/main" val="884756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b="0">
                <a:latin typeface="Arial" pitchFamily="34" charset="0"/>
                <a:ea typeface="ＭＳ Ｐゴシック" pitchFamily="34" charset="-128"/>
              </a:defRPr>
            </a:lvl1pPr>
          </a:lstStyle>
          <a:p>
            <a:pPr>
              <a:defRPr/>
            </a:pPr>
            <a:fld id="{56B0556B-760E-4B88-B4A5-EA90F7794783}" type="datetime1">
              <a:rPr lang="en-US"/>
              <a:pPr>
                <a:defRPr/>
              </a:pPr>
              <a:t>6/26/2020</a:t>
            </a:fld>
            <a:endParaRPr lang="en-US"/>
          </a:p>
        </p:txBody>
      </p:sp>
      <p:sp>
        <p:nvSpPr>
          <p:cNvPr id="5" name="Footer Placeholder 4"/>
          <p:cNvSpPr>
            <a:spLocks noGrp="1"/>
          </p:cNvSpPr>
          <p:nvPr>
            <p:ph type="ftr" sz="quarter" idx="11"/>
          </p:nvPr>
        </p:nvSpPr>
        <p:spPr/>
        <p:txBody>
          <a:bodyPr/>
          <a:lstStyle>
            <a:lvl1pPr>
              <a:defRPr>
                <a:latin typeface="Arial" pitchFamily="34" charset="0"/>
                <a:ea typeface="ＭＳ Ｐゴシック" pitchFamily="34" charset="-128"/>
              </a:defRPr>
            </a:lvl1pPr>
          </a:lstStyle>
          <a:p>
            <a:pPr>
              <a:defRPr/>
            </a:pPr>
            <a:r>
              <a:rPr lang="nl-NL"/>
              <a:t>Masteravond Universiteit Utrecht - 8 oktober 2014</a:t>
            </a:r>
            <a:endParaRPr lang="en-US"/>
          </a:p>
        </p:txBody>
      </p:sp>
      <p:sp>
        <p:nvSpPr>
          <p:cNvPr id="6" name="Slide Number Placeholder 5"/>
          <p:cNvSpPr>
            <a:spLocks noGrp="1"/>
          </p:cNvSpPr>
          <p:nvPr>
            <p:ph type="sldNum" sz="quarter" idx="12"/>
          </p:nvPr>
        </p:nvSpPr>
        <p:spPr/>
        <p:txBody>
          <a:bodyPr/>
          <a:lstStyle>
            <a:lvl1pPr>
              <a:defRPr b="0">
                <a:latin typeface="Arial" pitchFamily="34" charset="0"/>
                <a:ea typeface="ＭＳ Ｐゴシック" pitchFamily="34" charset="-128"/>
              </a:defRPr>
            </a:lvl1pPr>
          </a:lstStyle>
          <a:p>
            <a:pPr>
              <a:defRPr/>
            </a:pPr>
            <a:fld id="{30AEA123-4151-4083-BF86-4ED73D2B924D}" type="slidenum">
              <a:rPr lang="en-US"/>
              <a:pPr>
                <a:defRPr/>
              </a:pPr>
              <a:t>‹#›</a:t>
            </a:fld>
            <a:endParaRPr lang="en-US"/>
          </a:p>
        </p:txBody>
      </p:sp>
    </p:spTree>
    <p:extLst>
      <p:ext uri="{BB962C8B-B14F-4D97-AF65-F5344CB8AC3E}">
        <p14:creationId xmlns:p14="http://schemas.microsoft.com/office/powerpoint/2010/main" val="383850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30FA64D6-49BC-4965-9E08-75F5834BA28E}" type="datetime1">
              <a:rPr lang="nl-NL"/>
              <a:pPr>
                <a:defRPr/>
              </a:pPr>
              <a:t>26-6-2020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EDD8A02A-4646-43A0-9E77-BC0C37120600}" type="slidenum">
              <a:rPr lang="nl-NL"/>
              <a:pPr>
                <a:defRPr/>
              </a:pPr>
              <a:t>‹#›</a:t>
            </a:fld>
            <a:endParaRPr lang="nl-NL"/>
          </a:p>
        </p:txBody>
      </p:sp>
    </p:spTree>
    <p:extLst>
      <p:ext uri="{BB962C8B-B14F-4D97-AF65-F5344CB8AC3E}">
        <p14:creationId xmlns:p14="http://schemas.microsoft.com/office/powerpoint/2010/main" val="181577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4D97605A-2D33-4BAE-916E-C49BDC64DFE1}" type="datetime1">
              <a:rPr lang="nl-NL"/>
              <a:pPr>
                <a:defRPr/>
              </a:pPr>
              <a:t>26-6-2020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5F842035-E93D-4890-92EE-AEDD0D68B6AF}" type="slidenum">
              <a:rPr lang="nl-NL"/>
              <a:pPr>
                <a:defRPr/>
              </a:pPr>
              <a:t>‹#›</a:t>
            </a:fld>
            <a:endParaRPr lang="nl-NL"/>
          </a:p>
        </p:txBody>
      </p:sp>
    </p:spTree>
    <p:extLst>
      <p:ext uri="{BB962C8B-B14F-4D97-AF65-F5344CB8AC3E}">
        <p14:creationId xmlns:p14="http://schemas.microsoft.com/office/powerpoint/2010/main" val="405371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DFA72150-426B-482F-93A9-207AC93DBC32}" type="datetime1">
              <a:rPr lang="nl-NL"/>
              <a:pPr>
                <a:defRPr/>
              </a:pPr>
              <a:t>26-6-2020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en-US"/>
          </a:p>
        </p:txBody>
      </p:sp>
      <p:sp>
        <p:nvSpPr>
          <p:cNvPr id="9" name="Tijdelijke aanduiding voor dianummer 5"/>
          <p:cNvSpPr>
            <a:spLocks noGrp="1"/>
          </p:cNvSpPr>
          <p:nvPr>
            <p:ph type="sldNum" sz="quarter" idx="12"/>
          </p:nvPr>
        </p:nvSpPr>
        <p:spPr/>
        <p:txBody>
          <a:bodyPr/>
          <a:lstStyle>
            <a:lvl1pPr>
              <a:defRPr/>
            </a:lvl1pPr>
          </a:lstStyle>
          <a:p>
            <a:pPr>
              <a:defRPr/>
            </a:pPr>
            <a:fld id="{907C6681-31A4-4A16-BBD1-9AF83778B384}" type="slidenum">
              <a:rPr lang="nl-NL"/>
              <a:pPr>
                <a:defRPr/>
              </a:pPr>
              <a:t>‹#›</a:t>
            </a:fld>
            <a:endParaRPr lang="nl-NL"/>
          </a:p>
        </p:txBody>
      </p:sp>
    </p:spTree>
    <p:extLst>
      <p:ext uri="{BB962C8B-B14F-4D97-AF65-F5344CB8AC3E}">
        <p14:creationId xmlns:p14="http://schemas.microsoft.com/office/powerpoint/2010/main" val="237665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3"/>
          <p:cNvSpPr>
            <a:spLocks noGrp="1"/>
          </p:cNvSpPr>
          <p:nvPr>
            <p:ph type="dt" sz="half" idx="10"/>
          </p:nvPr>
        </p:nvSpPr>
        <p:spPr/>
        <p:txBody>
          <a:bodyPr/>
          <a:lstStyle>
            <a:lvl1pPr>
              <a:defRPr/>
            </a:lvl1pPr>
          </a:lstStyle>
          <a:p>
            <a:pPr>
              <a:defRPr/>
            </a:pPr>
            <a:fld id="{35F39010-27E4-4DC4-A169-55F6F4CECDF4}" type="datetime1">
              <a:rPr lang="nl-NL"/>
              <a:pPr>
                <a:defRPr/>
              </a:pPr>
              <a:t>26-6-2020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en-US"/>
          </a:p>
        </p:txBody>
      </p:sp>
      <p:sp>
        <p:nvSpPr>
          <p:cNvPr id="5" name="Tijdelijke aanduiding voor dianummer 5"/>
          <p:cNvSpPr>
            <a:spLocks noGrp="1"/>
          </p:cNvSpPr>
          <p:nvPr>
            <p:ph type="sldNum" sz="quarter" idx="12"/>
          </p:nvPr>
        </p:nvSpPr>
        <p:spPr/>
        <p:txBody>
          <a:bodyPr/>
          <a:lstStyle>
            <a:lvl1pPr>
              <a:defRPr/>
            </a:lvl1pPr>
          </a:lstStyle>
          <a:p>
            <a:pPr>
              <a:defRPr/>
            </a:pPr>
            <a:fld id="{7C08EE99-83D9-4435-9D38-EF25EE0B2879}" type="slidenum">
              <a:rPr lang="nl-NL"/>
              <a:pPr>
                <a:defRPr/>
              </a:pPr>
              <a:t>‹#›</a:t>
            </a:fld>
            <a:endParaRPr lang="nl-NL"/>
          </a:p>
        </p:txBody>
      </p:sp>
    </p:spTree>
    <p:extLst>
      <p:ext uri="{BB962C8B-B14F-4D97-AF65-F5344CB8AC3E}">
        <p14:creationId xmlns:p14="http://schemas.microsoft.com/office/powerpoint/2010/main" val="219751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4A1AE96-DFBB-410D-86C5-A7AF638F137D}" type="datetime1">
              <a:rPr lang="nl-NL"/>
              <a:pPr>
                <a:defRPr/>
              </a:pPr>
              <a:t>26-6-2020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en-US"/>
          </a:p>
        </p:txBody>
      </p:sp>
      <p:sp>
        <p:nvSpPr>
          <p:cNvPr id="4" name="Tijdelijke aanduiding voor dianummer 5"/>
          <p:cNvSpPr>
            <a:spLocks noGrp="1"/>
          </p:cNvSpPr>
          <p:nvPr>
            <p:ph type="sldNum" sz="quarter" idx="12"/>
          </p:nvPr>
        </p:nvSpPr>
        <p:spPr/>
        <p:txBody>
          <a:bodyPr/>
          <a:lstStyle>
            <a:lvl1pPr>
              <a:defRPr/>
            </a:lvl1pPr>
          </a:lstStyle>
          <a:p>
            <a:pPr>
              <a:defRPr/>
            </a:pPr>
            <a:fld id="{28DEED6D-77C1-44AD-9B13-B4D8EF38D89C}" type="slidenum">
              <a:rPr lang="nl-NL"/>
              <a:pPr>
                <a:defRPr/>
              </a:pPr>
              <a:t>‹#›</a:t>
            </a:fld>
            <a:endParaRPr lang="nl-NL"/>
          </a:p>
        </p:txBody>
      </p:sp>
    </p:spTree>
    <p:extLst>
      <p:ext uri="{BB962C8B-B14F-4D97-AF65-F5344CB8AC3E}">
        <p14:creationId xmlns:p14="http://schemas.microsoft.com/office/powerpoint/2010/main" val="148999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5763F9E5-BC40-4910-A339-95A9098A7638}" type="datetime1">
              <a:rPr lang="nl-NL"/>
              <a:pPr>
                <a:defRPr/>
              </a:pPr>
              <a:t>26-6-2020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917716ED-8765-43AE-934F-E810902E0B84}" type="slidenum">
              <a:rPr lang="nl-NL"/>
              <a:pPr>
                <a:defRPr/>
              </a:pPr>
              <a:t>‹#›</a:t>
            </a:fld>
            <a:endParaRPr lang="nl-NL"/>
          </a:p>
        </p:txBody>
      </p:sp>
    </p:spTree>
    <p:extLst>
      <p:ext uri="{BB962C8B-B14F-4D97-AF65-F5344CB8AC3E}">
        <p14:creationId xmlns:p14="http://schemas.microsoft.com/office/powerpoint/2010/main" val="424314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B5FCAADD-B7E6-4EEF-8B89-8984476DBDDA}" type="datetime1">
              <a:rPr lang="nl-NL"/>
              <a:pPr>
                <a:defRPr/>
              </a:pPr>
              <a:t>26-6-2020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23F4B8F7-8F5C-4E80-B809-140BF43F995A}" type="slidenum">
              <a:rPr lang="nl-NL"/>
              <a:pPr>
                <a:defRPr/>
              </a:pPr>
              <a:t>‹#›</a:t>
            </a:fld>
            <a:endParaRPr lang="nl-NL"/>
          </a:p>
        </p:txBody>
      </p:sp>
    </p:spTree>
    <p:extLst>
      <p:ext uri="{BB962C8B-B14F-4D97-AF65-F5344CB8AC3E}">
        <p14:creationId xmlns:p14="http://schemas.microsoft.com/office/powerpoint/2010/main" val="418300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Verdana" pitchFamily="34" charset="0"/>
                <a:ea typeface="ＭＳ Ｐゴシック" pitchFamily="-112" charset="-128"/>
                <a:cs typeface="+mn-cs"/>
              </a:defRPr>
            </a:lvl1pPr>
          </a:lstStyle>
          <a:p>
            <a:pPr>
              <a:defRPr/>
            </a:pPr>
            <a:fld id="{D52CCFA5-EB6D-4539-BADD-62E7F228DB83}" type="datetime1">
              <a:rPr lang="nl-NL"/>
              <a:pPr>
                <a:defRPr/>
              </a:pPr>
              <a:t>26-6-2020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Verdana" pitchFamily="34" charset="0"/>
                <a:ea typeface="ＭＳ Ｐゴシック" pitchFamily="-112" charset="-128"/>
                <a:cs typeface="+mn-cs"/>
              </a:defRPr>
            </a:lvl1pPr>
          </a:lstStyle>
          <a:p>
            <a:pPr>
              <a:defRPr/>
            </a:pPr>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Verdana" pitchFamily="34" charset="0"/>
                <a:ea typeface="ＭＳ Ｐゴシック" pitchFamily="-112" charset="-128"/>
                <a:cs typeface="+mn-cs"/>
              </a:defRPr>
            </a:lvl1pPr>
          </a:lstStyle>
          <a:p>
            <a:pPr>
              <a:defRPr/>
            </a:pPr>
            <a:fld id="{FB7BEB5B-7905-4F64-94D6-CEE9C7F084AB}"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963"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defTabSz="457200" rtl="0" eaLnBrk="0" fontAlgn="base" hangingPunct="0">
        <a:spcBef>
          <a:spcPct val="0"/>
        </a:spcBef>
        <a:spcAft>
          <a:spcPct val="0"/>
        </a:spcAft>
        <a:defRPr sz="3200" b="1" kern="1200">
          <a:solidFill>
            <a:srgbClr val="D70044"/>
          </a:solidFill>
          <a:latin typeface="Verdana"/>
          <a:ea typeface="ＭＳ Ｐゴシック" pitchFamily="-65" charset="-128"/>
          <a:cs typeface="Verdana"/>
        </a:defRPr>
      </a:lvl1pPr>
      <a:lvl2pPr algn="l" defTabSz="457200" rtl="0" eaLnBrk="0" fontAlgn="base" hangingPunct="0">
        <a:spcBef>
          <a:spcPct val="0"/>
        </a:spcBef>
        <a:spcAft>
          <a:spcPct val="0"/>
        </a:spcAft>
        <a:defRPr sz="3200" b="1">
          <a:solidFill>
            <a:srgbClr val="D70044"/>
          </a:solidFill>
          <a:latin typeface="Verdana" pitchFamily="-65" charset="0"/>
          <a:ea typeface="ＭＳ Ｐゴシック" pitchFamily="-65" charset="-128"/>
          <a:cs typeface="Verdana" pitchFamily="34" charset="0"/>
        </a:defRPr>
      </a:lvl2pPr>
      <a:lvl3pPr algn="l" defTabSz="457200" rtl="0" eaLnBrk="0" fontAlgn="base" hangingPunct="0">
        <a:spcBef>
          <a:spcPct val="0"/>
        </a:spcBef>
        <a:spcAft>
          <a:spcPct val="0"/>
        </a:spcAft>
        <a:defRPr sz="3200" b="1">
          <a:solidFill>
            <a:srgbClr val="D70044"/>
          </a:solidFill>
          <a:latin typeface="Verdana" pitchFamily="-65" charset="0"/>
          <a:ea typeface="ＭＳ Ｐゴシック" pitchFamily="-65" charset="-128"/>
          <a:cs typeface="Verdana" pitchFamily="34" charset="0"/>
        </a:defRPr>
      </a:lvl3pPr>
      <a:lvl4pPr algn="l" defTabSz="457200" rtl="0" eaLnBrk="0" fontAlgn="base" hangingPunct="0">
        <a:spcBef>
          <a:spcPct val="0"/>
        </a:spcBef>
        <a:spcAft>
          <a:spcPct val="0"/>
        </a:spcAft>
        <a:defRPr sz="3200" b="1">
          <a:solidFill>
            <a:srgbClr val="D70044"/>
          </a:solidFill>
          <a:latin typeface="Verdana" pitchFamily="-65" charset="0"/>
          <a:ea typeface="ＭＳ Ｐゴシック" pitchFamily="-65" charset="-128"/>
          <a:cs typeface="Verdana" pitchFamily="34" charset="0"/>
        </a:defRPr>
      </a:lvl4pPr>
      <a:lvl5pPr algn="l" defTabSz="457200" rtl="0" eaLnBrk="0" fontAlgn="base" hangingPunct="0">
        <a:spcBef>
          <a:spcPct val="0"/>
        </a:spcBef>
        <a:spcAft>
          <a:spcPct val="0"/>
        </a:spcAft>
        <a:defRPr sz="3200" b="1">
          <a:solidFill>
            <a:srgbClr val="D70044"/>
          </a:solidFill>
          <a:latin typeface="Verdana" pitchFamily="-65" charset="0"/>
          <a:ea typeface="ＭＳ Ｐゴシック" pitchFamily="-65" charset="-128"/>
          <a:cs typeface="Verdana" pitchFamily="34" charset="0"/>
        </a:defRPr>
      </a:lvl5pPr>
      <a:lvl6pPr marL="457200" algn="l" defTabSz="457200" rtl="0" fontAlgn="base">
        <a:spcBef>
          <a:spcPct val="0"/>
        </a:spcBef>
        <a:spcAft>
          <a:spcPct val="0"/>
        </a:spcAft>
        <a:defRPr sz="3200" b="1">
          <a:solidFill>
            <a:srgbClr val="D70044"/>
          </a:solidFill>
          <a:latin typeface="Verdana" pitchFamily="-65" charset="0"/>
          <a:ea typeface="ＭＳ Ｐゴシック" pitchFamily="-65" charset="-128"/>
        </a:defRPr>
      </a:lvl6pPr>
      <a:lvl7pPr marL="914400" algn="l" defTabSz="457200" rtl="0" fontAlgn="base">
        <a:spcBef>
          <a:spcPct val="0"/>
        </a:spcBef>
        <a:spcAft>
          <a:spcPct val="0"/>
        </a:spcAft>
        <a:defRPr sz="3200" b="1">
          <a:solidFill>
            <a:srgbClr val="D70044"/>
          </a:solidFill>
          <a:latin typeface="Verdana" pitchFamily="-65" charset="0"/>
          <a:ea typeface="ＭＳ Ｐゴシック" pitchFamily="-65" charset="-128"/>
        </a:defRPr>
      </a:lvl7pPr>
      <a:lvl8pPr marL="1371600" algn="l" defTabSz="457200" rtl="0" fontAlgn="base">
        <a:spcBef>
          <a:spcPct val="0"/>
        </a:spcBef>
        <a:spcAft>
          <a:spcPct val="0"/>
        </a:spcAft>
        <a:defRPr sz="3200" b="1">
          <a:solidFill>
            <a:srgbClr val="D70044"/>
          </a:solidFill>
          <a:latin typeface="Verdana" pitchFamily="-65" charset="0"/>
          <a:ea typeface="ＭＳ Ｐゴシック" pitchFamily="-65" charset="-128"/>
        </a:defRPr>
      </a:lvl8pPr>
      <a:lvl9pPr marL="1828800" algn="l" defTabSz="457200" rtl="0" fontAlgn="base">
        <a:spcBef>
          <a:spcPct val="0"/>
        </a:spcBef>
        <a:spcAft>
          <a:spcPct val="0"/>
        </a:spcAft>
        <a:defRPr sz="3200" b="1">
          <a:solidFill>
            <a:srgbClr val="D70044"/>
          </a:solidFill>
          <a:latin typeface="Verdana"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Verdana"/>
          <a:ea typeface="ＭＳ Ｐゴシック" pitchFamily="-65" charset="-128"/>
          <a:cs typeface="Verdana"/>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Verdana"/>
          <a:ea typeface="ＭＳ Ｐゴシック" pitchFamily="-65" charset="-128"/>
          <a:cs typeface="Verdana"/>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Verdana"/>
          <a:ea typeface="ＭＳ Ｐゴシック" pitchFamily="-65" charset="-128"/>
          <a:cs typeface="Verdan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Verdana"/>
          <a:ea typeface="ＭＳ Ｐゴシック" pitchFamily="-65" charset="-128"/>
          <a:cs typeface="Verdan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Verdana"/>
          <a:ea typeface="ＭＳ Ｐゴシック" pitchFamily="-65"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79400" y="1011238"/>
            <a:ext cx="8407400" cy="820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Click to edit Master title style</a:t>
            </a:r>
            <a:endParaRPr lang="en-US" altLang="nl-NL"/>
          </a:p>
        </p:txBody>
      </p:sp>
      <p:sp>
        <p:nvSpPr>
          <p:cNvPr id="2051" name="Text Placeholder 2"/>
          <p:cNvSpPr>
            <a:spLocks noGrp="1"/>
          </p:cNvSpPr>
          <p:nvPr>
            <p:ph type="body" idx="1"/>
          </p:nvPr>
        </p:nvSpPr>
        <p:spPr bwMode="auto">
          <a:xfrm>
            <a:off x="279400" y="2022475"/>
            <a:ext cx="8407400" cy="410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prstClr val="black">
                    <a:tint val="75000"/>
                  </a:prstClr>
                </a:solidFill>
                <a:latin typeface="Verdana" charset="0"/>
                <a:ea typeface="ＭＳ Ｐゴシック" charset="-128"/>
              </a:defRPr>
            </a:lvl1pPr>
          </a:lstStyle>
          <a:p>
            <a:pPr>
              <a:defRPr/>
            </a:pPr>
            <a:fld id="{B99FC781-E53B-41E2-B946-6B3098767E58}" type="datetime1">
              <a:rPr lang="en-US"/>
              <a:pPr>
                <a:defRPr/>
              </a:pPr>
              <a:t>6/26/2020</a:t>
            </a:fld>
            <a:endParaRPr lang="en-US"/>
          </a:p>
        </p:txBody>
      </p:sp>
      <p:sp>
        <p:nvSpPr>
          <p:cNvPr id="5" name="Footer Placeholder 4"/>
          <p:cNvSpPr>
            <a:spLocks noGrp="1"/>
          </p:cNvSpPr>
          <p:nvPr>
            <p:ph type="ftr" sz="quarter" idx="3"/>
          </p:nvPr>
        </p:nvSpPr>
        <p:spPr>
          <a:xfrm>
            <a:off x="4225925" y="163513"/>
            <a:ext cx="4918075" cy="365125"/>
          </a:xfrm>
          <a:prstGeom prst="rect">
            <a:avLst/>
          </a:prstGeom>
        </p:spPr>
        <p:txBody>
          <a:bodyPr vert="horz" lIns="91440" tIns="45720" rIns="91440" bIns="45720" rtlCol="0" anchor="ctr"/>
          <a:lstStyle>
            <a:lvl1pPr algn="ctr">
              <a:defRPr sz="1200" b="0">
                <a:solidFill>
                  <a:prstClr val="black"/>
                </a:solidFill>
                <a:latin typeface="Verdana" charset="0"/>
                <a:ea typeface="ＭＳ Ｐゴシック" charset="-128"/>
              </a:defRPr>
            </a:lvl1pPr>
          </a:lstStyle>
          <a:p>
            <a:pPr>
              <a:defRPr/>
            </a:pPr>
            <a:r>
              <a:rPr lang="nl-NL"/>
              <a:t>Masteravond Universiteit Utrecht - 8 oktober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prstClr val="black">
                    <a:tint val="75000"/>
                  </a:prstClr>
                </a:solidFill>
                <a:latin typeface="Verdana" charset="0"/>
                <a:ea typeface="ＭＳ Ｐゴシック" charset="-128"/>
              </a:defRPr>
            </a:lvl1pPr>
          </a:lstStyle>
          <a:p>
            <a:pPr>
              <a:defRPr/>
            </a:pPr>
            <a:fld id="{17A7C55A-5480-4201-BE78-8BABC6722E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sldNum="0" hdr="0" dt="0"/>
  <p:txStyles>
    <p:titleStyle>
      <a:lvl1pPr algn="l" defTabSz="457200" rtl="0" eaLnBrk="0" fontAlgn="base" hangingPunct="0">
        <a:spcBef>
          <a:spcPct val="0"/>
        </a:spcBef>
        <a:spcAft>
          <a:spcPct val="0"/>
        </a:spcAft>
        <a:defRPr sz="2600" b="1" kern="1200">
          <a:solidFill>
            <a:schemeClr val="tx1"/>
          </a:solidFill>
          <a:latin typeface="Verdana"/>
          <a:ea typeface="Verdana" pitchFamily="34" charset="0"/>
          <a:cs typeface="Verdana"/>
        </a:defRPr>
      </a:lvl1pPr>
      <a:lvl2pPr algn="l" defTabSz="457200" rtl="0" eaLnBrk="0" fontAlgn="base" hangingPunct="0">
        <a:spcBef>
          <a:spcPct val="0"/>
        </a:spcBef>
        <a:spcAft>
          <a:spcPct val="0"/>
        </a:spcAft>
        <a:defRPr sz="2600" b="1">
          <a:solidFill>
            <a:schemeClr val="tx1"/>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2600" b="1">
          <a:solidFill>
            <a:schemeClr val="tx1"/>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2600" b="1">
          <a:solidFill>
            <a:schemeClr val="tx1"/>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2600" b="1">
          <a:solidFill>
            <a:schemeClr val="tx1"/>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2600" b="1">
          <a:solidFill>
            <a:schemeClr val="tx1"/>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2600" b="1">
          <a:solidFill>
            <a:schemeClr val="tx1"/>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2600" b="1">
          <a:solidFill>
            <a:schemeClr val="tx1"/>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2600" b="1">
          <a:solidFill>
            <a:schemeClr val="tx1"/>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Wingdings" pitchFamily="2" charset="2"/>
        <a:buChar char="§"/>
        <a:defRPr sz="2000" kern="1200">
          <a:solidFill>
            <a:schemeClr val="tx1"/>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Lucida Grande"/>
        <a:buChar char="-"/>
        <a:defRPr sz="2000" kern="1200">
          <a:solidFill>
            <a:schemeClr val="tx1"/>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ctrTitle"/>
          </p:nvPr>
        </p:nvSpPr>
        <p:spPr>
          <a:xfrm>
            <a:off x="2915816" y="620688"/>
            <a:ext cx="5779368" cy="936104"/>
          </a:xfrm>
        </p:spPr>
        <p:txBody>
          <a:bodyPr>
            <a:normAutofit/>
          </a:bodyPr>
          <a:lstStyle/>
          <a:p>
            <a:pPr algn="ctr"/>
            <a:r>
              <a:rPr lang="en-US" sz="2600" dirty="0">
                <a:solidFill>
                  <a:schemeClr val="tx1">
                    <a:lumMod val="50000"/>
                    <a:lumOff val="50000"/>
                  </a:schemeClr>
                </a:solidFill>
                <a:latin typeface="Times New Roman" panose="02020603050405020304" pitchFamily="18" charset="0"/>
                <a:cs typeface="Times New Roman" panose="02020603050405020304" pitchFamily="18" charset="0"/>
              </a:rPr>
              <a:t>Natural Resources Luncheon Talk</a:t>
            </a:r>
            <a:br>
              <a:rPr lang="en-US" sz="2600" dirty="0">
                <a:solidFill>
                  <a:schemeClr val="tx1">
                    <a:lumMod val="50000"/>
                    <a:lumOff val="50000"/>
                  </a:schemeClr>
                </a:solidFill>
                <a:latin typeface="Times New Roman" panose="02020603050405020304" pitchFamily="18" charset="0"/>
                <a:cs typeface="Times New Roman" panose="02020603050405020304" pitchFamily="18" charset="0"/>
              </a:rPr>
            </a:br>
            <a:r>
              <a:rPr lang="en-US" sz="2600" dirty="0">
                <a:solidFill>
                  <a:schemeClr val="tx1">
                    <a:lumMod val="50000"/>
                    <a:lumOff val="50000"/>
                  </a:schemeClr>
                </a:solidFill>
                <a:latin typeface="Times New Roman" panose="02020603050405020304" pitchFamily="18" charset="0"/>
                <a:cs typeface="Times New Roman" panose="02020603050405020304" pitchFamily="18" charset="0"/>
              </a:rPr>
              <a:t>University of Oslo</a:t>
            </a:r>
            <a:endParaRPr lang="en-US" altLang="nl-NL" sz="3300" dirty="0">
              <a:latin typeface="Times New Roman" panose="02020603050405020304" pitchFamily="18" charset="0"/>
              <a:ea typeface="ＭＳ Ｐゴシック" pitchFamily="34" charset="-128"/>
              <a:cs typeface="Times New Roman" panose="02020603050405020304" pitchFamily="18" charset="0"/>
            </a:endParaRPr>
          </a:p>
        </p:txBody>
      </p:sp>
      <p:sp>
        <p:nvSpPr>
          <p:cNvPr id="15363" name="Subtitel 2"/>
          <p:cNvSpPr>
            <a:spLocks noGrp="1"/>
          </p:cNvSpPr>
          <p:nvPr>
            <p:ph type="subTitle" idx="1"/>
          </p:nvPr>
        </p:nvSpPr>
        <p:spPr>
          <a:xfrm>
            <a:off x="3347864" y="4509120"/>
            <a:ext cx="5497686" cy="1430090"/>
          </a:xfrm>
        </p:spPr>
        <p:txBody>
          <a:bodyPr>
            <a:normAutofit/>
          </a:bodyPr>
          <a:lstStyle/>
          <a:p>
            <a:pPr>
              <a:lnSpc>
                <a:spcPct val="90000"/>
              </a:lnSpc>
            </a:pPr>
            <a:r>
              <a:rPr lang="en-US" sz="1800" dirty="0">
                <a:solidFill>
                  <a:schemeClr val="tx1">
                    <a:lumMod val="50000"/>
                    <a:lumOff val="50000"/>
                  </a:schemeClr>
                </a:solidFill>
                <a:latin typeface="Times New Roman" panose="02020603050405020304" pitchFamily="18" charset="0"/>
                <a:cs typeface="Times New Roman" panose="02020603050405020304" pitchFamily="18" charset="0"/>
              </a:rPr>
              <a:t>Nikolaos Giannopoulos</a:t>
            </a:r>
          </a:p>
          <a:p>
            <a:pPr>
              <a:lnSpc>
                <a:spcPct val="90000"/>
              </a:lnSpc>
            </a:pPr>
            <a:r>
              <a:rPr lang="en-US" altLang="nl-NL" sz="1800" dirty="0">
                <a:solidFill>
                  <a:schemeClr val="tx1">
                    <a:lumMod val="50000"/>
                    <a:lumOff val="50000"/>
                  </a:schemeClr>
                </a:solidFill>
                <a:latin typeface="Times New Roman" panose="02020603050405020304" pitchFamily="18" charset="0"/>
                <a:ea typeface="ＭＳ Ｐゴシック" pitchFamily="34" charset="-128"/>
                <a:cs typeface="Times New Roman" panose="02020603050405020304" pitchFamily="18" charset="0"/>
              </a:rPr>
              <a:t>n.giannopoulos@uu.nl</a:t>
            </a:r>
          </a:p>
        </p:txBody>
      </p:sp>
      <p:sp>
        <p:nvSpPr>
          <p:cNvPr id="4" name="Text Box 4"/>
          <p:cNvSpPr txBox="1">
            <a:spLocks noChangeArrowheads="1"/>
          </p:cNvSpPr>
          <p:nvPr/>
        </p:nvSpPr>
        <p:spPr bwMode="auto">
          <a:xfrm>
            <a:off x="7299483" y="6475413"/>
            <a:ext cx="103906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b="1" dirty="0">
                <a:latin typeface="Times New Roman" panose="02020603050405020304" pitchFamily="18" charset="0"/>
                <a:cs typeface="Times New Roman" panose="02020603050405020304" pitchFamily="18" charset="0"/>
              </a:rPr>
              <a:t>26 June 2020</a:t>
            </a:r>
            <a:endParaRPr lang="nl-NL" sz="1200" b="1" dirty="0">
              <a:latin typeface="Times New Roman" panose="02020603050405020304" pitchFamily="18" charset="0"/>
              <a:cs typeface="Times New Roman" panose="02020603050405020304" pitchFamily="18" charset="0"/>
            </a:endParaRPr>
          </a:p>
        </p:txBody>
      </p:sp>
      <p:sp>
        <p:nvSpPr>
          <p:cNvPr id="2" name="ZoneTexte 1"/>
          <p:cNvSpPr txBox="1"/>
          <p:nvPr/>
        </p:nvSpPr>
        <p:spPr>
          <a:xfrm>
            <a:off x="2411760" y="2069058"/>
            <a:ext cx="6732240" cy="943528"/>
          </a:xfrm>
          <a:prstGeom prst="rect">
            <a:avLst/>
          </a:prstGeom>
          <a:noFill/>
        </p:spPr>
        <p:txBody>
          <a:bodyPr wrap="square" rtlCol="0">
            <a:spAutoFit/>
          </a:bodyPr>
          <a:lstStyle/>
          <a:p>
            <a:pPr lvl="0" algn="ctr" defTabSz="914400" eaLnBrk="0" hangingPunct="0">
              <a:lnSpc>
                <a:spcPct val="101000"/>
              </a:lnSpc>
              <a:spcAft>
                <a:spcPct val="10000"/>
              </a:spcAft>
            </a:pPr>
            <a:r>
              <a:rPr lang="en-US" b="1" kern="0" dirty="0">
                <a:solidFill>
                  <a:srgbClr val="D70044"/>
                </a:solidFill>
                <a:latin typeface="Times New Roman" panose="02020603050405020304" pitchFamily="18" charset="0"/>
                <a:ea typeface="MS PGothic" pitchFamily="34" charset="-128"/>
                <a:cs typeface="Times New Roman" panose="02020603050405020304" pitchFamily="18" charset="0"/>
              </a:rPr>
              <a:t>The interplay between EU law and Regional Sea Conventions:</a:t>
            </a:r>
          </a:p>
          <a:p>
            <a:pPr lvl="0" algn="ctr" defTabSz="914400" eaLnBrk="0" hangingPunct="0">
              <a:lnSpc>
                <a:spcPct val="101000"/>
              </a:lnSpc>
              <a:spcAft>
                <a:spcPct val="10000"/>
              </a:spcAft>
            </a:pPr>
            <a:r>
              <a:rPr lang="en-US" b="1" kern="0" dirty="0">
                <a:solidFill>
                  <a:srgbClr val="D70044"/>
                </a:solidFill>
                <a:latin typeface="Times New Roman" panose="02020603050405020304" pitchFamily="18" charset="0"/>
                <a:ea typeface="MS PGothic" pitchFamily="34" charset="-128"/>
                <a:cs typeface="Times New Roman" panose="02020603050405020304" pitchFamily="18" charset="0"/>
              </a:rPr>
              <a:t>marine environmental protection in relation to offshore energy production across Europe</a:t>
            </a:r>
          </a:p>
        </p:txBody>
      </p:sp>
    </p:spTree>
    <p:extLst>
      <p:ext uri="{BB962C8B-B14F-4D97-AF65-F5344CB8AC3E}">
        <p14:creationId xmlns:p14="http://schemas.microsoft.com/office/powerpoint/2010/main" val="395548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677F-D720-48FE-9DD2-DCEF8440EDBF}"/>
              </a:ext>
            </a:extLst>
          </p:cNvPr>
          <p:cNvSpPr>
            <a:spLocks noGrp="1"/>
          </p:cNvSpPr>
          <p:nvPr>
            <p:ph type="title"/>
          </p:nvPr>
        </p:nvSpPr>
        <p:spPr>
          <a:xfrm>
            <a:off x="5164" y="-6716"/>
            <a:ext cx="8887316" cy="1143000"/>
          </a:xfrm>
        </p:spPr>
        <p:txBody>
          <a:bodyPr/>
          <a:lstStyle/>
          <a:p>
            <a:pPr algn="just"/>
            <a:r>
              <a:rPr lang="nl-NL" sz="2000" dirty="0">
                <a:latin typeface="Times New Roman" panose="02020603050405020304" pitchFamily="18" charset="0"/>
                <a:cs typeface="Times New Roman" panose="02020603050405020304" pitchFamily="18" charset="0"/>
              </a:rPr>
              <a:t>	Marine Strategy Framework directive (2008/56/EC)</a:t>
            </a:r>
          </a:p>
        </p:txBody>
      </p:sp>
      <p:sp>
        <p:nvSpPr>
          <p:cNvPr id="3" name="Content Placeholder 2">
            <a:extLst>
              <a:ext uri="{FF2B5EF4-FFF2-40B4-BE49-F238E27FC236}">
                <a16:creationId xmlns:a16="http://schemas.microsoft.com/office/drawing/2014/main" id="{9B91847F-15BD-441B-A4BE-311F0B4B1CC2}"/>
              </a:ext>
            </a:extLst>
          </p:cNvPr>
          <p:cNvSpPr>
            <a:spLocks noGrp="1"/>
          </p:cNvSpPr>
          <p:nvPr>
            <p:ph idx="1"/>
          </p:nvPr>
        </p:nvSpPr>
        <p:spPr>
          <a:xfrm>
            <a:off x="251520" y="1091171"/>
            <a:ext cx="8229600" cy="4675658"/>
          </a:xfrm>
        </p:spPr>
        <p:txBody>
          <a:bodyPr/>
          <a:lstStyle/>
          <a:p>
            <a:pPr marL="0" indent="0" defTabSz="914400">
              <a:lnSpc>
                <a:spcPct val="101000"/>
              </a:lnSpc>
              <a:spcBef>
                <a:spcPct val="0"/>
              </a:spcBef>
              <a:spcAft>
                <a:spcPct val="10000"/>
              </a:spcAft>
              <a:buNone/>
            </a:pPr>
            <a:endParaRPr lang="nl-NL" sz="1600" dirty="0">
              <a:latin typeface="Times New Roman" panose="02020603050405020304" pitchFamily="18" charset="0"/>
              <a:cs typeface="Times New Roman" panose="02020603050405020304" pitchFamily="18" charset="0"/>
            </a:endParaRPr>
          </a:p>
          <a:p>
            <a:pPr marL="0" indent="0" defTabSz="914400">
              <a:lnSpc>
                <a:spcPct val="101000"/>
              </a:lnSpc>
              <a:spcBef>
                <a:spcPct val="0"/>
              </a:spcBef>
              <a:spcAft>
                <a:spcPct val="10000"/>
              </a:spcAft>
              <a:buNone/>
            </a:pPr>
            <a:r>
              <a:rPr lang="nl-NL" sz="1600" dirty="0">
                <a:latin typeface="Times New Roman" panose="02020603050405020304" pitchFamily="18" charset="0"/>
                <a:cs typeface="Times New Roman" panose="02020603050405020304" pitchFamily="18" charset="0"/>
              </a:rPr>
              <a:t>Objective: </a:t>
            </a:r>
            <a:r>
              <a:rPr lang="nl-NL" sz="1600" b="1" dirty="0">
                <a:latin typeface="Times New Roman" panose="02020603050405020304" pitchFamily="18" charset="0"/>
                <a:cs typeface="Times New Roman" panose="02020603050405020304" pitchFamily="18" charset="0"/>
              </a:rPr>
              <a:t>good environmental status </a:t>
            </a:r>
            <a:r>
              <a:rPr lang="nl-NL" sz="1600" dirty="0">
                <a:latin typeface="Times New Roman" panose="02020603050405020304" pitchFamily="18" charset="0"/>
                <a:cs typeface="Times New Roman" panose="02020603050405020304" pitchFamily="18" charset="0"/>
              </a:rPr>
              <a:t>of the seas by 2020</a:t>
            </a:r>
          </a:p>
          <a:p>
            <a:pPr marL="0" indent="0" defTabSz="914400">
              <a:lnSpc>
                <a:spcPct val="101000"/>
              </a:lnSpc>
              <a:spcBef>
                <a:spcPct val="0"/>
              </a:spcBef>
              <a:spcAft>
                <a:spcPct val="10000"/>
              </a:spcAft>
              <a:buNone/>
            </a:pPr>
            <a:endParaRPr lang="nl-NL" sz="1600" dirty="0">
              <a:latin typeface="Times New Roman" panose="02020603050405020304" pitchFamily="18" charset="0"/>
              <a:cs typeface="Times New Roman" panose="02020603050405020304" pitchFamily="18" charset="0"/>
            </a:endParaRPr>
          </a:p>
          <a:p>
            <a:pPr lvl="1" defTabSz="914400">
              <a:lnSpc>
                <a:spcPct val="101000"/>
              </a:lnSpc>
              <a:spcBef>
                <a:spcPct val="0"/>
              </a:spcBef>
              <a:spcAft>
                <a:spcPct val="10000"/>
              </a:spcAft>
              <a:buFont typeface="Wingdings" panose="05000000000000000000" pitchFamily="2" charset="2"/>
              <a:buChar char="§"/>
            </a:pPr>
            <a:r>
              <a:rPr lang="nl-NL" sz="1600" dirty="0">
                <a:latin typeface="Times New Roman" panose="02020603050405020304" pitchFamily="18" charset="0"/>
                <a:cs typeface="Times New Roman" panose="02020603050405020304" pitchFamily="18" charset="0"/>
              </a:rPr>
              <a:t>goal-based approach </a:t>
            </a:r>
          </a:p>
          <a:p>
            <a:pPr lvl="1" defTabSz="914400">
              <a:lnSpc>
                <a:spcPct val="101000"/>
              </a:lnSpc>
              <a:spcBef>
                <a:spcPct val="0"/>
              </a:spcBef>
              <a:spcAft>
                <a:spcPct val="10000"/>
              </a:spcAft>
              <a:buFont typeface="Wingdings" panose="05000000000000000000" pitchFamily="2" charset="2"/>
              <a:buChar char="§"/>
            </a:pPr>
            <a:endParaRPr lang="nl-NL" sz="1600" dirty="0">
              <a:latin typeface="Times New Roman" panose="02020603050405020304" pitchFamily="18" charset="0"/>
              <a:cs typeface="Times New Roman" panose="02020603050405020304" pitchFamily="18" charset="0"/>
            </a:endParaRPr>
          </a:p>
          <a:p>
            <a:pPr lvl="1" defTabSz="914400">
              <a:lnSpc>
                <a:spcPct val="101000"/>
              </a:lnSpc>
              <a:spcBef>
                <a:spcPct val="0"/>
              </a:spcBef>
              <a:spcAft>
                <a:spcPct val="10000"/>
              </a:spcAft>
              <a:buFont typeface="Wingdings" panose="05000000000000000000" pitchFamily="2" charset="2"/>
              <a:buChar char="§"/>
            </a:pPr>
            <a:r>
              <a:rPr lang="nl-NL" sz="1600" dirty="0">
                <a:latin typeface="Times New Roman" panose="02020603050405020304" pitchFamily="18" charset="0"/>
                <a:cs typeface="Times New Roman" panose="02020603050405020304" pitchFamily="18" charset="0"/>
              </a:rPr>
              <a:t>no substantive obligations</a:t>
            </a:r>
          </a:p>
          <a:p>
            <a:pPr lvl="1" defTabSz="914400">
              <a:lnSpc>
                <a:spcPct val="101000"/>
              </a:lnSpc>
              <a:spcBef>
                <a:spcPct val="0"/>
              </a:spcBef>
              <a:spcAft>
                <a:spcPct val="10000"/>
              </a:spcAft>
              <a:buFont typeface="Wingdings" panose="05000000000000000000" pitchFamily="2" charset="2"/>
              <a:buChar char="§"/>
            </a:pPr>
            <a:endParaRPr lang="nl-NL" sz="1600" b="1" dirty="0">
              <a:latin typeface="Times New Roman" panose="02020603050405020304" pitchFamily="18" charset="0"/>
              <a:cs typeface="Times New Roman" panose="02020603050405020304" pitchFamily="18" charset="0"/>
            </a:endParaRPr>
          </a:p>
          <a:p>
            <a:pPr lvl="1" defTabSz="914400">
              <a:lnSpc>
                <a:spcPct val="101000"/>
              </a:lnSpc>
              <a:spcBef>
                <a:spcPct val="0"/>
              </a:spcBef>
              <a:spcAft>
                <a:spcPct val="10000"/>
              </a:spcAft>
              <a:buFont typeface="Wingdings" panose="05000000000000000000" pitchFamily="2" charset="2"/>
              <a:buChar char="§"/>
            </a:pPr>
            <a:r>
              <a:rPr lang="nl-NL" sz="1600" b="1" dirty="0">
                <a:latin typeface="Times New Roman" panose="02020603050405020304" pitchFamily="18" charset="0"/>
                <a:cs typeface="Times New Roman" panose="02020603050405020304" pitchFamily="18" charset="0"/>
              </a:rPr>
              <a:t>BUT</a:t>
            </a:r>
            <a:r>
              <a:rPr lang="nl-NL" sz="1600" dirty="0">
                <a:latin typeface="Times New Roman" panose="02020603050405020304" pitchFamily="18" charset="0"/>
                <a:cs typeface="Times New Roman" panose="02020603050405020304" pitchFamily="18" charset="0"/>
              </a:rPr>
              <a:t> checks and balances:	-procedural obligatons</a:t>
            </a:r>
          </a:p>
          <a:p>
            <a:pPr marL="3657600" lvl="8" indent="0" defTabSz="914400">
              <a:lnSpc>
                <a:spcPct val="101000"/>
              </a:lnSpc>
              <a:spcBef>
                <a:spcPct val="0"/>
              </a:spcBef>
              <a:spcAft>
                <a:spcPct val="10000"/>
              </a:spcAft>
              <a:buNone/>
            </a:pPr>
            <a:r>
              <a:rPr lang="nl-NL" sz="1600" dirty="0">
                <a:latin typeface="Times New Roman" panose="02020603050405020304" pitchFamily="18" charset="0"/>
                <a:cs typeface="Times New Roman" panose="02020603050405020304" pitchFamily="18" charset="0"/>
              </a:rPr>
              <a:t>-monitoring and periodic assessment</a:t>
            </a:r>
          </a:p>
          <a:p>
            <a:pPr marL="3657600" lvl="8" indent="0" defTabSz="914400">
              <a:lnSpc>
                <a:spcPct val="101000"/>
              </a:lnSpc>
              <a:spcBef>
                <a:spcPct val="0"/>
              </a:spcBef>
              <a:spcAft>
                <a:spcPct val="10000"/>
              </a:spcAft>
              <a:buNone/>
            </a:pPr>
            <a:r>
              <a:rPr lang="nl-NL" sz="1600" dirty="0">
                <a:latin typeface="Times New Roman" panose="02020603050405020304" pitchFamily="18" charset="0"/>
                <a:cs typeface="Times New Roman" panose="02020603050405020304" pitchFamily="18" charset="0"/>
              </a:rPr>
              <a:t>-factors / ecological descriptors to guide States</a:t>
            </a:r>
          </a:p>
          <a:p>
            <a:pPr lvl="8" defTabSz="914400">
              <a:lnSpc>
                <a:spcPct val="101000"/>
              </a:lnSpc>
              <a:spcBef>
                <a:spcPct val="0"/>
              </a:spcBef>
              <a:spcAft>
                <a:spcPct val="10000"/>
              </a:spcAft>
              <a:buFontTx/>
              <a:buChar char="-"/>
            </a:pPr>
            <a:r>
              <a:rPr lang="nl-NL" sz="1600" dirty="0">
                <a:latin typeface="Times New Roman" panose="02020603050405020304" pitchFamily="18" charset="0"/>
                <a:cs typeface="Times New Roman" panose="02020603050405020304" pitchFamily="18" charset="0"/>
              </a:rPr>
              <a:t>regional cooperation</a:t>
            </a:r>
          </a:p>
          <a:p>
            <a:pPr marL="3657600" lvl="8" indent="0" defTabSz="914400">
              <a:lnSpc>
                <a:spcPct val="101000"/>
              </a:lnSpc>
              <a:spcBef>
                <a:spcPct val="0"/>
              </a:spcBef>
              <a:spcAft>
                <a:spcPct val="10000"/>
              </a:spcAft>
              <a:buNone/>
            </a:pPr>
            <a:r>
              <a:rPr lang="nl-NL" sz="1600" dirty="0">
                <a:latin typeface="Times New Roman" panose="02020603050405020304" pitchFamily="18" charset="0"/>
                <a:cs typeface="Times New Roman" panose="02020603050405020304" pitchFamily="18" charset="0"/>
              </a:rPr>
              <a:t>		</a:t>
            </a:r>
          </a:p>
          <a:p>
            <a:pPr marL="3657600" lvl="8" indent="0" defTabSz="914400">
              <a:lnSpc>
                <a:spcPct val="101000"/>
              </a:lnSpc>
              <a:spcBef>
                <a:spcPct val="0"/>
              </a:spcBef>
              <a:spcAft>
                <a:spcPct val="10000"/>
              </a:spcAft>
              <a:buNone/>
            </a:pPr>
            <a:r>
              <a:rPr lang="nl-NL" sz="1600" b="1" dirty="0">
                <a:latin typeface="Times New Roman" panose="02020603050405020304" pitchFamily="18" charset="0"/>
                <a:cs typeface="Times New Roman" panose="02020603050405020304" pitchFamily="18" charset="0"/>
              </a:rPr>
              <a:t>		MSFD</a:t>
            </a:r>
          </a:p>
          <a:p>
            <a:pPr marL="3657600" lvl="8" indent="0" defTabSz="914400">
              <a:lnSpc>
                <a:spcPct val="101000"/>
              </a:lnSpc>
              <a:spcBef>
                <a:spcPct val="0"/>
              </a:spcBef>
              <a:spcAft>
                <a:spcPct val="10000"/>
              </a:spcAft>
              <a:buNone/>
            </a:pPr>
            <a:endParaRPr lang="nl-NL" sz="1600" dirty="0">
              <a:latin typeface="Times New Roman" panose="02020603050405020304" pitchFamily="18" charset="0"/>
              <a:cs typeface="Times New Roman" panose="02020603050405020304" pitchFamily="18" charset="0"/>
            </a:endParaRPr>
          </a:p>
          <a:p>
            <a:pPr marL="3657600" lvl="8" indent="0" defTabSz="914400">
              <a:lnSpc>
                <a:spcPct val="101000"/>
              </a:lnSpc>
              <a:spcBef>
                <a:spcPct val="0"/>
              </a:spcBef>
              <a:spcAft>
                <a:spcPct val="10000"/>
              </a:spcAft>
              <a:buNone/>
            </a:pPr>
            <a:endParaRPr lang="nl-NL" sz="1600" dirty="0">
              <a:latin typeface="Times New Roman" panose="02020603050405020304" pitchFamily="18" charset="0"/>
              <a:cs typeface="Times New Roman" panose="02020603050405020304" pitchFamily="18" charset="0"/>
            </a:endParaRPr>
          </a:p>
          <a:p>
            <a:pPr marL="3657600" lvl="8" indent="0" defTabSz="914400">
              <a:lnSpc>
                <a:spcPct val="101000"/>
              </a:lnSpc>
              <a:spcBef>
                <a:spcPct val="0"/>
              </a:spcBef>
              <a:spcAft>
                <a:spcPct val="10000"/>
              </a:spcAft>
              <a:buNone/>
            </a:pPr>
            <a:endParaRPr lang="nl-NL" sz="1600" dirty="0">
              <a:latin typeface="Times New Roman" panose="02020603050405020304" pitchFamily="18" charset="0"/>
              <a:cs typeface="Times New Roman" panose="02020603050405020304" pitchFamily="18" charset="0"/>
            </a:endParaRPr>
          </a:p>
          <a:p>
            <a:pPr marL="3657600" lvl="8" indent="0" defTabSz="914400">
              <a:lnSpc>
                <a:spcPct val="101000"/>
              </a:lnSpc>
              <a:spcBef>
                <a:spcPct val="0"/>
              </a:spcBef>
              <a:spcAft>
                <a:spcPct val="10000"/>
              </a:spcAft>
              <a:buNone/>
            </a:pPr>
            <a:r>
              <a:rPr lang="nl-NL" sz="1600" b="1" dirty="0">
                <a:latin typeface="Times New Roman" panose="02020603050405020304" pitchFamily="18" charset="0"/>
                <a:cs typeface="Times New Roman" panose="02020603050405020304" pitchFamily="18" charset="0"/>
              </a:rPr>
              <a:t>Regional Sea Conventions</a:t>
            </a:r>
          </a:p>
        </p:txBody>
      </p:sp>
      <p:sp>
        <p:nvSpPr>
          <p:cNvPr id="4" name="Βέλος: Καμπύλο προς τα κάτω 3">
            <a:extLst>
              <a:ext uri="{FF2B5EF4-FFF2-40B4-BE49-F238E27FC236}">
                <a16:creationId xmlns:a16="http://schemas.microsoft.com/office/drawing/2014/main" id="{83A391DA-79EE-40EC-8264-3C38824D0703}"/>
              </a:ext>
            </a:extLst>
          </p:cNvPr>
          <p:cNvSpPr/>
          <p:nvPr/>
        </p:nvSpPr>
        <p:spPr bwMode="auto">
          <a:xfrm rot="4201195">
            <a:off x="6430434" y="4400128"/>
            <a:ext cx="648072" cy="432048"/>
          </a:xfrm>
          <a:prstGeom prst="curved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a:ln>
                <a:noFill/>
              </a:ln>
              <a:solidFill>
                <a:schemeClr val="tx1"/>
              </a:solidFill>
              <a:effectLst/>
              <a:latin typeface="Verdana" pitchFamily="34" charset="0"/>
            </a:endParaRPr>
          </a:p>
        </p:txBody>
      </p:sp>
      <p:sp>
        <p:nvSpPr>
          <p:cNvPr id="5" name="Βέλος: Καμπύλο προς τα αριστερά 4">
            <a:extLst>
              <a:ext uri="{FF2B5EF4-FFF2-40B4-BE49-F238E27FC236}">
                <a16:creationId xmlns:a16="http://schemas.microsoft.com/office/drawing/2014/main" id="{7A77D876-3933-4ED7-8E58-831357C12AE2}"/>
              </a:ext>
            </a:extLst>
          </p:cNvPr>
          <p:cNvSpPr/>
          <p:nvPr/>
        </p:nvSpPr>
        <p:spPr bwMode="auto">
          <a:xfrm rot="9577474">
            <a:off x="3300068" y="5088840"/>
            <a:ext cx="409459" cy="626302"/>
          </a:xfrm>
          <a:prstGeom prst="curvedLeftArrow">
            <a:avLst>
              <a:gd name="adj1" fmla="val 25000"/>
              <a:gd name="adj2" fmla="val 50000"/>
              <a:gd name="adj3" fmla="val 25000"/>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a:ln>
                <a:noFill/>
              </a:ln>
              <a:solidFill>
                <a:schemeClr val="tx1"/>
              </a:solidFill>
              <a:effectLst/>
              <a:latin typeface="Verdana" pitchFamily="34" charset="0"/>
            </a:endParaRPr>
          </a:p>
        </p:txBody>
      </p:sp>
      <p:sp>
        <p:nvSpPr>
          <p:cNvPr id="6" name="Ορθογώνιο 5">
            <a:extLst>
              <a:ext uri="{FF2B5EF4-FFF2-40B4-BE49-F238E27FC236}">
                <a16:creationId xmlns:a16="http://schemas.microsoft.com/office/drawing/2014/main" id="{52C8923B-7270-4848-97ED-CC6730D4017F}"/>
              </a:ext>
            </a:extLst>
          </p:cNvPr>
          <p:cNvSpPr/>
          <p:nvPr/>
        </p:nvSpPr>
        <p:spPr>
          <a:xfrm rot="20350308">
            <a:off x="4397390" y="4768851"/>
            <a:ext cx="1638314" cy="338554"/>
          </a:xfrm>
          <a:prstGeom prst="rect">
            <a:avLst/>
          </a:prstGeom>
        </p:spPr>
        <p:txBody>
          <a:bodyPr wrap="square">
            <a:spAutoFit/>
          </a:bodyPr>
          <a:lstStyle/>
          <a:p>
            <a:r>
              <a:rPr lang="en-GB" sz="1600" b="1" dirty="0">
                <a:latin typeface="Times New Roman" panose="02020603050405020304" pitchFamily="18" charset="0"/>
                <a:cs typeface="Times New Roman" panose="02020603050405020304" pitchFamily="18" charset="0"/>
              </a:rPr>
              <a:t>interactions</a:t>
            </a:r>
            <a:endParaRPr lang="el-GR" sz="1600" dirty="0"/>
          </a:p>
        </p:txBody>
      </p:sp>
    </p:spTree>
    <p:extLst>
      <p:ext uri="{BB962C8B-B14F-4D97-AF65-F5344CB8AC3E}">
        <p14:creationId xmlns:p14="http://schemas.microsoft.com/office/powerpoint/2010/main" val="255541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497E3B-3D18-46BA-9FB0-0F5A58714371}"/>
              </a:ext>
            </a:extLst>
          </p:cNvPr>
          <p:cNvSpPr>
            <a:spLocks noGrp="1"/>
          </p:cNvSpPr>
          <p:nvPr>
            <p:ph type="title"/>
          </p:nvPr>
        </p:nvSpPr>
        <p:spPr>
          <a:xfrm>
            <a:off x="457200" y="274638"/>
            <a:ext cx="8229600" cy="706090"/>
          </a:xfrm>
        </p:spPr>
        <p:txBody>
          <a:bodyPr/>
          <a:lstStyle/>
          <a:p>
            <a:r>
              <a:rPr lang="nl-NL" sz="2000" dirty="0">
                <a:latin typeface="Times New Roman" panose="02020603050405020304" pitchFamily="18" charset="0"/>
                <a:cs typeface="Times New Roman" panose="02020603050405020304" pitchFamily="18" charset="0"/>
              </a:rPr>
              <a:t> Offshore Safety directive (in relation to Regional Sea Conventions)</a:t>
            </a:r>
            <a:endParaRPr lang="el-GR" dirty="0"/>
          </a:p>
        </p:txBody>
      </p:sp>
      <p:sp>
        <p:nvSpPr>
          <p:cNvPr id="3" name="Θέση περιεχομένου 2">
            <a:extLst>
              <a:ext uri="{FF2B5EF4-FFF2-40B4-BE49-F238E27FC236}">
                <a16:creationId xmlns:a16="http://schemas.microsoft.com/office/drawing/2014/main" id="{B482F00C-0E7B-4C64-A5C2-EA858FE4E852}"/>
              </a:ext>
            </a:extLst>
          </p:cNvPr>
          <p:cNvSpPr>
            <a:spLocks noGrp="1"/>
          </p:cNvSpPr>
          <p:nvPr>
            <p:ph idx="1"/>
          </p:nvPr>
        </p:nvSpPr>
        <p:spPr>
          <a:xfrm>
            <a:off x="457200" y="1006128"/>
            <a:ext cx="8229600" cy="4525963"/>
          </a:xfrm>
        </p:spPr>
        <p:txBody>
          <a:bodyPr/>
          <a:lstStyle/>
          <a:p>
            <a:pPr marL="0" indent="0">
              <a:buNone/>
            </a:pPr>
            <a:r>
              <a:rPr lang="en-US" sz="1600" dirty="0">
                <a:latin typeface="Times New Roman" panose="02020603050405020304" pitchFamily="18" charset="0"/>
                <a:cs typeface="Times New Roman" panose="02020603050405020304" pitchFamily="18" charset="0"/>
              </a:rPr>
              <a:t>Reaction to Deepwater Horizon Accident</a:t>
            </a: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Narrower</a:t>
            </a:r>
            <a:r>
              <a:rPr lang="en-US" sz="1600" dirty="0">
                <a:latin typeface="Times New Roman" panose="02020603050405020304" pitchFamily="18" charset="0"/>
                <a:cs typeface="Times New Roman" panose="02020603050405020304" pitchFamily="18" charset="0"/>
              </a:rPr>
              <a:t> scope and goals than Regional Sea Conventions</a:t>
            </a:r>
          </a:p>
          <a:p>
            <a:pPr marL="0" indent="0">
              <a:buNone/>
            </a:pPr>
            <a:r>
              <a:rPr lang="en-US" sz="1600" dirty="0">
                <a:latin typeface="Times New Roman" panose="02020603050405020304" pitchFamily="18" charset="0"/>
                <a:cs typeface="Times New Roman" panose="02020603050405020304" pitchFamily="18" charset="0"/>
              </a:rPr>
              <a:t>	- only major accidents</a:t>
            </a:r>
          </a:p>
          <a:p>
            <a:pPr marL="0" indent="0">
              <a:buNone/>
            </a:pPr>
            <a:r>
              <a:rPr lang="en-US" sz="1600" dirty="0">
                <a:latin typeface="Times New Roman" panose="02020603050405020304" pitchFamily="18" charset="0"/>
                <a:cs typeface="Times New Roman" panose="02020603050405020304" pitchFamily="18" charset="0"/>
              </a:rPr>
              <a:t>	- minimum harmonization of environmental rules and standards</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level playing field – internal market </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Due diligence duty coupled with procedural obligations</a:t>
            </a:r>
          </a:p>
          <a:p>
            <a:pPr marL="0" indent="0">
              <a:buNone/>
            </a:pPr>
            <a:r>
              <a:rPr lang="en-US" sz="1600" dirty="0">
                <a:latin typeface="Times New Roman" panose="02020603050405020304" pitchFamily="18" charset="0"/>
                <a:cs typeface="Times New Roman" panose="02020603050405020304" pitchFamily="18" charset="0"/>
              </a:rPr>
              <a:t>							- cooperation with other EU MS and third States</a:t>
            </a:r>
          </a:p>
          <a:p>
            <a:pPr marL="0" indent="0">
              <a:buNone/>
            </a:pPr>
            <a:r>
              <a:rPr lang="en-US" sz="1600" dirty="0">
                <a:latin typeface="Times New Roman" panose="02020603050405020304" pitchFamily="18" charset="0"/>
                <a:cs typeface="Times New Roman" panose="02020603050405020304" pitchFamily="18" charset="0"/>
              </a:rPr>
              <a:t>							- notification</a:t>
            </a:r>
          </a:p>
          <a:p>
            <a:pPr marL="0" indent="0">
              <a:buNone/>
            </a:pPr>
            <a:r>
              <a:rPr lang="en-US" sz="1600" dirty="0">
                <a:latin typeface="Times New Roman" panose="02020603050405020304" pitchFamily="18" charset="0"/>
                <a:cs typeface="Times New Roman" panose="02020603050405020304" pitchFamily="18" charset="0"/>
              </a:rPr>
              <a:t>							- emergency response plans</a:t>
            </a:r>
          </a:p>
          <a:p>
            <a:pPr marL="0" indent="0">
              <a:buNone/>
            </a:pPr>
            <a:r>
              <a:rPr lang="en-US" sz="1600" dirty="0">
                <a:latin typeface="Times New Roman" panose="02020603050405020304" pitchFamily="18" charset="0"/>
                <a:cs typeface="Times New Roman" panose="02020603050405020304" pitchFamily="18" charset="0"/>
              </a:rPr>
              <a:t>							</a:t>
            </a:r>
          </a:p>
          <a:p>
            <a:pPr marL="0" indent="0">
              <a:buNone/>
            </a:pPr>
            <a:r>
              <a:rPr lang="en-US" sz="1600" b="1" dirty="0">
                <a:latin typeface="Times New Roman" panose="02020603050405020304" pitchFamily="18" charset="0"/>
                <a:cs typeface="Times New Roman" panose="02020603050405020304" pitchFamily="18" charset="0"/>
              </a:rPr>
              <a:t>Weak </a:t>
            </a:r>
            <a:r>
              <a:rPr lang="en-US" sz="1600" dirty="0">
                <a:latin typeface="Times New Roman" panose="02020603050405020304" pitchFamily="18" charset="0"/>
                <a:cs typeface="Times New Roman" panose="02020603050405020304" pitchFamily="18" charset="0"/>
              </a:rPr>
              <a:t>prescription of the precautionary principle </a:t>
            </a:r>
          </a:p>
          <a:p>
            <a:pPr marL="0" indent="0">
              <a:buNone/>
            </a:pPr>
            <a:r>
              <a:rPr lang="en-US" sz="1600" b="1" dirty="0">
                <a:latin typeface="Times New Roman" panose="02020603050405020304" pitchFamily="18" charset="0"/>
                <a:cs typeface="Times New Roman" panose="02020603050405020304" pitchFamily="18" charset="0"/>
              </a:rPr>
              <a:t>No mention </a:t>
            </a:r>
            <a:r>
              <a:rPr lang="en-US" sz="1600" dirty="0">
                <a:latin typeface="Times New Roman" panose="02020603050405020304" pitchFamily="18" charset="0"/>
                <a:cs typeface="Times New Roman" panose="02020603050405020304" pitchFamily="18" charset="0"/>
              </a:rPr>
              <a:t>to EIA/SEA	(but enhanced public participation) 						</a:t>
            </a:r>
            <a:endParaRPr lang="en-US" sz="1600" b="1"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Lack</a:t>
            </a:r>
            <a:r>
              <a:rPr lang="en-US" sz="1600" dirty="0">
                <a:latin typeface="Times New Roman" panose="02020603050405020304" pitchFamily="18" charset="0"/>
                <a:cs typeface="Times New Roman" panose="02020603050405020304" pitchFamily="18" charset="0"/>
              </a:rPr>
              <a:t> of a specialized EU monitoring agency  - no independent role for the EMSA</a:t>
            </a:r>
          </a:p>
          <a:p>
            <a:pPr marL="0" indent="0">
              <a:buNone/>
            </a:pPr>
            <a:r>
              <a:rPr lang="en-US" sz="1600" dirty="0">
                <a:latin typeface="Times New Roman" panose="02020603050405020304" pitchFamily="18" charset="0"/>
                <a:cs typeface="Times New Roman" panose="02020603050405020304" pitchFamily="18" charset="0"/>
              </a:rPr>
              <a:t>	</a:t>
            </a:r>
          </a:p>
          <a:p>
            <a:pPr marL="0" indent="0">
              <a:buNone/>
            </a:pPr>
            <a:endParaRPr lang="el-GR" sz="1600" dirty="0">
              <a:latin typeface="Times New Roman" panose="02020603050405020304" pitchFamily="18" charset="0"/>
              <a:cs typeface="Times New Roman" panose="02020603050405020304" pitchFamily="18" charset="0"/>
            </a:endParaRPr>
          </a:p>
        </p:txBody>
      </p:sp>
      <p:cxnSp>
        <p:nvCxnSpPr>
          <p:cNvPr id="9" name="Γραμμή σύνδεσης: Γωνιώδης 8">
            <a:extLst>
              <a:ext uri="{FF2B5EF4-FFF2-40B4-BE49-F238E27FC236}">
                <a16:creationId xmlns:a16="http://schemas.microsoft.com/office/drawing/2014/main" id="{0F7CA79C-8DC6-4DC3-BDBE-9D698FAE3879}"/>
              </a:ext>
            </a:extLst>
          </p:cNvPr>
          <p:cNvCxnSpPr>
            <a:cxnSpLocks/>
          </p:cNvCxnSpPr>
          <p:nvPr/>
        </p:nvCxnSpPr>
        <p:spPr>
          <a:xfrm>
            <a:off x="1691680" y="2924944"/>
            <a:ext cx="936104" cy="28803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87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6BC0-7708-4E77-A111-8956612249DA}"/>
              </a:ext>
            </a:extLst>
          </p:cNvPr>
          <p:cNvSpPr>
            <a:spLocks noGrp="1"/>
          </p:cNvSpPr>
          <p:nvPr>
            <p:ph type="title"/>
          </p:nvPr>
        </p:nvSpPr>
        <p:spPr>
          <a:xfrm>
            <a:off x="107504" y="250952"/>
            <a:ext cx="9144000" cy="608808"/>
          </a:xfrm>
        </p:spPr>
        <p:txBody>
          <a:bodyPr/>
          <a:lstStyle/>
          <a:p>
            <a:pPr algn="just"/>
            <a:r>
              <a:rPr lang="en-US" sz="2000" dirty="0">
                <a:latin typeface="Times New Roman" panose="02020603050405020304" pitchFamily="18" charset="0"/>
                <a:cs typeface="Times New Roman" panose="02020603050405020304" pitchFamily="18" charset="0"/>
              </a:rPr>
              <a:t>   The co-regulatory approach of the Offshore Safety directive</a:t>
            </a:r>
            <a:endParaRPr lang="nl-NL" sz="20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0C89679-04E5-4D84-AA5F-7F1FD16B8602}"/>
              </a:ext>
            </a:extLst>
          </p:cNvPr>
          <p:cNvSpPr>
            <a:spLocks noGrp="1"/>
          </p:cNvSpPr>
          <p:nvPr>
            <p:ph type="body" idx="1"/>
          </p:nvPr>
        </p:nvSpPr>
        <p:spPr>
          <a:xfrm>
            <a:off x="245515" y="1052736"/>
            <a:ext cx="8503859" cy="4797897"/>
          </a:xfrm>
        </p:spPr>
        <p:txBody>
          <a:bodyPr/>
          <a:lstStyle/>
          <a:p>
            <a:pPr marL="0" indent="0">
              <a:buNone/>
            </a:pPr>
            <a:r>
              <a:rPr lang="nl-NL" sz="1600" dirty="0">
                <a:latin typeface="Times New Roman" panose="02020603050405020304" pitchFamily="18" charset="0"/>
                <a:cs typeface="Times New Roman" panose="02020603050405020304" pitchFamily="18" charset="0"/>
              </a:rPr>
              <a:t>Co-regulation can </a:t>
            </a:r>
            <a:r>
              <a:rPr lang="nl-NL" sz="1600" b="1" dirty="0">
                <a:latin typeface="Times New Roman" panose="02020603050405020304" pitchFamily="18" charset="0"/>
                <a:cs typeface="Times New Roman" panose="02020603050405020304" pitchFamily="18" charset="0"/>
              </a:rPr>
              <a:t>combine</a:t>
            </a:r>
            <a:r>
              <a:rPr lang="nl-NL" sz="1600" dirty="0">
                <a:latin typeface="Times New Roman" panose="02020603050405020304" pitchFamily="18" charset="0"/>
                <a:cs typeface="Times New Roman" panose="02020603050405020304" pitchFamily="18" charset="0"/>
              </a:rPr>
              <a:t> benefits of public and private regulation</a:t>
            </a:r>
          </a:p>
          <a:p>
            <a:pPr marL="0" indent="0">
              <a:buNone/>
            </a:pPr>
            <a:endParaRPr lang="nl-NL" sz="1600" dirty="0">
              <a:latin typeface="Times New Roman" panose="02020603050405020304" pitchFamily="18" charset="0"/>
              <a:cs typeface="Times New Roman" panose="02020603050405020304" pitchFamily="18" charset="0"/>
            </a:endParaRPr>
          </a:p>
          <a:p>
            <a:pPr marL="0" indent="0">
              <a:buNone/>
            </a:pPr>
            <a:r>
              <a:rPr lang="nl-NL" sz="1600" dirty="0">
                <a:latin typeface="Times New Roman" panose="02020603050405020304" pitchFamily="18" charset="0"/>
                <a:cs typeface="Times New Roman" panose="02020603050405020304" pitchFamily="18" charset="0"/>
              </a:rPr>
              <a:t>EU directive: </a:t>
            </a:r>
            <a:r>
              <a:rPr lang="nl-NL" sz="1600" b="1" dirty="0">
                <a:latin typeface="Times New Roman" panose="02020603050405020304" pitchFamily="18" charset="0"/>
                <a:cs typeface="Times New Roman" panose="02020603050405020304" pitchFamily="18" charset="0"/>
              </a:rPr>
              <a:t>meta-regulation</a:t>
            </a:r>
            <a:r>
              <a:rPr lang="nl-NL" sz="1600" dirty="0">
                <a:latin typeface="Times New Roman" panose="02020603050405020304" pitchFamily="18" charset="0"/>
                <a:cs typeface="Times New Roman" panose="02020603050405020304" pitchFamily="18" charset="0"/>
              </a:rPr>
              <a:t> – sets principles and delegates implementation</a:t>
            </a:r>
          </a:p>
          <a:p>
            <a:pPr marL="0" indent="0">
              <a:buNone/>
            </a:pPr>
            <a:endParaRPr lang="nl-NL" sz="1600" dirty="0">
              <a:latin typeface="Times New Roman" panose="02020603050405020304" pitchFamily="18" charset="0"/>
              <a:cs typeface="Times New Roman" panose="02020603050405020304" pitchFamily="18" charset="0"/>
            </a:endParaRPr>
          </a:p>
          <a:p>
            <a:pPr marL="0" indent="0">
              <a:buNone/>
            </a:pPr>
            <a:r>
              <a:rPr lang="nl-NL" sz="1600" dirty="0">
                <a:latin typeface="Times New Roman" panose="02020603050405020304" pitchFamily="18" charset="0"/>
                <a:cs typeface="Times New Roman" panose="02020603050405020304" pitchFamily="18" charset="0"/>
              </a:rPr>
              <a:t>	MS: </a:t>
            </a:r>
            <a:r>
              <a:rPr lang="nl-NL" sz="1600" b="1" dirty="0">
                <a:latin typeface="Times New Roman" panose="02020603050405020304" pitchFamily="18" charset="0"/>
                <a:cs typeface="Times New Roman" panose="02020603050405020304" pitchFamily="18" charset="0"/>
              </a:rPr>
              <a:t>regulatory intermediaires </a:t>
            </a:r>
            <a:r>
              <a:rPr lang="nl-NL" sz="1600" dirty="0">
                <a:latin typeface="Times New Roman" panose="02020603050405020304" pitchFamily="18" charset="0"/>
                <a:cs typeface="Times New Roman" panose="02020603050405020304" pitchFamily="18" charset="0"/>
              </a:rPr>
              <a:t>-&gt; control through licenses, oversight of performance</a:t>
            </a:r>
          </a:p>
          <a:p>
            <a:pPr marL="0" indent="0">
              <a:buNone/>
            </a:pPr>
            <a:endParaRPr lang="nl-NL" sz="1600" dirty="0">
              <a:latin typeface="Times New Roman" panose="02020603050405020304" pitchFamily="18" charset="0"/>
              <a:cs typeface="Times New Roman" panose="02020603050405020304" pitchFamily="18" charset="0"/>
            </a:endParaRPr>
          </a:p>
          <a:p>
            <a:pPr marL="0" indent="0">
              <a:buNone/>
            </a:pPr>
            <a:r>
              <a:rPr lang="nl-NL" sz="1600" dirty="0">
                <a:latin typeface="Times New Roman" panose="02020603050405020304" pitchFamily="18" charset="0"/>
                <a:cs typeface="Times New Roman" panose="02020603050405020304" pitchFamily="18" charset="0"/>
              </a:rPr>
              <a:t>	Exceptional role for the </a:t>
            </a:r>
            <a:r>
              <a:rPr lang="nl-NL" sz="1600" b="1" dirty="0">
                <a:latin typeface="Times New Roman" panose="02020603050405020304" pitchFamily="18" charset="0"/>
                <a:cs typeface="Times New Roman" panose="02020603050405020304" pitchFamily="18" charset="0"/>
              </a:rPr>
              <a:t>private industry – self regulation </a:t>
            </a:r>
          </a:p>
          <a:p>
            <a:pPr marL="0" indent="0">
              <a:buNone/>
            </a:pPr>
            <a:r>
              <a:rPr lang="nl-NL" sz="1600" b="1" dirty="0">
                <a:latin typeface="Times New Roman" panose="02020603050405020304" pitchFamily="18" charset="0"/>
                <a:cs typeface="Times New Roman" panose="02020603050405020304" pitchFamily="18" charset="0"/>
              </a:rPr>
              <a:t>	Technology neutral </a:t>
            </a:r>
            <a:r>
              <a:rPr lang="nl-NL" sz="1600" dirty="0">
                <a:latin typeface="Times New Roman" panose="02020603050405020304" pitchFamily="18" charset="0"/>
                <a:cs typeface="Times New Roman" panose="02020603050405020304" pitchFamily="18" charset="0"/>
              </a:rPr>
              <a:t>rules which allow for:</a:t>
            </a:r>
            <a:endParaRPr lang="nl-NL" sz="1600" b="1" dirty="0">
              <a:latin typeface="Times New Roman" panose="02020603050405020304" pitchFamily="18" charset="0"/>
              <a:cs typeface="Times New Roman" panose="02020603050405020304" pitchFamily="18" charset="0"/>
            </a:endParaRPr>
          </a:p>
          <a:p>
            <a:pPr marL="0" indent="0">
              <a:buNone/>
            </a:pPr>
            <a:r>
              <a:rPr lang="nl-NL" sz="1600" b="1" dirty="0">
                <a:latin typeface="Times New Roman" panose="02020603050405020304" pitchFamily="18" charset="0"/>
                <a:cs typeface="Times New Roman" panose="02020603050405020304" pitchFamily="18" charset="0"/>
              </a:rPr>
              <a:t>		</a:t>
            </a:r>
            <a:r>
              <a:rPr lang="nl-NL" sz="1600" dirty="0">
                <a:latin typeface="Times New Roman" panose="02020603050405020304" pitchFamily="18" charset="0"/>
                <a:cs typeface="Times New Roman" panose="02020603050405020304" pitchFamily="18" charset="0"/>
              </a:rPr>
              <a:t>	- development of private operational standards</a:t>
            </a:r>
          </a:p>
          <a:p>
            <a:pPr marL="0" indent="0">
              <a:buNone/>
            </a:pPr>
            <a:r>
              <a:rPr lang="nl-NL" sz="1600" b="1" dirty="0">
                <a:latin typeface="Times New Roman" panose="02020603050405020304" pitchFamily="18" charset="0"/>
                <a:cs typeface="Times New Roman" panose="02020603050405020304" pitchFamily="18" charset="0"/>
              </a:rPr>
              <a:t>			- </a:t>
            </a:r>
            <a:r>
              <a:rPr lang="nl-NL" sz="1600" dirty="0">
                <a:latin typeface="Times New Roman" panose="02020603050405020304" pitchFamily="18" charset="0"/>
                <a:cs typeface="Times New Roman" panose="02020603050405020304" pitchFamily="18" charset="0"/>
              </a:rPr>
              <a:t>independent verification process of the standards</a:t>
            </a:r>
          </a:p>
          <a:p>
            <a:pPr marL="0" indent="0">
              <a:buNone/>
            </a:pPr>
            <a:r>
              <a:rPr lang="nl-NL" sz="1600" b="1" dirty="0">
                <a:latin typeface="Times New Roman" panose="02020603050405020304" pitchFamily="18" charset="0"/>
                <a:cs typeface="Times New Roman" panose="02020603050405020304" pitchFamily="18" charset="0"/>
              </a:rPr>
              <a:t>	</a:t>
            </a:r>
          </a:p>
          <a:p>
            <a:pPr marL="0" indent="0">
              <a:buNone/>
            </a:pPr>
            <a:r>
              <a:rPr lang="nl-NL" sz="1600" b="1" dirty="0">
                <a:latin typeface="Times New Roman" panose="02020603050405020304" pitchFamily="18" charset="0"/>
                <a:cs typeface="Times New Roman" panose="02020603050405020304" pitchFamily="18" charset="0"/>
              </a:rPr>
              <a:t>	Autonomous procedural obligations: </a:t>
            </a:r>
            <a:r>
              <a:rPr lang="nl-NL" sz="1600" dirty="0">
                <a:latin typeface="Times New Roman" panose="02020603050405020304" pitchFamily="18" charset="0"/>
                <a:cs typeface="Times New Roman" panose="02020603050405020304" pitchFamily="18" charset="0"/>
              </a:rPr>
              <a:t>responsiblity of the industry</a:t>
            </a:r>
          </a:p>
          <a:p>
            <a:pPr marL="0" indent="0">
              <a:buNone/>
            </a:pPr>
            <a:endParaRPr lang="nl-NL" sz="1600" b="1" dirty="0">
              <a:latin typeface="Times New Roman" panose="02020603050405020304" pitchFamily="18" charset="0"/>
              <a:cs typeface="Times New Roman" panose="02020603050405020304" pitchFamily="18" charset="0"/>
            </a:endParaRPr>
          </a:p>
          <a:p>
            <a:pPr marL="0" indent="0">
              <a:buNone/>
            </a:pPr>
            <a:r>
              <a:rPr lang="nl-NL" sz="1600" b="1" dirty="0">
                <a:latin typeface="Times New Roman" panose="02020603050405020304" pitchFamily="18" charset="0"/>
                <a:cs typeface="Times New Roman" panose="02020603050405020304" pitchFamily="18" charset="0"/>
              </a:rPr>
              <a:t>	</a:t>
            </a:r>
            <a:r>
              <a:rPr lang="nl-NL" sz="1600" dirty="0">
                <a:latin typeface="Times New Roman" panose="02020603050405020304" pitchFamily="18" charset="0"/>
                <a:cs typeface="Times New Roman" panose="02020603050405020304" pitchFamily="18" charset="0"/>
              </a:rPr>
              <a:t>Need to comply with </a:t>
            </a:r>
            <a:r>
              <a:rPr lang="nl-NL" sz="1600" b="1" dirty="0">
                <a:latin typeface="Times New Roman" panose="02020603050405020304" pitchFamily="18" charset="0"/>
                <a:cs typeface="Times New Roman" panose="02020603050405020304" pitchFamily="18" charset="0"/>
              </a:rPr>
              <a:t>BAT and BEP </a:t>
            </a:r>
            <a:r>
              <a:rPr lang="nl-NL" sz="1600" dirty="0">
                <a:latin typeface="Times New Roman" panose="02020603050405020304" pitchFamily="18" charset="0"/>
                <a:cs typeface="Times New Roman" panose="02020603050405020304" pitchFamily="18" charset="0"/>
              </a:rPr>
              <a:t>(see EU BAT list)</a:t>
            </a:r>
          </a:p>
          <a:p>
            <a:pPr marL="0" indent="0">
              <a:buNone/>
            </a:pPr>
            <a:r>
              <a:rPr lang="nl-NL" sz="1600" b="1" dirty="0">
                <a:latin typeface="Times New Roman" panose="02020603050405020304" pitchFamily="18" charset="0"/>
                <a:cs typeface="Times New Roman" panose="02020603050405020304" pitchFamily="18" charset="0"/>
              </a:rPr>
              <a:t>						</a:t>
            </a:r>
          </a:p>
          <a:p>
            <a:pPr marL="0" indent="0">
              <a:buNone/>
            </a:pPr>
            <a:r>
              <a:rPr lang="nl-NL" sz="1600" b="1" dirty="0">
                <a:latin typeface="Times New Roman" panose="02020603050405020304" pitchFamily="18" charset="0"/>
                <a:cs typeface="Times New Roman" panose="02020603050405020304" pitchFamily="18" charset="0"/>
              </a:rPr>
              <a:t>						</a:t>
            </a:r>
            <a:r>
              <a:rPr lang="nl-NL" sz="1600" dirty="0">
                <a:latin typeface="Times New Roman" panose="02020603050405020304" pitchFamily="18" charset="0"/>
                <a:cs typeface="Times New Roman" panose="02020603050405020304" pitchFamily="18" charset="0"/>
              </a:rPr>
              <a:t> involvement in the EU Offshore Oil and Gas Authorities Group</a:t>
            </a:r>
            <a:endParaRPr lang="nl-NL"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47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C162E1-38E1-420B-AB34-4F166A99C0A7}"/>
              </a:ext>
            </a:extLst>
          </p:cNvPr>
          <p:cNvSpPr>
            <a:spLocks noGrp="1"/>
          </p:cNvSpPr>
          <p:nvPr>
            <p:ph type="title"/>
          </p:nvPr>
        </p:nvSpPr>
        <p:spPr>
          <a:xfrm>
            <a:off x="457200" y="274638"/>
            <a:ext cx="8229600" cy="778098"/>
          </a:xfrm>
        </p:spPr>
        <p:txBody>
          <a:bodyPr/>
          <a:lstStyle/>
          <a:p>
            <a:pPr algn="just"/>
            <a:r>
              <a:rPr lang="en-US" sz="2000" dirty="0">
                <a:latin typeface="Times New Roman" panose="02020603050405020304" pitchFamily="18" charset="0"/>
                <a:cs typeface="Times New Roman" panose="02020603050405020304" pitchFamily="18" charset="0"/>
              </a:rPr>
              <a:t>The scarcity of EU environmental rules for marine renewables</a:t>
            </a:r>
            <a:endParaRPr lang="el-GR" sz="2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3BD2248-AA25-4383-B5F6-DF2874FC3B94}"/>
              </a:ext>
            </a:extLst>
          </p:cNvPr>
          <p:cNvSpPr>
            <a:spLocks noGrp="1"/>
          </p:cNvSpPr>
          <p:nvPr>
            <p:ph idx="1"/>
          </p:nvPr>
        </p:nvSpPr>
        <p:spPr>
          <a:xfrm>
            <a:off x="457200" y="1166018"/>
            <a:ext cx="8229600" cy="4525963"/>
          </a:xfrm>
        </p:spPr>
        <p:txBody>
          <a:bodyPr/>
          <a:lstStyle/>
          <a:p>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Environmental externalities of marine renewables largely unregulated at the EU level</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Article 194(1)(c) TFEU: Union policy must promote renewable forms of energy</a:t>
            </a:r>
          </a:p>
          <a:p>
            <a:endParaRPr lang="en-US" sz="1600" dirty="0">
              <a:latin typeface="Times New Roman" panose="02020603050405020304" pitchFamily="18" charset="0"/>
              <a:cs typeface="Times New Roman" panose="02020603050405020304" pitchFamily="18" charset="0"/>
            </a:endParaRPr>
          </a:p>
          <a:p>
            <a:pPr marL="457200" lvl="1" indent="0">
              <a:buNone/>
            </a:pPr>
            <a:r>
              <a:rPr lang="en-US" sz="1600" dirty="0">
                <a:latin typeface="Times New Roman" panose="02020603050405020304" pitchFamily="18" charset="0"/>
                <a:cs typeface="Times New Roman" panose="02020603050405020304" pitchFamily="18" charset="0"/>
              </a:rPr>
              <a:t>Renewable energy directive (2009 and its recast, 2018): RE mandatory targets</a:t>
            </a:r>
          </a:p>
          <a:p>
            <a:pPr marL="0" indent="0">
              <a:buNone/>
            </a:pP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	Marine renewables can play a key role (EU Green Deal, EU Biodiversity Strategy 2030)</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BUT</a:t>
            </a:r>
          </a:p>
          <a:p>
            <a:pPr marL="0" indent="0">
              <a:buNone/>
            </a:pPr>
            <a:r>
              <a:rPr lang="en-US" sz="1600" dirty="0">
                <a:latin typeface="Times New Roman" panose="02020603050405020304" pitchFamily="18" charset="0"/>
                <a:cs typeface="Times New Roman" panose="02020603050405020304" pitchFamily="18" charset="0"/>
              </a:rPr>
              <a:t>	EU has adopted a “wait and see” approach (and non-binding guidelines) - </a:t>
            </a:r>
            <a:r>
              <a:rPr lang="en-US" sz="1600" b="1" dirty="0">
                <a:latin typeface="Times New Roman" panose="02020603050405020304" pitchFamily="18" charset="0"/>
                <a:cs typeface="Times New Roman" panose="02020603050405020304" pitchFamily="18" charset="0"/>
              </a:rPr>
              <a:t>Paradox?</a:t>
            </a:r>
          </a:p>
          <a:p>
            <a:pPr marL="0" indent="0">
              <a:buNone/>
            </a:pPr>
            <a:r>
              <a:rPr lang="en-US" sz="1600" b="1" dirty="0">
                <a:latin typeface="Times New Roman" panose="02020603050405020304" pitchFamily="18" charset="0"/>
                <a:cs typeface="Times New Roman" panose="02020603050405020304" pitchFamily="18" charset="0"/>
              </a:rPr>
              <a:t>		</a:t>
            </a:r>
          </a:p>
          <a:p>
            <a:pPr marL="0" indent="0">
              <a:buNone/>
            </a:pP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EU is preoccupied with </a:t>
            </a:r>
            <a:r>
              <a:rPr lang="en-US" sz="1600" b="1" dirty="0">
                <a:latin typeface="Times New Roman" panose="02020603050405020304" pitchFamily="18" charset="0"/>
                <a:cs typeface="Times New Roman" panose="02020603050405020304" pitchFamily="18" charset="0"/>
              </a:rPr>
              <a:t>economic considerations</a:t>
            </a:r>
          </a:p>
          <a:p>
            <a:pPr marL="0" indent="0">
              <a:buNone/>
            </a:pPr>
            <a:r>
              <a:rPr lang="en-US" sz="1600" b="1"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removing barriers in the internal market</a:t>
            </a:r>
          </a:p>
          <a:p>
            <a:pPr marL="0" indent="0">
              <a:buNone/>
            </a:pPr>
            <a:r>
              <a:rPr lang="en-US" sz="1600" b="1"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attracting investments with support schemes (that do not distort competition)</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9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42AF7B-909A-4AC5-94C2-B1F5D3490B66}"/>
              </a:ext>
            </a:extLst>
          </p:cNvPr>
          <p:cNvSpPr>
            <a:spLocks noGrp="1"/>
          </p:cNvSpPr>
          <p:nvPr>
            <p:ph type="title"/>
          </p:nvPr>
        </p:nvSpPr>
        <p:spPr>
          <a:xfrm>
            <a:off x="457200" y="53752"/>
            <a:ext cx="8229600" cy="1143000"/>
          </a:xfrm>
        </p:spPr>
        <p:txBody>
          <a:bodyPr/>
          <a:lstStyle/>
          <a:p>
            <a:r>
              <a:rPr lang="en-US" sz="2000" dirty="0">
                <a:latin typeface="Times New Roman" panose="02020603050405020304" pitchFamily="18" charset="0"/>
                <a:cs typeface="Times New Roman" panose="02020603050405020304" pitchFamily="18" charset="0"/>
              </a:rPr>
              <a:t>Normative impacts of the interactions between EU law and RSC</a:t>
            </a:r>
            <a:endParaRPr lang="el-GR" sz="2000" dirty="0">
              <a:latin typeface="Times New Roman" panose="02020603050405020304" pitchFamily="18" charset="0"/>
              <a:cs typeface="Times New Roman" panose="02020603050405020304" pitchFamily="18" charset="0"/>
            </a:endParaRPr>
          </a:p>
        </p:txBody>
      </p:sp>
      <p:sp>
        <p:nvSpPr>
          <p:cNvPr id="4" name="Θέση περιεχομένου 3">
            <a:extLst>
              <a:ext uri="{FF2B5EF4-FFF2-40B4-BE49-F238E27FC236}">
                <a16:creationId xmlns:a16="http://schemas.microsoft.com/office/drawing/2014/main" id="{DD9A4EF9-71A6-48EB-9067-11D82D18DC1E}"/>
              </a:ext>
            </a:extLst>
          </p:cNvPr>
          <p:cNvSpPr>
            <a:spLocks noGrp="1"/>
          </p:cNvSpPr>
          <p:nvPr>
            <p:ph idx="1"/>
          </p:nvPr>
        </p:nvSpPr>
        <p:spPr>
          <a:xfrm>
            <a:off x="323528" y="912202"/>
            <a:ext cx="8229600" cy="4525963"/>
          </a:xfrm>
        </p:spPr>
        <p:txBody>
          <a:bodyPr/>
          <a:lstStyle/>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Sophisticated </a:t>
            </a:r>
            <a:r>
              <a:rPr lang="en-US" sz="1600" b="1" dirty="0">
                <a:latin typeface="Times New Roman" panose="02020603050405020304" pitchFamily="18" charset="0"/>
                <a:cs typeface="Times New Roman" panose="02020603050405020304" pitchFamily="18" charset="0"/>
              </a:rPr>
              <a:t>dual relationship</a:t>
            </a: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EU rules foster </a:t>
            </a:r>
            <a:r>
              <a:rPr lang="en-US" sz="1600" b="1" dirty="0">
                <a:latin typeface="Times New Roman" panose="02020603050405020304" pitchFamily="18" charset="0"/>
                <a:cs typeface="Times New Roman" panose="02020603050405020304" pitchFamily="18" charset="0"/>
              </a:rPr>
              <a:t>coordination</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harmonization</a:t>
            </a:r>
            <a:r>
              <a:rPr lang="en-US" sz="1600" dirty="0">
                <a:latin typeface="Times New Roman" panose="02020603050405020304" pitchFamily="18" charset="0"/>
                <a:cs typeface="Times New Roman" panose="02020603050405020304" pitchFamily="18" charset="0"/>
              </a:rPr>
              <a:t> of regional rules across Europe</a:t>
            </a:r>
          </a:p>
          <a:p>
            <a:pPr marL="0" indent="0">
              <a:buNone/>
            </a:pPr>
            <a:r>
              <a:rPr lang="en-US" sz="1600" b="1" dirty="0">
                <a:latin typeface="Times New Roman" panose="02020603050405020304" pitchFamily="18" charset="0"/>
                <a:cs typeface="Times New Roman" panose="02020603050405020304" pitchFamily="18" charset="0"/>
              </a:rPr>
              <a:t>		</a:t>
            </a:r>
          </a:p>
          <a:p>
            <a:pPr marL="0" indent="0">
              <a:buNone/>
            </a:pP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MSFD and the Offshore Safety directive call for </a:t>
            </a:r>
            <a:r>
              <a:rPr lang="en-US" sz="1600" b="1" dirty="0">
                <a:latin typeface="Times New Roman" panose="02020603050405020304" pitchFamily="18" charset="0"/>
                <a:cs typeface="Times New Roman" panose="02020603050405020304" pitchFamily="18" charset="0"/>
              </a:rPr>
              <a:t>regional cooperation</a:t>
            </a:r>
          </a:p>
          <a:p>
            <a:pPr marL="0" indent="0">
              <a:buNone/>
            </a:pPr>
            <a:r>
              <a:rPr lang="en-US" sz="1600" b="1"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they translate vague duties into certain ecological descriptors / factors</a:t>
            </a:r>
          </a:p>
          <a:p>
            <a:pPr marL="0" indent="0">
              <a:buNone/>
            </a:pPr>
            <a:r>
              <a:rPr lang="en-US" sz="1600" b="1"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they create procedural obligations and certain deadlines for regional action</a:t>
            </a:r>
          </a:p>
          <a:p>
            <a:pPr marL="0" indent="0">
              <a:buNone/>
            </a:pPr>
            <a:r>
              <a:rPr lang="en-US" sz="1600" b="1"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regional measures and environmental assessments are reviewed by the Commission</a:t>
            </a: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		</a:t>
            </a:r>
          </a:p>
          <a:p>
            <a:pPr marL="0" indent="0">
              <a:buNone/>
            </a:pP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RSC also feed into and </a:t>
            </a:r>
            <a:r>
              <a:rPr lang="en-US" sz="1600" dirty="0" err="1">
                <a:latin typeface="Times New Roman" panose="02020603050405020304" pitchFamily="18" charset="0"/>
                <a:cs typeface="Times New Roman" panose="02020603050405020304" pitchFamily="18" charset="0"/>
              </a:rPr>
              <a:t>catalyse</a:t>
            </a:r>
            <a:r>
              <a:rPr lang="en-US" sz="1600" dirty="0">
                <a:latin typeface="Times New Roman" panose="02020603050405020304" pitchFamily="18" charset="0"/>
                <a:cs typeface="Times New Roman" panose="02020603050405020304" pitchFamily="18" charset="0"/>
              </a:rPr>
              <a:t> EU law developments</a:t>
            </a:r>
          </a:p>
          <a:p>
            <a:pPr marL="0" indent="0">
              <a:buNone/>
            </a:pPr>
            <a:r>
              <a:rPr lang="en-US" sz="1600" b="1"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they add normative content to due diligence duties</a:t>
            </a:r>
          </a:p>
          <a:p>
            <a:pPr marL="0" indent="0">
              <a:buNone/>
            </a:pPr>
            <a:r>
              <a:rPr lang="en-US" sz="1600" b="1"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their institutional framework operates also for the implementation of EU law</a:t>
            </a:r>
          </a:p>
          <a:p>
            <a:pPr marL="0" indent="0">
              <a:buNone/>
            </a:pPr>
            <a:r>
              <a:rPr lang="en-US" sz="1600" b="1"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they conduct environmental assessments of impacts and environmental status</a:t>
            </a:r>
            <a:endParaRPr lang="en-US" sz="1600" b="1" dirty="0">
              <a:latin typeface="Times New Roman" panose="02020603050405020304" pitchFamily="18" charset="0"/>
              <a:cs typeface="Times New Roman" panose="02020603050405020304" pitchFamily="18" charset="0"/>
            </a:endParaRPr>
          </a:p>
        </p:txBody>
      </p:sp>
      <p:sp>
        <p:nvSpPr>
          <p:cNvPr id="7" name="Βέλος: Καμπύλο προς τα δεξιά 6">
            <a:extLst>
              <a:ext uri="{FF2B5EF4-FFF2-40B4-BE49-F238E27FC236}">
                <a16:creationId xmlns:a16="http://schemas.microsoft.com/office/drawing/2014/main" id="{C2568AA2-E46E-4510-9534-8C3C94E99579}"/>
              </a:ext>
            </a:extLst>
          </p:cNvPr>
          <p:cNvSpPr/>
          <p:nvPr/>
        </p:nvSpPr>
        <p:spPr>
          <a:xfrm>
            <a:off x="539552" y="3068960"/>
            <a:ext cx="504056" cy="144016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solidFill>
                <a:schemeClr val="tx1"/>
              </a:solidFill>
            </a:endParaRPr>
          </a:p>
        </p:txBody>
      </p:sp>
      <p:sp>
        <p:nvSpPr>
          <p:cNvPr id="8" name="Βέλος: Καμπύλο προς τα δεξιά 7">
            <a:extLst>
              <a:ext uri="{FF2B5EF4-FFF2-40B4-BE49-F238E27FC236}">
                <a16:creationId xmlns:a16="http://schemas.microsoft.com/office/drawing/2014/main" id="{1C77E209-6615-4F56-A180-9DAB408417D2}"/>
              </a:ext>
            </a:extLst>
          </p:cNvPr>
          <p:cNvSpPr/>
          <p:nvPr/>
        </p:nvSpPr>
        <p:spPr>
          <a:xfrm rot="10800000">
            <a:off x="8244408" y="3022368"/>
            <a:ext cx="720080" cy="18002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17468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8D0D1F-E304-497F-9B49-F6D79D73869C}"/>
              </a:ext>
            </a:extLst>
          </p:cNvPr>
          <p:cNvSpPr>
            <a:spLocks noGrp="1"/>
          </p:cNvSpPr>
          <p:nvPr>
            <p:ph type="title"/>
          </p:nvPr>
        </p:nvSpPr>
        <p:spPr>
          <a:xfrm>
            <a:off x="457200" y="274638"/>
            <a:ext cx="8229600" cy="634082"/>
          </a:xfrm>
        </p:spPr>
        <p:txBody>
          <a:bodyPr/>
          <a:lstStyle/>
          <a:p>
            <a:r>
              <a:rPr lang="en-US" sz="1600" dirty="0">
                <a:latin typeface="Times New Roman" panose="02020603050405020304" pitchFamily="18" charset="0"/>
                <a:cs typeface="Times New Roman" panose="02020603050405020304" pitchFamily="18" charset="0"/>
              </a:rPr>
              <a:t>The “Europeanization” of Regional Sea Conventions </a:t>
            </a:r>
            <a:endParaRPr lang="el-GR" sz="1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C09456B-AFB5-4609-AFF0-BCB8BA36A4DA}"/>
              </a:ext>
            </a:extLst>
          </p:cNvPr>
          <p:cNvSpPr>
            <a:spLocks noGrp="1"/>
          </p:cNvSpPr>
          <p:nvPr>
            <p:ph idx="1"/>
          </p:nvPr>
        </p:nvSpPr>
        <p:spPr>
          <a:xfrm>
            <a:off x="323528" y="916752"/>
            <a:ext cx="8229600" cy="4929411"/>
          </a:xfrm>
        </p:spPr>
        <p:txBody>
          <a:bodyPr/>
          <a:lstStyle/>
          <a:p>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The EU as a party to OSPAR, Helsinki and Barcelona Convention</a:t>
            </a:r>
          </a:p>
          <a:p>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Shared competence -&gt; MS retain their </a:t>
            </a:r>
            <a:r>
              <a:rPr lang="en-US" sz="1600" b="1" dirty="0">
                <a:latin typeface="Times New Roman" panose="02020603050405020304" pitchFamily="18" charset="0"/>
                <a:cs typeface="Times New Roman" panose="02020603050405020304" pitchFamily="18" charset="0"/>
              </a:rPr>
              <a:t>individual votes</a:t>
            </a:r>
          </a:p>
          <a:p>
            <a:pPr marL="0" indent="0">
              <a:buNone/>
            </a:pPr>
            <a:r>
              <a:rPr lang="en-US" sz="1600" dirty="0">
                <a:latin typeface="Times New Roman" panose="02020603050405020304" pitchFamily="18" charset="0"/>
                <a:cs typeface="Times New Roman" panose="02020603050405020304" pitchFamily="18" charset="0"/>
              </a:rPr>
              <a:t>	Little concerted action so far but EU participates in institutional arrangements!</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Not yet permanent observer at the Arctic Council – still some (indirect) influence</a:t>
            </a:r>
          </a:p>
          <a:p>
            <a:pPr marL="457200" lvl="1" indent="0">
              <a:buNone/>
            </a:pPr>
            <a:r>
              <a:rPr lang="en-US" sz="1600" dirty="0">
                <a:latin typeface="Times New Roman" panose="02020603050405020304" pitchFamily="18" charset="0"/>
                <a:cs typeface="Times New Roman" panose="02020603050405020304" pitchFamily="18" charset="0"/>
              </a:rPr>
              <a:t>See for instance Offshore Safety directive relevance to the Arctic region</a:t>
            </a:r>
          </a:p>
          <a:p>
            <a:pPr marL="0" indent="0">
              <a:buNone/>
            </a:pPr>
            <a:r>
              <a:rPr lang="en-US" sz="1600" dirty="0">
                <a:latin typeface="Times New Roman" panose="02020603050405020304" pitchFamily="18" charset="0"/>
                <a:cs typeface="Times New Roman" panose="02020603050405020304" pitchFamily="18" charset="0"/>
              </a:rPr>
              <a:t>			- calls for MS to promote high level of environmental protection</a:t>
            </a:r>
          </a:p>
          <a:p>
            <a:pPr marL="0" indent="0">
              <a:buNone/>
            </a:pPr>
            <a:r>
              <a:rPr lang="en-US" sz="1600" dirty="0">
                <a:latin typeface="Times New Roman" panose="02020603050405020304" pitchFamily="18" charset="0"/>
                <a:cs typeface="Times New Roman" panose="02020603050405020304" pitchFamily="18" charset="0"/>
              </a:rPr>
              <a:t>			- vests the EU with the role to promote high environmental standards</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Limited role of the directive in waters outside the EU </a:t>
            </a:r>
          </a:p>
        </p:txBody>
      </p:sp>
    </p:spTree>
    <p:extLst>
      <p:ext uri="{BB962C8B-B14F-4D97-AF65-F5344CB8AC3E}">
        <p14:creationId xmlns:p14="http://schemas.microsoft.com/office/powerpoint/2010/main" val="332493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94DEE9-1A9F-4AD3-BBB9-E792C2A520B2}"/>
              </a:ext>
            </a:extLst>
          </p:cNvPr>
          <p:cNvSpPr>
            <a:spLocks noGrp="1"/>
          </p:cNvSpPr>
          <p:nvPr>
            <p:ph type="title"/>
          </p:nvPr>
        </p:nvSpPr>
        <p:spPr>
          <a:xfrm>
            <a:off x="457200" y="274638"/>
            <a:ext cx="8229600" cy="850106"/>
          </a:xfrm>
        </p:spPr>
        <p:txBody>
          <a:bodyPr/>
          <a:lstStyle/>
          <a:p>
            <a:r>
              <a:rPr lang="en-US" sz="2000" dirty="0">
                <a:latin typeface="Times New Roman" panose="02020603050405020304" pitchFamily="18" charset="0"/>
                <a:cs typeface="Times New Roman" panose="02020603050405020304" pitchFamily="18" charset="0"/>
              </a:rPr>
              <a:t>The enhanced enforcement of RSC as mixed agreements</a:t>
            </a:r>
            <a:endParaRPr lang="el-GR" sz="2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717602AE-6C3B-4C66-964F-0EE6E9C30D71}"/>
              </a:ext>
            </a:extLst>
          </p:cNvPr>
          <p:cNvSpPr>
            <a:spLocks noGrp="1"/>
          </p:cNvSpPr>
          <p:nvPr>
            <p:ph idx="1"/>
          </p:nvPr>
        </p:nvSpPr>
        <p:spPr>
          <a:xfrm>
            <a:off x="457200" y="1166018"/>
            <a:ext cx="8229600" cy="4525963"/>
          </a:xfrm>
        </p:spPr>
        <p:txBody>
          <a:bodyPr/>
          <a:lstStyle/>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RSC lack robust enforcement mechanisms</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As mixed agreements 			internal part of the EU legal order</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 </a:t>
            </a:r>
            <a:r>
              <a:rPr lang="en-US" sz="1600" b="1" dirty="0">
                <a:latin typeface="Times New Roman" panose="02020603050405020304" pitchFamily="18" charset="0"/>
                <a:cs typeface="Times New Roman" panose="02020603050405020304" pitchFamily="18" charset="0"/>
              </a:rPr>
              <a:t>interpretation</a:t>
            </a:r>
            <a:r>
              <a:rPr lang="en-US" sz="1600" dirty="0">
                <a:latin typeface="Times New Roman" panose="02020603050405020304" pitchFamily="18" charset="0"/>
                <a:cs typeface="Times New Roman" panose="02020603050405020304" pitchFamily="18" charset="0"/>
              </a:rPr>
              <a:t> of their provisions by the CJEU (also preliminary rulings)</a:t>
            </a:r>
          </a:p>
          <a:p>
            <a:pPr marL="0" indent="0">
              <a:buNone/>
            </a:pP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	- enhanced </a:t>
            </a:r>
            <a:r>
              <a:rPr lang="en-US" sz="1600" b="1" dirty="0">
                <a:latin typeface="Times New Roman" panose="02020603050405020304" pitchFamily="18" charset="0"/>
                <a:cs typeface="Times New Roman" panose="02020603050405020304" pitchFamily="18" charset="0"/>
              </a:rPr>
              <a:t>enforcement</a:t>
            </a:r>
            <a:r>
              <a:rPr lang="en-US" sz="1600" dirty="0">
                <a:latin typeface="Times New Roman" panose="02020603050405020304" pitchFamily="18" charset="0"/>
                <a:cs typeface="Times New Roman" panose="02020603050405020304" pitchFamily="18" charset="0"/>
              </a:rPr>
              <a:t> at the domestic level against MS</a:t>
            </a:r>
          </a:p>
          <a:p>
            <a:pPr marL="0" indent="0">
              <a:buNone/>
            </a:pPr>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Etang</a:t>
            </a:r>
            <a:r>
              <a:rPr lang="en-US" sz="1600" i="1" dirty="0">
                <a:latin typeface="Times New Roman" panose="02020603050405020304" pitchFamily="18" charset="0"/>
                <a:cs typeface="Times New Roman" panose="02020603050405020304" pitchFamily="18" charset="0"/>
              </a:rPr>
              <a:t> de </a:t>
            </a:r>
            <a:r>
              <a:rPr lang="en-US" sz="1600" i="1" dirty="0" err="1">
                <a:latin typeface="Times New Roman" panose="02020603050405020304" pitchFamily="18" charset="0"/>
                <a:cs typeface="Times New Roman" panose="02020603050405020304" pitchFamily="18" charset="0"/>
              </a:rPr>
              <a:t>Berre</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case: clear and unconditional obligations under Athens Protocol </a:t>
            </a:r>
          </a:p>
          <a:p>
            <a:pPr marL="0" indent="0">
              <a:buNone/>
            </a:pPr>
            <a:r>
              <a:rPr lang="en-US" sz="1600" dirty="0">
                <a:latin typeface="Times New Roman" panose="02020603050405020304" pitchFamily="18" charset="0"/>
                <a:cs typeface="Times New Roman" panose="02020603050405020304" pitchFamily="18" charset="0"/>
              </a:rPr>
              <a:t>		(did not examine whether it grants justiciable rights to individuals)</a:t>
            </a:r>
          </a:p>
          <a:p>
            <a:pPr marL="0" indent="0">
              <a:buNone/>
            </a:pP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		Failure of MS to take measures may result to their liability </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Possibility for infringement proceedings (and financial penalties)</a:t>
            </a:r>
          </a:p>
          <a:p>
            <a:pPr marL="0" indent="0">
              <a:buNone/>
            </a:pP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	-Under conditions, they can serve as </a:t>
            </a:r>
            <a:r>
              <a:rPr lang="en-US" sz="1600" b="1" dirty="0">
                <a:latin typeface="Times New Roman" panose="02020603050405020304" pitchFamily="18" charset="0"/>
                <a:cs typeface="Times New Roman" panose="02020603050405020304" pitchFamily="18" charset="0"/>
              </a:rPr>
              <a:t>benchmarks for the assessment of EU legislation</a:t>
            </a:r>
          </a:p>
          <a:p>
            <a:pPr marL="0" indent="0">
              <a:buNone/>
            </a:pPr>
            <a:r>
              <a:rPr lang="en-US" sz="1600" b="1" dirty="0">
                <a:latin typeface="Times New Roman" panose="02020603050405020304" pitchFamily="18" charset="0"/>
                <a:cs typeface="Times New Roman" panose="02020603050405020304" pitchFamily="18" charset="0"/>
              </a:rPr>
              <a:t>	(and EU liability)</a:t>
            </a:r>
          </a:p>
        </p:txBody>
      </p:sp>
      <p:sp>
        <p:nvSpPr>
          <p:cNvPr id="4" name="Βέλος: Δεξιό 3">
            <a:extLst>
              <a:ext uri="{FF2B5EF4-FFF2-40B4-BE49-F238E27FC236}">
                <a16:creationId xmlns:a16="http://schemas.microsoft.com/office/drawing/2014/main" id="{3F96394A-EF40-4570-BAF8-13E8A42C6441}"/>
              </a:ext>
            </a:extLst>
          </p:cNvPr>
          <p:cNvSpPr/>
          <p:nvPr/>
        </p:nvSpPr>
        <p:spPr>
          <a:xfrm>
            <a:off x="3099088" y="2132856"/>
            <a:ext cx="432048"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5482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FB436A-8015-424E-A4A6-E6B5087C67CC}"/>
              </a:ext>
            </a:extLst>
          </p:cNvPr>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Enhanced enforceability of the Mediterranean Offshore Protocol?</a:t>
            </a:r>
            <a:endParaRPr lang="el-GR" sz="2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2F875BB-B983-476F-AC64-8268D5F90436}"/>
              </a:ext>
            </a:extLst>
          </p:cNvPr>
          <p:cNvSpPr>
            <a:spLocks noGrp="1"/>
          </p:cNvSpPr>
          <p:nvPr>
            <p:ph idx="1"/>
          </p:nvPr>
        </p:nvSpPr>
        <p:spPr>
          <a:xfrm>
            <a:off x="323528" y="1166018"/>
            <a:ext cx="8229600" cy="4525963"/>
          </a:xfrm>
        </p:spPr>
        <p:txBody>
          <a:bodyPr/>
          <a:lstStyle/>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The EU has become party but only few of its MS</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-&gt; creates EU law duties for these MS, duty of sincere cooperation</a:t>
            </a:r>
          </a:p>
          <a:p>
            <a:pPr marL="0" indent="0">
              <a:buNone/>
            </a:pPr>
            <a:r>
              <a:rPr lang="en-US" sz="1600" dirty="0">
                <a:latin typeface="Times New Roman" panose="02020603050405020304" pitchFamily="18" charset="0"/>
                <a:cs typeface="Times New Roman" panose="02020603050405020304" pitchFamily="18" charset="0"/>
              </a:rPr>
              <a:t>			they need to take action to ensure that the EU complies with its obligations</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YET </a:t>
            </a:r>
            <a:r>
              <a:rPr lang="en-US" sz="1600" dirty="0">
                <a:latin typeface="Times New Roman" panose="02020603050405020304" pitchFamily="18" charset="0"/>
                <a:cs typeface="Times New Roman" panose="02020603050405020304" pitchFamily="18" charset="0"/>
              </a:rPr>
              <a:t>the EU’s accession did not bring the anticipated results in terms of ratifications!</a:t>
            </a: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Can its provisions acquire direct effect in the MS which have not ratified it?</a:t>
            </a:r>
            <a:endParaRPr lang="el-GR"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18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F8500C-567C-4FCB-91B3-4AC5008BD584}"/>
              </a:ext>
            </a:extLst>
          </p:cNvPr>
          <p:cNvSpPr>
            <a:spLocks noGrp="1"/>
          </p:cNvSpPr>
          <p:nvPr>
            <p:ph type="title"/>
          </p:nvPr>
        </p:nvSpPr>
        <p:spPr>
          <a:xfrm>
            <a:off x="457200" y="274638"/>
            <a:ext cx="8229600" cy="706090"/>
          </a:xfrm>
        </p:spPr>
        <p:txBody>
          <a:bodyPr/>
          <a:lstStyle/>
          <a:p>
            <a:r>
              <a:rPr lang="en-US" sz="2000" dirty="0">
                <a:latin typeface="Times New Roman" panose="02020603050405020304" pitchFamily="18" charset="0"/>
                <a:cs typeface="Times New Roman" panose="02020603050405020304" pitchFamily="18" charset="0"/>
              </a:rPr>
              <a:t>Conclusions: an enhanced regional legal framework</a:t>
            </a:r>
            <a:endParaRPr lang="el-GR" sz="2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D9EF877D-1B96-4CB5-8C66-7B688726F513}"/>
              </a:ext>
            </a:extLst>
          </p:cNvPr>
          <p:cNvSpPr>
            <a:spLocks noGrp="1"/>
          </p:cNvSpPr>
          <p:nvPr>
            <p:ph idx="1"/>
          </p:nvPr>
        </p:nvSpPr>
        <p:spPr>
          <a:xfrm>
            <a:off x="424944" y="980728"/>
            <a:ext cx="8229600" cy="4813995"/>
          </a:xfrm>
        </p:spPr>
        <p:txBody>
          <a:bodyPr/>
          <a:lstStyle/>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EU still does not cover many aspects of the regulation of offshore energy production</a:t>
            </a:r>
          </a:p>
          <a:p>
            <a:pPr marL="0" indent="0">
              <a:buNone/>
            </a:pPr>
            <a:r>
              <a:rPr lang="en-US" sz="1600" b="1" dirty="0">
                <a:latin typeface="Times New Roman" panose="02020603050405020304" pitchFamily="18" charset="0"/>
                <a:cs typeface="Times New Roman" panose="02020603050405020304" pitchFamily="18" charset="0"/>
              </a:rPr>
              <a:t>But</a:t>
            </a:r>
            <a:r>
              <a:rPr lang="en-US" sz="1600" dirty="0">
                <a:latin typeface="Times New Roman" panose="02020603050405020304" pitchFamily="18" charset="0"/>
                <a:cs typeface="Times New Roman" panose="02020603050405020304" pitchFamily="18" charset="0"/>
              </a:rPr>
              <a:t> has established a framework for normative interactions</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Its interactions with RSC can enhance the level of environmental protection</a:t>
            </a:r>
          </a:p>
          <a:p>
            <a:pPr marL="0" indent="0">
              <a:buNone/>
            </a:pP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	Cross-fertilization of substantive and procedural duties</a:t>
            </a:r>
          </a:p>
          <a:p>
            <a:pPr marL="0" indent="0">
              <a:buNone/>
            </a:pPr>
            <a:r>
              <a:rPr lang="en-US" sz="1600" dirty="0">
                <a:latin typeface="Times New Roman" panose="02020603050405020304" pitchFamily="18" charset="0"/>
                <a:cs typeface="Times New Roman" panose="02020603050405020304" pitchFamily="18" charset="0"/>
              </a:rPr>
              <a:t>	EU as “Door opener” for obligations under the Offshore Protocol </a:t>
            </a:r>
          </a:p>
          <a:p>
            <a:pPr marL="0" indent="0">
              <a:buNone/>
            </a:pPr>
            <a:r>
              <a:rPr lang="en-US" sz="1600" dirty="0">
                <a:latin typeface="Times New Roman" panose="02020603050405020304" pitchFamily="18" charset="0"/>
                <a:cs typeface="Times New Roman" panose="02020603050405020304" pitchFamily="18" charset="0"/>
              </a:rPr>
              <a:t>	Mixed agreements acquire supremacy over domestic law!</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Most importantly =&gt; can fill the compliance/  enforcement deficit of RSC</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Resulting in a combination of rules, varying normativity and sources</a:t>
            </a:r>
          </a:p>
          <a:p>
            <a:pPr marL="0" indent="0">
              <a:buNone/>
            </a:pP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	the composite nature of the regional framework </a:t>
            </a:r>
            <a:r>
              <a:rPr lang="en-US" sz="1600" b="1" dirty="0">
                <a:latin typeface="Times New Roman" panose="02020603050405020304" pitchFamily="18" charset="0"/>
                <a:cs typeface="Times New Roman" panose="02020603050405020304" pitchFamily="18" charset="0"/>
              </a:rPr>
              <a:t>is not necessarily a problem</a:t>
            </a:r>
            <a:r>
              <a:rPr lang="en-US" sz="1600" dirty="0">
                <a:latin typeface="Times New Roman" panose="02020603050405020304" pitchFamily="18" charset="0"/>
                <a:cs typeface="Times New Roman" panose="02020603050405020304" pitchFamily="18" charset="0"/>
              </a:rPr>
              <a:t>!</a:t>
            </a:r>
          </a:p>
          <a:p>
            <a:pPr marL="0" indent="0">
              <a:buNone/>
            </a:pPr>
            <a:r>
              <a:rPr lang="en-US" sz="1600" dirty="0">
                <a:latin typeface="Times New Roman" panose="02020603050405020304" pitchFamily="18" charset="0"/>
                <a:cs typeface="Times New Roman" panose="02020603050405020304" pitchFamily="18" charset="0"/>
              </a:rPr>
              <a:t>	</a:t>
            </a:r>
            <a:endParaRPr lang="el-G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82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67324"/>
            <a:ext cx="9180512" cy="1143000"/>
          </a:xfrm>
        </p:spPr>
        <p:txBody>
          <a:bodyPr>
            <a:normAutofit/>
          </a:bodyPr>
          <a:lstStyle/>
          <a:p>
            <a:pPr lvl="0" defTabSz="914400"/>
            <a:r>
              <a:rPr lang="en-GB" sz="2400" dirty="0">
                <a:solidFill>
                  <a:srgbClr val="0070C0"/>
                </a:solidFill>
                <a:latin typeface="Times New Roman" panose="02020603050405020304" pitchFamily="18" charset="0"/>
                <a:ea typeface="MS PGothic" pitchFamily="34" charset="-128"/>
                <a:cs typeface="Times New Roman" panose="02020603050405020304" pitchFamily="18" charset="0"/>
              </a:rPr>
              <a:t>	Thank you for your attention</a:t>
            </a:r>
            <a:br>
              <a:rPr lang="en-GB" sz="2400" dirty="0">
                <a:solidFill>
                  <a:srgbClr val="0070C0"/>
                </a:solidFill>
                <a:latin typeface="Times New Roman" panose="02020603050405020304" pitchFamily="18" charset="0"/>
                <a:ea typeface="MS PGothic" pitchFamily="34" charset="-128"/>
                <a:cs typeface="Times New Roman" panose="02020603050405020304" pitchFamily="18" charset="0"/>
              </a:rPr>
            </a:br>
            <a:endParaRPr lang="nl-NL" dirty="0"/>
          </a:p>
        </p:txBody>
      </p:sp>
      <p:pic>
        <p:nvPicPr>
          <p:cNvPr id="5" name="Θέση περιεχομένου 8">
            <a:extLst>
              <a:ext uri="{FF2B5EF4-FFF2-40B4-BE49-F238E27FC236}">
                <a16:creationId xmlns:a16="http://schemas.microsoft.com/office/drawing/2014/main" id="{82D03AF6-FE04-4009-A089-8843105D0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5616" y="754313"/>
            <a:ext cx="6840760" cy="3826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Content Placeholder 7">
            <a:extLst>
              <a:ext uri="{FF2B5EF4-FFF2-40B4-BE49-F238E27FC236}">
                <a16:creationId xmlns:a16="http://schemas.microsoft.com/office/drawing/2014/main" id="{8ED70289-7EF8-431E-90EF-4C5F5B3A76A4}"/>
              </a:ext>
            </a:extLst>
          </p:cNvPr>
          <p:cNvPicPr>
            <a:picLocks noGrp="1" noChangeAspect="1"/>
          </p:cNvPicPr>
          <p:nvPr>
            <p:ph idx="1"/>
          </p:nvPr>
        </p:nvPicPr>
        <p:blipFill>
          <a:blip r:embed="rId4"/>
          <a:stretch>
            <a:fillRect/>
          </a:stretch>
        </p:blipFill>
        <p:spPr>
          <a:xfrm>
            <a:off x="179512" y="4804179"/>
            <a:ext cx="2773784" cy="987815"/>
          </a:xfrm>
          <a:prstGeom prst="rect">
            <a:avLst/>
          </a:prstGeom>
        </p:spPr>
      </p:pic>
      <p:sp>
        <p:nvSpPr>
          <p:cNvPr id="6" name="Rectangle 5">
            <a:extLst>
              <a:ext uri="{FF2B5EF4-FFF2-40B4-BE49-F238E27FC236}">
                <a16:creationId xmlns:a16="http://schemas.microsoft.com/office/drawing/2014/main" id="{6D6E91E7-ECF8-4D69-B201-E0ADB6498FA1}"/>
              </a:ext>
            </a:extLst>
          </p:cNvPr>
          <p:cNvSpPr/>
          <p:nvPr/>
        </p:nvSpPr>
        <p:spPr>
          <a:xfrm>
            <a:off x="3153362" y="4882587"/>
            <a:ext cx="4572000" cy="830997"/>
          </a:xfrm>
          <a:prstGeom prst="rect">
            <a:avLst/>
          </a:prstGeom>
        </p:spPr>
        <p:txBody>
          <a:bodyPr>
            <a:spAutoFit/>
          </a:bodyPr>
          <a:lstStyle/>
          <a:p>
            <a:pPr lvl="0" defTabSz="914400" fontAlgn="auto">
              <a:spcBef>
                <a:spcPts val="0"/>
              </a:spcBef>
              <a:spcAft>
                <a:spcPts val="0"/>
              </a:spcAft>
            </a:pPr>
            <a:r>
              <a:rPr lang="en-US" sz="1200" dirty="0">
                <a:solidFill>
                  <a:srgbClr val="000000"/>
                </a:solidFill>
                <a:latin typeface="Times New Roman"/>
                <a:ea typeface="MS PGothic" pitchFamily="34" charset="-128"/>
                <a:cs typeface="Times New Roman"/>
              </a:rPr>
              <a:t>The research for this paper has been conducted thanks to the financial support of the European Research Council under the European Union’s Horizon 2020 research and innovation </a:t>
            </a:r>
            <a:r>
              <a:rPr lang="en-US" sz="1200" dirty="0" err="1">
                <a:solidFill>
                  <a:srgbClr val="000000"/>
                </a:solidFill>
                <a:latin typeface="Times New Roman"/>
                <a:ea typeface="MS PGothic" pitchFamily="34" charset="-128"/>
                <a:cs typeface="Times New Roman"/>
              </a:rPr>
              <a:t>programme</a:t>
            </a:r>
            <a:r>
              <a:rPr lang="en-US" sz="1200" dirty="0">
                <a:solidFill>
                  <a:srgbClr val="000000"/>
                </a:solidFill>
                <a:latin typeface="Times New Roman"/>
                <a:ea typeface="MS PGothic" pitchFamily="34" charset="-128"/>
                <a:cs typeface="Times New Roman"/>
              </a:rPr>
              <a:t> (grant agreement No 639070 - SUSTAINABLEOCEAN).</a:t>
            </a:r>
            <a:endParaRPr lang="en-GB" sz="1200" dirty="0">
              <a:solidFill>
                <a:srgbClr val="000000"/>
              </a:solidFill>
              <a:latin typeface="Times New Roman"/>
              <a:ea typeface="MS PGothic" pitchFamily="34" charset="-128"/>
              <a:cs typeface="Times New Roman"/>
            </a:endParaRPr>
          </a:p>
        </p:txBody>
      </p:sp>
    </p:spTree>
    <p:extLst>
      <p:ext uri="{BB962C8B-B14F-4D97-AF65-F5344CB8AC3E}">
        <p14:creationId xmlns:p14="http://schemas.microsoft.com/office/powerpoint/2010/main" val="200771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8A4791-890A-4DD4-A7F6-C6703454D437}"/>
              </a:ext>
            </a:extLst>
          </p:cNvPr>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Outline of the presentation</a:t>
            </a:r>
            <a:endParaRPr lang="el-GR" sz="2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C6A63E4A-CEB1-4996-A65E-7B0F01A9255B}"/>
              </a:ext>
            </a:extLst>
          </p:cNvPr>
          <p:cNvSpPr>
            <a:spLocks noGrp="1"/>
          </p:cNvSpPr>
          <p:nvPr>
            <p:ph idx="1"/>
          </p:nvPr>
        </p:nvSpPr>
        <p:spPr>
          <a:xfrm>
            <a:off x="395536" y="1166018"/>
            <a:ext cx="8229600" cy="4525963"/>
          </a:xfrm>
        </p:spPr>
        <p:txBody>
          <a:bodyPr/>
          <a:lstStyle/>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Introduction: normative interactions and the regulation of offshore energy production</a:t>
            </a:r>
          </a:p>
          <a:p>
            <a:pPr marL="0" indent="0">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Brief overview of the selected regional sea conventions</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EU law and the environmental regulation of offshore energy production</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Interactions between EU secondary rules and Regional Sea Conventions</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The “Europeanization” of Regional Sea Conventions and its normative effects</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Conclusions: the ensuing regional legal framework</a:t>
            </a:r>
          </a:p>
        </p:txBody>
      </p:sp>
    </p:spTree>
    <p:extLst>
      <p:ext uri="{BB962C8B-B14F-4D97-AF65-F5344CB8AC3E}">
        <p14:creationId xmlns:p14="http://schemas.microsoft.com/office/powerpoint/2010/main" val="381726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fld id="{84ACC036-6EB4-4E1F-ACC4-3E68F5C2AFE8}" type="slidenum">
              <a:rPr lang="en-US" altLang="en-US" smtClean="0"/>
              <a:pPr/>
              <a:t>3</a:t>
            </a:fld>
            <a:endParaRPr lang="en-US" altLang="en-US" dirty="0"/>
          </a:p>
        </p:txBody>
      </p:sp>
      <p:sp>
        <p:nvSpPr>
          <p:cNvPr id="129026" name="Rectangle 2"/>
          <p:cNvSpPr>
            <a:spLocks noGrp="1" noChangeArrowheads="1"/>
          </p:cNvSpPr>
          <p:nvPr>
            <p:ph type="title"/>
          </p:nvPr>
        </p:nvSpPr>
        <p:spPr>
          <a:xfrm>
            <a:off x="457200" y="274638"/>
            <a:ext cx="8229600" cy="1143000"/>
          </a:xfrm>
        </p:spPr>
        <p:txBody>
          <a:bodyPr/>
          <a:lstStyle/>
          <a:p>
            <a:pPr algn="just"/>
            <a:r>
              <a:rPr lang="en-US" altLang="en-US" sz="2000" dirty="0">
                <a:latin typeface="Times New Roman" panose="02020603050405020304" pitchFamily="18" charset="0"/>
                <a:cs typeface="Times New Roman" panose="02020603050405020304" pitchFamily="18" charset="0"/>
              </a:rPr>
              <a:t>Introduction: normative interactions and the international regulation of offshore energy production</a:t>
            </a:r>
          </a:p>
        </p:txBody>
      </p:sp>
      <p:sp>
        <p:nvSpPr>
          <p:cNvPr id="129027" name="Rectangle 3"/>
          <p:cNvSpPr>
            <a:spLocks noGrp="1" noChangeArrowheads="1"/>
          </p:cNvSpPr>
          <p:nvPr>
            <p:ph type="body" idx="1"/>
          </p:nvPr>
        </p:nvSpPr>
        <p:spPr>
          <a:xfrm>
            <a:off x="107504" y="1449843"/>
            <a:ext cx="8928992" cy="4525963"/>
          </a:xfrm>
        </p:spPr>
        <p:txBody>
          <a:bodyPr/>
          <a:lstStyle/>
          <a:p>
            <a:pPr marL="3657600" lvl="8" indent="0">
              <a:buNone/>
            </a:pPr>
            <a:endParaRPr lang="en-US" sz="1800" b="1" dirty="0">
              <a:latin typeface="Times New Roman" panose="02020603050405020304" pitchFamily="18" charset="0"/>
              <a:cs typeface="Times New Roman" panose="02020603050405020304" pitchFamily="18" charset="0"/>
            </a:endParaRPr>
          </a:p>
          <a:p>
            <a:pPr lvl="8"/>
            <a:r>
              <a:rPr lang="en-US" sz="1800" b="1" dirty="0">
                <a:latin typeface="Times New Roman" panose="02020603050405020304" pitchFamily="18" charset="0"/>
                <a:cs typeface="Times New Roman" panose="02020603050405020304" pitchFamily="18" charset="0"/>
              </a:rPr>
              <a:t>Why and which normative interactions?</a:t>
            </a:r>
          </a:p>
          <a:p>
            <a:pPr marL="0" indent="0">
              <a:buNone/>
            </a:pPr>
            <a:endParaRPr lang="en-US" sz="1800" b="1" dirty="0">
              <a:latin typeface="Times New Roman" panose="02020603050405020304" pitchFamily="18" charset="0"/>
              <a:cs typeface="Times New Roman" panose="02020603050405020304" pitchFamily="18" charset="0"/>
            </a:endParaRPr>
          </a:p>
          <a:p>
            <a:pPr lvl="8"/>
            <a:r>
              <a:rPr lang="en-US" sz="1800" b="1" dirty="0">
                <a:latin typeface="Times New Roman" panose="02020603050405020304" pitchFamily="18" charset="0"/>
                <a:cs typeface="Times New Roman" panose="02020603050405020304" pitchFamily="18" charset="0"/>
              </a:rPr>
              <a:t>Why offshore energy production?</a:t>
            </a:r>
          </a:p>
          <a:p>
            <a:pPr marL="0" indent="0">
              <a:buNone/>
            </a:pPr>
            <a:endParaRPr lang="en-US" sz="1800" b="1" dirty="0">
              <a:latin typeface="Times New Roman" panose="02020603050405020304" pitchFamily="18" charset="0"/>
              <a:cs typeface="Times New Roman" panose="02020603050405020304" pitchFamily="18" charset="0"/>
            </a:endParaRPr>
          </a:p>
          <a:p>
            <a:pPr lvl="8"/>
            <a:r>
              <a:rPr lang="en-US" sz="1800" b="1" dirty="0">
                <a:latin typeface="Times New Roman" panose="02020603050405020304" pitchFamily="18" charset="0"/>
                <a:cs typeface="Times New Roman" panose="02020603050405020304" pitchFamily="18" charset="0"/>
              </a:rPr>
              <a:t>Why focus on regionalism?</a:t>
            </a:r>
          </a:p>
          <a:p>
            <a:pPr marL="0" indent="0">
              <a:buNone/>
            </a:pPr>
            <a:endParaRPr lang="en-US" sz="1800" b="1" dirty="0">
              <a:latin typeface="Times New Roman" panose="02020603050405020304" pitchFamily="18" charset="0"/>
              <a:cs typeface="Times New Roman" panose="02020603050405020304" pitchFamily="18" charset="0"/>
            </a:endParaRPr>
          </a:p>
          <a:p>
            <a:pPr lvl="8"/>
            <a:r>
              <a:rPr lang="en-US" sz="1800" b="1" dirty="0">
                <a:latin typeface="Times New Roman" panose="02020603050405020304" pitchFamily="18" charset="0"/>
                <a:cs typeface="Times New Roman" panose="02020603050405020304" pitchFamily="18" charset="0"/>
              </a:rPr>
              <a:t>Why the selected regions?</a:t>
            </a:r>
          </a:p>
        </p:txBody>
      </p:sp>
      <p:pic>
        <p:nvPicPr>
          <p:cNvPr id="6" name="Εικόνα 5">
            <a:extLst>
              <a:ext uri="{FF2B5EF4-FFF2-40B4-BE49-F238E27FC236}">
                <a16:creationId xmlns:a16="http://schemas.microsoft.com/office/drawing/2014/main" id="{D467081B-D648-4B4B-AD56-48B37402C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 y="1158682"/>
            <a:ext cx="2475568" cy="1794783"/>
          </a:xfrm>
          <a:prstGeom prst="rect">
            <a:avLst/>
          </a:prstGeom>
        </p:spPr>
      </p:pic>
      <p:pic>
        <p:nvPicPr>
          <p:cNvPr id="9" name="Εικόνα 8">
            <a:extLst>
              <a:ext uri="{FF2B5EF4-FFF2-40B4-BE49-F238E27FC236}">
                <a16:creationId xmlns:a16="http://schemas.microsoft.com/office/drawing/2014/main" id="{EA2D1D29-825B-40BD-8506-3B4219FA2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953465"/>
            <a:ext cx="2456712" cy="1735688"/>
          </a:xfrm>
          <a:prstGeom prst="rect">
            <a:avLst/>
          </a:prstGeom>
        </p:spPr>
      </p:pic>
      <p:pic>
        <p:nvPicPr>
          <p:cNvPr id="10" name="Εικόνα 9">
            <a:extLst>
              <a:ext uri="{FF2B5EF4-FFF2-40B4-BE49-F238E27FC236}">
                <a16:creationId xmlns:a16="http://schemas.microsoft.com/office/drawing/2014/main" id="{54214228-2494-4966-87CC-8AE1F8394F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6240" y="4708677"/>
            <a:ext cx="2475568" cy="1398959"/>
          </a:xfrm>
          <a:prstGeom prst="rect">
            <a:avLst/>
          </a:prstGeom>
        </p:spPr>
      </p:pic>
    </p:spTree>
    <p:extLst>
      <p:ext uri="{BB962C8B-B14F-4D97-AF65-F5344CB8AC3E}">
        <p14:creationId xmlns:p14="http://schemas.microsoft.com/office/powerpoint/2010/main" val="167333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74BB81-E43C-475E-8737-B85E81BE18CB}"/>
              </a:ext>
            </a:extLst>
          </p:cNvPr>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European regional seas – EU law as an extra layer of regulation</a:t>
            </a:r>
            <a:endParaRPr lang="el-GR" sz="2000" dirty="0">
              <a:latin typeface="Times New Roman" panose="02020603050405020304" pitchFamily="18" charset="0"/>
              <a:cs typeface="Times New Roman" panose="02020603050405020304" pitchFamily="18" charset="0"/>
            </a:endParaRPr>
          </a:p>
        </p:txBody>
      </p:sp>
      <p:pic>
        <p:nvPicPr>
          <p:cNvPr id="5" name="Θέση περιεχομένου 4" descr="Εικόνα που περιέχει κείμενο, χάρτης&#10;&#10;Περιγραφή που δημιουργήθηκε αυτόματα">
            <a:extLst>
              <a:ext uri="{FF2B5EF4-FFF2-40B4-BE49-F238E27FC236}">
                <a16:creationId xmlns:a16="http://schemas.microsoft.com/office/drawing/2014/main" id="{26C1E3FE-58C6-4DF7-B4F2-D6A82FD52A5E}"/>
              </a:ext>
            </a:extLst>
          </p:cNvPr>
          <p:cNvPicPr>
            <a:picLocks noGrp="1" noChangeAspect="1"/>
          </p:cNvPicPr>
          <p:nvPr>
            <p:ph idx="1"/>
          </p:nvPr>
        </p:nvPicPr>
        <p:blipFill>
          <a:blip r:embed="rId2"/>
          <a:stretch>
            <a:fillRect/>
          </a:stretch>
        </p:blipFill>
        <p:spPr>
          <a:xfrm>
            <a:off x="683569" y="1117392"/>
            <a:ext cx="7488832" cy="4907053"/>
          </a:xfrm>
        </p:spPr>
      </p:pic>
    </p:spTree>
    <p:extLst>
      <p:ext uri="{BB962C8B-B14F-4D97-AF65-F5344CB8AC3E}">
        <p14:creationId xmlns:p14="http://schemas.microsoft.com/office/powerpoint/2010/main" val="250336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1D199-10BA-466B-9963-E1706704C7C8}"/>
              </a:ext>
            </a:extLst>
          </p:cNvPr>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The cross-fertilization of EU law and Regional Sea Conventions</a:t>
            </a:r>
            <a:endParaRPr lang="nl-NL" sz="2000" dirty="0"/>
          </a:p>
        </p:txBody>
      </p:sp>
      <p:sp>
        <p:nvSpPr>
          <p:cNvPr id="6" name="Content Placeholder 5">
            <a:extLst>
              <a:ext uri="{FF2B5EF4-FFF2-40B4-BE49-F238E27FC236}">
                <a16:creationId xmlns:a16="http://schemas.microsoft.com/office/drawing/2014/main" id="{2FCF96C4-0AA8-4BEE-9370-29ED222C3091}"/>
              </a:ext>
            </a:extLst>
          </p:cNvPr>
          <p:cNvSpPr>
            <a:spLocks noGrp="1"/>
          </p:cNvSpPr>
          <p:nvPr>
            <p:ph idx="1"/>
          </p:nvPr>
        </p:nvSpPr>
        <p:spPr>
          <a:xfrm>
            <a:off x="596072" y="1166018"/>
            <a:ext cx="7560840" cy="4525963"/>
          </a:xfrm>
        </p:spPr>
        <p:txBody>
          <a:bodyPr/>
          <a:lstStyle/>
          <a:p>
            <a:pPr marL="0" lvl="0" indent="0" algn="just" defTabSz="914400">
              <a:lnSpc>
                <a:spcPct val="101000"/>
              </a:lnSpc>
              <a:spcBef>
                <a:spcPct val="0"/>
              </a:spcBef>
              <a:spcAft>
                <a:spcPct val="10000"/>
              </a:spcAft>
              <a:buNone/>
            </a:pPr>
            <a:endParaRPr lang="en-US" kern="0" dirty="0">
              <a:solidFill>
                <a:srgbClr val="000000"/>
              </a:solidFill>
              <a:latin typeface="Times New Roman" panose="02020603050405020304" pitchFamily="18" charset="0"/>
              <a:ea typeface="MS PGothic" pitchFamily="34" charset="-128"/>
              <a:cs typeface="Times New Roman" panose="02020603050405020304" pitchFamily="18" charset="0"/>
            </a:endParaRPr>
          </a:p>
          <a:p>
            <a:pPr marL="0" lvl="0" indent="0" algn="just" defTabSz="914400">
              <a:lnSpc>
                <a:spcPct val="101000"/>
              </a:lnSpc>
              <a:spcBef>
                <a:spcPct val="0"/>
              </a:spcBef>
              <a:spcAft>
                <a:spcPct val="10000"/>
              </a:spcAft>
              <a:buNone/>
            </a:pPr>
            <a:r>
              <a:rPr lang="en-US" b="1" kern="0" dirty="0">
                <a:solidFill>
                  <a:srgbClr val="000000"/>
                </a:solidFill>
                <a:latin typeface="Times New Roman" panose="02020603050405020304" pitchFamily="18" charset="0"/>
                <a:ea typeface="MS PGothic" pitchFamily="34" charset="-128"/>
                <a:cs typeface="Times New Roman" panose="02020603050405020304" pitchFamily="18" charset="0"/>
              </a:rPr>
              <a:t>Main argument</a:t>
            </a:r>
            <a:r>
              <a:rPr lang="en-US" kern="0" dirty="0">
                <a:solidFill>
                  <a:srgbClr val="000000"/>
                </a:solidFill>
                <a:latin typeface="Times New Roman" panose="02020603050405020304" pitchFamily="18" charset="0"/>
                <a:ea typeface="MS PGothic" pitchFamily="34" charset="-128"/>
                <a:cs typeface="Times New Roman" panose="02020603050405020304" pitchFamily="18" charset="0"/>
              </a:rPr>
              <a:t>: interactions between EU law and regional sea conventions are mutually beneficial</a:t>
            </a:r>
          </a:p>
          <a:p>
            <a:pPr marL="0" indent="0">
              <a:lnSpc>
                <a:spcPct val="150000"/>
              </a:lnSpc>
              <a:buNone/>
            </a:pPr>
            <a:endParaRPr lang="nl-NL" sz="2200" dirty="0"/>
          </a:p>
          <a:p>
            <a:pPr marL="0" indent="0">
              <a:lnSpc>
                <a:spcPct val="150000"/>
              </a:lnSpc>
              <a:buNone/>
            </a:pPr>
            <a:r>
              <a:rPr lang="nl-NL" sz="1800" dirty="0">
                <a:latin typeface="Times New Roman" panose="02020603050405020304" pitchFamily="18" charset="0"/>
                <a:cs typeface="Times New Roman" panose="02020603050405020304" pitchFamily="18" charset="0"/>
              </a:rPr>
              <a:t>Enhance marine environmental protection with regard to offshore energy production across Europe, in terms of:</a:t>
            </a:r>
          </a:p>
          <a:p>
            <a:pPr marL="0" indent="0">
              <a:lnSpc>
                <a:spcPct val="150000"/>
              </a:lnSpc>
              <a:buNone/>
            </a:pPr>
            <a:r>
              <a:rPr lang="nl-NL" sz="1800" dirty="0">
                <a:latin typeface="Times New Roman" panose="02020603050405020304" pitchFamily="18" charset="0"/>
                <a:cs typeface="Times New Roman" panose="02020603050405020304" pitchFamily="18" charset="0"/>
              </a:rPr>
              <a:t>		a/ substantive and procedural environmental rules</a:t>
            </a:r>
          </a:p>
          <a:p>
            <a:pPr marL="0" indent="0">
              <a:lnSpc>
                <a:spcPct val="150000"/>
              </a:lnSpc>
              <a:buNone/>
            </a:pPr>
            <a:r>
              <a:rPr lang="nl-NL" sz="1800" dirty="0">
                <a:latin typeface="Times New Roman" panose="02020603050405020304" pitchFamily="18" charset="0"/>
                <a:cs typeface="Times New Roman" panose="02020603050405020304" pitchFamily="18" charset="0"/>
              </a:rPr>
              <a:t>		b/ enforcement – compliance with these rules</a:t>
            </a:r>
          </a:p>
          <a:p>
            <a:pPr marL="0" indent="0">
              <a:lnSpc>
                <a:spcPct val="150000"/>
              </a:lnSpc>
              <a:buNone/>
            </a:pPr>
            <a:r>
              <a:rPr lang="nl-NL"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3466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93" y="124916"/>
            <a:ext cx="8928992" cy="1143000"/>
          </a:xfrm>
        </p:spPr>
        <p:txBody>
          <a:bodyPr/>
          <a:lstStyle/>
          <a:p>
            <a:pPr algn="just"/>
            <a:r>
              <a:rPr lang="en-GB" sz="2000" dirty="0">
                <a:latin typeface="Palatino Linotype" panose="02040502050505030304" pitchFamily="18" charset="0"/>
                <a:ea typeface="Calibri" panose="020F0502020204030204" pitchFamily="34" charset="0"/>
                <a:cs typeface="Times New Roman" panose="02020603050405020304" pitchFamily="18" charset="0"/>
              </a:rPr>
              <a:t>Brief overview of the selected regional sea conventions</a:t>
            </a:r>
            <a:endParaRPr lang="nb-NO" sz="2000" dirty="0"/>
          </a:p>
        </p:txBody>
      </p:sp>
      <p:sp>
        <p:nvSpPr>
          <p:cNvPr id="4" name="Slide Number Placeholder 3"/>
          <p:cNvSpPr>
            <a:spLocks noGrp="1"/>
          </p:cNvSpPr>
          <p:nvPr>
            <p:ph type="sldNum" sz="quarter" idx="12"/>
          </p:nvPr>
        </p:nvSpPr>
        <p:spPr/>
        <p:txBody>
          <a:bodyPr/>
          <a:lstStyle/>
          <a:p>
            <a:endParaRPr lang="en-US" noProof="0" dirty="0"/>
          </a:p>
        </p:txBody>
      </p:sp>
      <p:sp>
        <p:nvSpPr>
          <p:cNvPr id="6" name="Θέση περιεχομένου 5">
            <a:extLst>
              <a:ext uri="{FF2B5EF4-FFF2-40B4-BE49-F238E27FC236}">
                <a16:creationId xmlns:a16="http://schemas.microsoft.com/office/drawing/2014/main" id="{C7581F9F-7102-474F-8727-6851D62F79FB}"/>
              </a:ext>
            </a:extLst>
          </p:cNvPr>
          <p:cNvSpPr>
            <a:spLocks noGrp="1"/>
          </p:cNvSpPr>
          <p:nvPr>
            <p:ph idx="1"/>
          </p:nvPr>
        </p:nvSpPr>
        <p:spPr>
          <a:xfrm>
            <a:off x="219350" y="2771636"/>
            <a:ext cx="8229600" cy="4525963"/>
          </a:xfrm>
        </p:spPr>
        <p:txBody>
          <a:bodyPr/>
          <a:lstStyle/>
          <a:p>
            <a:endParaRPr lang="en-US" dirty="0"/>
          </a:p>
          <a:p>
            <a:endParaRPr lang="en-US" dirty="0"/>
          </a:p>
          <a:p>
            <a:endParaRPr lang="en-US" dirty="0"/>
          </a:p>
          <a:p>
            <a:endParaRPr lang="en-US" dirty="0"/>
          </a:p>
          <a:p>
            <a:pPr marL="0" indent="0">
              <a:buNone/>
            </a:pPr>
            <a:endParaRPr lang="en-US" sz="1800" dirty="0">
              <a:latin typeface="Times New Roman" panose="02020603050405020304" pitchFamily="18" charset="0"/>
              <a:cs typeface="Times New Roman" panose="02020603050405020304" pitchFamily="18" charset="0"/>
            </a:endParaRPr>
          </a:p>
          <a:p>
            <a:endParaRPr lang="en-US" dirty="0"/>
          </a:p>
          <a:p>
            <a:endParaRPr lang="el-GR"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5B32CD9-1361-4D89-83E4-A76EE812B9AE}"/>
              </a:ext>
            </a:extLst>
          </p:cNvPr>
          <p:cNvSpPr txBox="1"/>
          <p:nvPr/>
        </p:nvSpPr>
        <p:spPr>
          <a:xfrm>
            <a:off x="539552" y="1340768"/>
            <a:ext cx="7909398" cy="584775"/>
          </a:xfrm>
          <a:prstGeom prst="rect">
            <a:avLst/>
          </a:prstGeom>
          <a:noFill/>
        </p:spPr>
        <p:txBody>
          <a:bodyPr wrap="square" rtlCol="0">
            <a:spAutoFit/>
          </a:bodyPr>
          <a:lstStyle/>
          <a:p>
            <a:pPr lvl="3" algn="just"/>
            <a:endParaRPr lang="en-GB" sz="1400"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43B19AD-029A-4C07-B676-B76989621D1B}"/>
              </a:ext>
            </a:extLst>
          </p:cNvPr>
          <p:cNvSpPr txBox="1"/>
          <p:nvPr/>
        </p:nvSpPr>
        <p:spPr>
          <a:xfrm>
            <a:off x="323528" y="1340768"/>
            <a:ext cx="8363272" cy="477053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Offshore Protocol to the Barcelona Convention – </a:t>
            </a:r>
            <a:r>
              <a:rPr lang="en-US" sz="1600" b="1" dirty="0">
                <a:latin typeface="Times New Roman" panose="02020603050405020304" pitchFamily="18" charset="0"/>
                <a:cs typeface="Times New Roman" panose="02020603050405020304" pitchFamily="18" charset="0"/>
              </a:rPr>
              <a:t>Mediterranean Sea</a:t>
            </a:r>
          </a:p>
          <a:p>
            <a:pPr marL="285750" indent="-285750" algn="just">
              <a:buFont typeface="Courier New" panose="02070309020205020404" pitchFamily="49" charset="0"/>
              <a:buChar char="o"/>
            </a:pPr>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Annex VI on Prevention of Pollution from Offshore Activities to Helsinki Convention – </a:t>
            </a:r>
            <a:r>
              <a:rPr lang="en-US" sz="1600" b="1" dirty="0">
                <a:latin typeface="Times New Roman" panose="02020603050405020304" pitchFamily="18" charset="0"/>
                <a:cs typeface="Times New Roman" panose="02020603050405020304" pitchFamily="18" charset="0"/>
              </a:rPr>
              <a:t>Baltic Sea </a:t>
            </a:r>
          </a:p>
          <a:p>
            <a:pPr marL="285750" indent="-285750" algn="just">
              <a:buFont typeface="Courier New" panose="02070309020205020404" pitchFamily="49" charset="0"/>
              <a:buChar char="o"/>
            </a:pPr>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Annex III on prevention of offshore pollution to OSPAR Convention – </a:t>
            </a:r>
            <a:r>
              <a:rPr lang="en-US" sz="1600" b="1" dirty="0">
                <a:latin typeface="Times New Roman" panose="02020603050405020304" pitchFamily="18" charset="0"/>
                <a:cs typeface="Times New Roman" panose="02020603050405020304" pitchFamily="18" charset="0"/>
              </a:rPr>
              <a:t>North-East Atlantic</a:t>
            </a:r>
          </a:p>
          <a:p>
            <a:pPr marL="285750" indent="-285750" algn="just">
              <a:buFont typeface="Courier New" panose="02070309020205020404" pitchFamily="49" charset="0"/>
              <a:buChar char="o"/>
            </a:pPr>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Agreement on Cooperation on Marine Oil Pollution, Preparedness and Response – </a:t>
            </a:r>
            <a:r>
              <a:rPr lang="en-US" sz="1600" b="1" dirty="0">
                <a:latin typeface="Times New Roman" panose="02020603050405020304" pitchFamily="18" charset="0"/>
                <a:cs typeface="Times New Roman" panose="02020603050405020304" pitchFamily="18" charset="0"/>
              </a:rPr>
              <a:t>Arctic Ocean</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Specialised rules on</a:t>
            </a:r>
            <a:r>
              <a:rPr lang="en-US" sz="1600" dirty="0">
                <a:latin typeface="Times New Roman" panose="02020603050405020304" pitchFamily="18" charset="0"/>
                <a:cs typeface="Times New Roman" panose="02020603050405020304" pitchFamily="18" charset="0"/>
              </a:rPr>
              <a:t>: 		precautionary principle &amp; ecosystem-based approach</a:t>
            </a:r>
          </a:p>
          <a:p>
            <a:r>
              <a:rPr lang="en-US" sz="1600" dirty="0">
                <a:latin typeface="Times New Roman" panose="02020603050405020304" pitchFamily="18" charset="0"/>
                <a:cs typeface="Times New Roman" panose="02020603050405020304" pitchFamily="18" charset="0"/>
              </a:rPr>
              <a:t>					EIAs/SEAs</a:t>
            </a:r>
          </a:p>
          <a:p>
            <a:r>
              <a:rPr lang="en-US" sz="1600" dirty="0">
                <a:latin typeface="Times New Roman" panose="02020603050405020304" pitchFamily="18" charset="0"/>
                <a:cs typeface="Times New Roman" panose="02020603050405020304" pitchFamily="18" charset="0"/>
              </a:rPr>
              <a:t>					Operational / Accidental oil pollution </a:t>
            </a:r>
          </a:p>
          <a:p>
            <a:r>
              <a:rPr lang="en-US" sz="1600" dirty="0">
                <a:latin typeface="Times New Roman" panose="02020603050405020304" pitchFamily="18" charset="0"/>
                <a:cs typeface="Times New Roman" panose="02020603050405020304" pitchFamily="18" charset="0"/>
              </a:rPr>
              <a:t>					Use of BAT and BEP</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		</a:t>
            </a:r>
          </a:p>
          <a:p>
            <a:r>
              <a:rPr lang="en-US" sz="1600" b="1" dirty="0">
                <a:latin typeface="Times New Roman" panose="02020603050405020304" pitchFamily="18" charset="0"/>
                <a:cs typeface="Times New Roman" panose="02020603050405020304" pitchFamily="18" charset="0"/>
              </a:rPr>
              <a:t>		</a:t>
            </a:r>
          </a:p>
          <a:p>
            <a:r>
              <a:rPr lang="en-US" sz="1600" b="1" dirty="0">
                <a:latin typeface="Times New Roman" panose="02020603050405020304" pitchFamily="18" charset="0"/>
                <a:cs typeface="Times New Roman" panose="02020603050405020304" pitchFamily="18" charset="0"/>
              </a:rPr>
              <a:t>			institutional framework </a:t>
            </a:r>
            <a:r>
              <a:rPr lang="en-US" sz="1600" dirty="0">
                <a:latin typeface="Times New Roman" panose="02020603050405020304" pitchFamily="18" charset="0"/>
                <a:cs typeface="Times New Roman" panose="02020603050405020304" pitchFamily="18" charset="0"/>
              </a:rPr>
              <a:t>producing</a:t>
            </a:r>
            <a:r>
              <a:rPr lang="en-US" sz="1600" b="1" dirty="0">
                <a:latin typeface="Times New Roman" panose="02020603050405020304" pitchFamily="18" charset="0"/>
                <a:cs typeface="Times New Roman" panose="02020603050405020304" pitchFamily="18" charset="0"/>
              </a:rPr>
              <a:t> “secondary” instruments</a:t>
            </a:r>
          </a:p>
          <a:p>
            <a:endParaRPr lang="en-US" sz="1600" b="1" dirty="0">
              <a:latin typeface="Times New Roman" panose="02020603050405020304" pitchFamily="18" charset="0"/>
              <a:cs typeface="Times New Roman" panose="02020603050405020304" pitchFamily="18" charset="0"/>
            </a:endParaRPr>
          </a:p>
          <a:p>
            <a:pPr algn="ctr"/>
            <a:endParaRPr lang="en-US" sz="1600" b="1" dirty="0">
              <a:solidFill>
                <a:srgbClr val="FF0000"/>
              </a:solidFill>
              <a:latin typeface="Times New Roman" panose="02020603050405020304" pitchFamily="18" charset="0"/>
              <a:cs typeface="Times New Roman" panose="02020603050405020304" pitchFamily="18" charset="0"/>
            </a:endParaRPr>
          </a:p>
          <a:p>
            <a:pPr algn="ctr"/>
            <a:r>
              <a:rPr lang="en-US" sz="1600" b="1" dirty="0">
                <a:solidFill>
                  <a:srgbClr val="FF0000"/>
                </a:solidFill>
                <a:latin typeface="Times New Roman" panose="02020603050405020304" pitchFamily="18" charset="0"/>
                <a:cs typeface="Times New Roman" panose="02020603050405020304" pitchFamily="18" charset="0"/>
              </a:rPr>
              <a:t>What about marine renewables? </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2" name="Σύμβολο πρόσθεσης 11">
            <a:extLst>
              <a:ext uri="{FF2B5EF4-FFF2-40B4-BE49-F238E27FC236}">
                <a16:creationId xmlns:a16="http://schemas.microsoft.com/office/drawing/2014/main" id="{21EC8DEB-A47D-465C-9AA0-5816CD085A49}"/>
              </a:ext>
            </a:extLst>
          </p:cNvPr>
          <p:cNvSpPr/>
          <p:nvPr/>
        </p:nvSpPr>
        <p:spPr>
          <a:xfrm>
            <a:off x="827584" y="3933056"/>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8152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en-GB" sz="2000" dirty="0">
                <a:latin typeface="Times New Roman" panose="02020603050405020304" pitchFamily="18" charset="0"/>
                <a:cs typeface="Times New Roman" panose="02020603050405020304" pitchFamily="18" charset="0"/>
              </a:rPr>
              <a:t>EU law and the environmental regulation of offshore energy production</a:t>
            </a:r>
            <a:endParaRPr lang="en-CA" sz="2000" dirty="0"/>
          </a:p>
        </p:txBody>
      </p:sp>
      <p:sp>
        <p:nvSpPr>
          <p:cNvPr id="5" name="Content Placeholder 4">
            <a:extLst>
              <a:ext uri="{FF2B5EF4-FFF2-40B4-BE49-F238E27FC236}">
                <a16:creationId xmlns:a16="http://schemas.microsoft.com/office/drawing/2014/main" id="{DA770DED-BE2F-4D86-AFCA-5ED02B604CE9}"/>
              </a:ext>
            </a:extLst>
          </p:cNvPr>
          <p:cNvSpPr>
            <a:spLocks noGrp="1"/>
          </p:cNvSpPr>
          <p:nvPr>
            <p:ph idx="1"/>
          </p:nvPr>
        </p:nvSpPr>
        <p:spPr>
          <a:xfrm>
            <a:off x="179512" y="1417638"/>
            <a:ext cx="8646132" cy="4274343"/>
          </a:xfrm>
        </p:spPr>
        <p:txBody>
          <a:bodyPr/>
          <a:lstStyle/>
          <a:p>
            <a:pPr marL="457200" lvl="1" indent="0">
              <a:buNone/>
            </a:pPr>
            <a:r>
              <a:rPr lang="nl-NL" sz="1800" b="1" dirty="0">
                <a:latin typeface="Times New Roman" panose="02020603050405020304" pitchFamily="18" charset="0"/>
                <a:cs typeface="Times New Roman" panose="02020603050405020304" pitchFamily="18" charset="0"/>
              </a:rPr>
              <a:t>Shared EU competence</a:t>
            </a:r>
            <a:r>
              <a:rPr lang="nl-NL" sz="1800" dirty="0">
                <a:latin typeface="Times New Roman" panose="02020603050405020304" pitchFamily="18" charset="0"/>
                <a:cs typeface="Times New Roman" panose="02020603050405020304" pitchFamily="18" charset="0"/>
              </a:rPr>
              <a:t>: 	environment (192 TFEU)</a:t>
            </a:r>
          </a:p>
          <a:p>
            <a:pPr marL="457200" lvl="1" indent="0">
              <a:buNone/>
            </a:pPr>
            <a:r>
              <a:rPr lang="nl-NL" sz="1800" dirty="0">
                <a:latin typeface="Times New Roman" panose="02020603050405020304" pitchFamily="18" charset="0"/>
                <a:cs typeface="Times New Roman" panose="02020603050405020304" pitchFamily="18" charset="0"/>
              </a:rPr>
              <a:t>							energy (194 TFEU)</a:t>
            </a:r>
          </a:p>
          <a:p>
            <a:pPr marL="457200" lvl="1" indent="0">
              <a:buNone/>
            </a:pPr>
            <a:endParaRPr lang="nl-NL" sz="1800" dirty="0">
              <a:latin typeface="Times New Roman" panose="02020603050405020304" pitchFamily="18" charset="0"/>
              <a:cs typeface="Times New Roman" panose="02020603050405020304" pitchFamily="18" charset="0"/>
            </a:endParaRPr>
          </a:p>
          <a:p>
            <a:pPr marL="457200" lvl="1" indent="0">
              <a:buNone/>
            </a:pPr>
            <a:endParaRPr lang="nl-NL" sz="1800" dirty="0">
              <a:latin typeface="Times New Roman" panose="02020603050405020304" pitchFamily="18" charset="0"/>
              <a:cs typeface="Times New Roman" panose="02020603050405020304" pitchFamily="18" charset="0"/>
            </a:endParaRPr>
          </a:p>
          <a:p>
            <a:pPr marL="457200" lvl="1" indent="0">
              <a:buNone/>
            </a:pPr>
            <a:endParaRPr lang="nl-NL" sz="1800" dirty="0">
              <a:latin typeface="Times New Roman" panose="02020603050405020304" pitchFamily="18" charset="0"/>
              <a:cs typeface="Times New Roman" panose="02020603050405020304" pitchFamily="18" charset="0"/>
            </a:endParaRPr>
          </a:p>
          <a:p>
            <a:pPr marL="457200" lvl="1" indent="0">
              <a:buNone/>
            </a:pPr>
            <a:endParaRPr lang="nl-NL" sz="1800" dirty="0">
              <a:latin typeface="Times New Roman" panose="02020603050405020304" pitchFamily="18" charset="0"/>
              <a:cs typeface="Times New Roman" panose="02020603050405020304" pitchFamily="18" charset="0"/>
            </a:endParaRPr>
          </a:p>
          <a:p>
            <a:pPr marL="457200" lvl="1" indent="0">
              <a:buNone/>
            </a:pPr>
            <a:endParaRPr lang="nl-NL" sz="1800" dirty="0">
              <a:latin typeface="Times New Roman" panose="02020603050405020304" pitchFamily="18" charset="0"/>
              <a:cs typeface="Times New Roman" panose="02020603050405020304" pitchFamily="18" charset="0"/>
            </a:endParaRPr>
          </a:p>
          <a:p>
            <a:pPr marL="457200" lvl="1" indent="0">
              <a:buNone/>
            </a:pPr>
            <a:r>
              <a:rPr lang="nl-NL" sz="1600" b="1" dirty="0">
                <a:latin typeface="Times New Roman" panose="02020603050405020304" pitchFamily="18" charset="0"/>
                <a:cs typeface="Times New Roman" panose="02020603050405020304" pitchFamily="18" charset="0"/>
              </a:rPr>
              <a:t>The example of the Offshore Safety directive (2013/30/EU)</a:t>
            </a:r>
          </a:p>
          <a:p>
            <a:pPr marL="457200" lvl="1" indent="0">
              <a:buNone/>
            </a:pPr>
            <a:endParaRPr lang="nl-NL" sz="1600" b="1" dirty="0">
              <a:latin typeface="Times New Roman" panose="02020603050405020304" pitchFamily="18" charset="0"/>
              <a:cs typeface="Times New Roman" panose="02020603050405020304" pitchFamily="18" charset="0"/>
            </a:endParaRPr>
          </a:p>
          <a:p>
            <a:pPr marL="457200" lvl="1" indent="0">
              <a:buNone/>
            </a:pPr>
            <a:r>
              <a:rPr lang="nl-NL" sz="1600" dirty="0">
                <a:latin typeface="Times New Roman" panose="02020603050405020304" pitchFamily="18" charset="0"/>
                <a:cs typeface="Times New Roman" panose="02020603050405020304" pitchFamily="18" charset="0"/>
              </a:rPr>
              <a:t>From a prescriptive EU regulation</a:t>
            </a:r>
          </a:p>
          <a:p>
            <a:pPr marL="457200" lvl="1" indent="0">
              <a:buNone/>
            </a:pPr>
            <a:endParaRPr lang="nl-NL" sz="1600" dirty="0">
              <a:latin typeface="Times New Roman" panose="02020603050405020304" pitchFamily="18" charset="0"/>
              <a:cs typeface="Times New Roman" panose="02020603050405020304" pitchFamily="18" charset="0"/>
            </a:endParaRPr>
          </a:p>
          <a:p>
            <a:pPr marL="457200" lvl="1" indent="0">
              <a:buNone/>
            </a:pPr>
            <a:endParaRPr lang="nl-NL" sz="1600" dirty="0">
              <a:latin typeface="Times New Roman" panose="02020603050405020304" pitchFamily="18" charset="0"/>
              <a:cs typeface="Times New Roman" panose="02020603050405020304" pitchFamily="18" charset="0"/>
            </a:endParaRPr>
          </a:p>
          <a:p>
            <a:pPr marL="457200" lvl="1" indent="0">
              <a:buNone/>
            </a:pPr>
            <a:r>
              <a:rPr lang="nl-NL" sz="1600" dirty="0">
                <a:latin typeface="Times New Roman" panose="02020603050405020304" pitchFamily="18" charset="0"/>
                <a:cs typeface="Times New Roman" panose="02020603050405020304" pitchFamily="18" charset="0"/>
              </a:rPr>
              <a:t>									goal-based directive</a:t>
            </a:r>
          </a:p>
        </p:txBody>
      </p:sp>
      <p:sp>
        <p:nvSpPr>
          <p:cNvPr id="3" name="Ορθογώνιο 2">
            <a:extLst>
              <a:ext uri="{FF2B5EF4-FFF2-40B4-BE49-F238E27FC236}">
                <a16:creationId xmlns:a16="http://schemas.microsoft.com/office/drawing/2014/main" id="{04DCA6C6-EBC3-4E2E-888B-880527E2C20D}"/>
              </a:ext>
            </a:extLst>
          </p:cNvPr>
          <p:cNvSpPr/>
          <p:nvPr/>
        </p:nvSpPr>
        <p:spPr>
          <a:xfrm>
            <a:off x="827584" y="2348880"/>
            <a:ext cx="7056784" cy="1008112"/>
          </a:xfrm>
          <a:prstGeom prst="rect">
            <a:avLst/>
          </a:prstGeom>
          <a:solidFill>
            <a:schemeClr val="tx2">
              <a:lumMod val="40000"/>
              <a:lumOff val="60000"/>
            </a:schemeClr>
          </a:solidFill>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600" dirty="0">
                <a:solidFill>
                  <a:schemeClr val="tx1"/>
                </a:solidFill>
                <a:latin typeface="Times New Roman" panose="02020603050405020304" pitchFamily="18" charset="0"/>
                <a:cs typeface="Times New Roman" panose="02020603050405020304" pitchFamily="18" charset="0"/>
              </a:rPr>
              <a:t>194(2): “Such measures shall not affect a Member State's right to determine the conditions for exploiting its energy resources, its choice between different energy sources and the general structure of its energy supply, without prejudice to Article 192(2)(c)”</a:t>
            </a:r>
          </a:p>
        </p:txBody>
      </p:sp>
      <p:sp>
        <p:nvSpPr>
          <p:cNvPr id="11" name="Βέλος: Ραβδωτό δεξιό 10">
            <a:extLst>
              <a:ext uri="{FF2B5EF4-FFF2-40B4-BE49-F238E27FC236}">
                <a16:creationId xmlns:a16="http://schemas.microsoft.com/office/drawing/2014/main" id="{B717A277-7BB4-4FB1-B45F-BE06CA129198}"/>
              </a:ext>
            </a:extLst>
          </p:cNvPr>
          <p:cNvSpPr/>
          <p:nvPr/>
        </p:nvSpPr>
        <p:spPr>
          <a:xfrm>
            <a:off x="2771800" y="5043909"/>
            <a:ext cx="1368152" cy="648072"/>
          </a:xfrm>
          <a:prstGeom prst="stripedRightArrow">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7522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A28F-F6DD-4889-9E3F-3106DC41CB14}"/>
              </a:ext>
            </a:extLst>
          </p:cNvPr>
          <p:cNvSpPr>
            <a:spLocks noGrp="1"/>
          </p:cNvSpPr>
          <p:nvPr>
            <p:ph type="title"/>
          </p:nvPr>
        </p:nvSpPr>
        <p:spPr>
          <a:xfrm>
            <a:off x="504891" y="121196"/>
            <a:ext cx="8229600" cy="1143000"/>
          </a:xfrm>
        </p:spPr>
        <p:txBody>
          <a:bodyPr/>
          <a:lstStyle/>
          <a:p>
            <a:pPr algn="just"/>
            <a:r>
              <a:rPr lang="en-US" sz="2000" dirty="0">
                <a:latin typeface="Times New Roman" panose="02020603050405020304" pitchFamily="18" charset="0"/>
                <a:cs typeface="Times New Roman" panose="02020603050405020304" pitchFamily="18" charset="0"/>
              </a:rPr>
              <a:t>Gradual specialization of EU environmental rules on offshore energy </a:t>
            </a:r>
          </a:p>
        </p:txBody>
      </p:sp>
      <p:graphicFrame>
        <p:nvGraphicFramePr>
          <p:cNvPr id="4" name="Θέση περιεχομένου 3">
            <a:extLst>
              <a:ext uri="{FF2B5EF4-FFF2-40B4-BE49-F238E27FC236}">
                <a16:creationId xmlns:a16="http://schemas.microsoft.com/office/drawing/2014/main" id="{0F365C57-125F-43E0-B067-E36540E21C68}"/>
              </a:ext>
            </a:extLst>
          </p:cNvPr>
          <p:cNvGraphicFramePr>
            <a:graphicFrameLocks noGrp="1"/>
          </p:cNvGraphicFramePr>
          <p:nvPr>
            <p:ph idx="1"/>
            <p:extLst>
              <p:ext uri="{D42A27DB-BD31-4B8C-83A1-F6EECF244321}">
                <p14:modId xmlns:p14="http://schemas.microsoft.com/office/powerpoint/2010/main" val="2439452534"/>
              </p:ext>
            </p:extLst>
          </p:nvPr>
        </p:nvGraphicFramePr>
        <p:xfrm>
          <a:off x="190500" y="1276350"/>
          <a:ext cx="8858250"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47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67491-78A0-4D46-9B2B-4AB80729F99E}"/>
              </a:ext>
            </a:extLst>
          </p:cNvPr>
          <p:cNvSpPr>
            <a:spLocks noGrp="1"/>
          </p:cNvSpPr>
          <p:nvPr>
            <p:ph idx="1"/>
          </p:nvPr>
        </p:nvSpPr>
        <p:spPr>
          <a:xfrm>
            <a:off x="241041" y="1167159"/>
            <a:ext cx="9108722" cy="5616624"/>
          </a:xfrm>
        </p:spPr>
        <p:txBody>
          <a:bodyPr/>
          <a:lstStyle/>
          <a:p>
            <a:pPr marL="0" indent="0">
              <a:buNone/>
            </a:pPr>
            <a:endParaRPr lang="en-US" sz="1800" dirty="0">
              <a:latin typeface="Times New Roman" panose="02020603050405020304" pitchFamily="18" charset="0"/>
              <a:cs typeface="Times New Roman" panose="02020603050405020304" pitchFamily="18" charset="0"/>
            </a:endParaRPr>
          </a:p>
          <a:p>
            <a:pPr lvl="5"/>
            <a:r>
              <a:rPr lang="en-US" sz="1800" dirty="0">
                <a:latin typeface="Times New Roman" panose="02020603050405020304" pitchFamily="18" charset="0"/>
                <a:cs typeface="Times New Roman" panose="02020603050405020304" pitchFamily="18" charset="0"/>
              </a:rPr>
              <a:t>EIA / SEA directives</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lvl="6"/>
            <a:r>
              <a:rPr lang="en-US" sz="1800" dirty="0">
                <a:latin typeface="Times New Roman" panose="02020603050405020304" pitchFamily="18" charset="0"/>
                <a:cs typeface="Times New Roman" panose="02020603050405020304" pitchFamily="18" charset="0"/>
              </a:rPr>
              <a:t>Waste Framework directive</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lvl="7"/>
            <a:r>
              <a:rPr lang="en-US" sz="1800" dirty="0">
                <a:latin typeface="Times New Roman" panose="02020603050405020304" pitchFamily="18" charset="0"/>
                <a:cs typeface="Times New Roman" panose="02020603050405020304" pitchFamily="18" charset="0"/>
              </a:rPr>
              <a:t>Birds and Habitats (Natura) directives </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lvl="8"/>
            <a:r>
              <a:rPr lang="en-US" sz="1800" dirty="0">
                <a:latin typeface="Times New Roman" panose="02020603050405020304" pitchFamily="18" charset="0"/>
                <a:cs typeface="Times New Roman" panose="02020603050405020304" pitchFamily="18" charset="0"/>
              </a:rPr>
              <a:t>Hydrocarbon Licensing directive</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D20CB4DE-DFF6-4CFC-9501-72BD7B8C8B47}"/>
              </a:ext>
            </a:extLst>
          </p:cNvPr>
          <p:cNvSpPr txBox="1">
            <a:spLocks/>
          </p:cNvSpPr>
          <p:nvPr/>
        </p:nvSpPr>
        <p:spPr bwMode="auto">
          <a:xfrm>
            <a:off x="262568" y="89187"/>
            <a:ext cx="882047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D70044"/>
                </a:solidFill>
                <a:latin typeface="Verdana"/>
                <a:ea typeface="ＭＳ Ｐゴシック" pitchFamily="-65" charset="-128"/>
                <a:cs typeface="Verdana"/>
              </a:defRPr>
            </a:lvl1pPr>
            <a:lvl2pPr algn="l" defTabSz="457200" rtl="0" eaLnBrk="0" fontAlgn="base" hangingPunct="0">
              <a:spcBef>
                <a:spcPct val="0"/>
              </a:spcBef>
              <a:spcAft>
                <a:spcPct val="0"/>
              </a:spcAft>
              <a:defRPr sz="3200" b="1">
                <a:solidFill>
                  <a:srgbClr val="D70044"/>
                </a:solidFill>
                <a:latin typeface="Verdana" pitchFamily="-65" charset="0"/>
                <a:ea typeface="ＭＳ Ｐゴシック" pitchFamily="-65" charset="-128"/>
                <a:cs typeface="Verdana" pitchFamily="34" charset="0"/>
              </a:defRPr>
            </a:lvl2pPr>
            <a:lvl3pPr algn="l" defTabSz="457200" rtl="0" eaLnBrk="0" fontAlgn="base" hangingPunct="0">
              <a:spcBef>
                <a:spcPct val="0"/>
              </a:spcBef>
              <a:spcAft>
                <a:spcPct val="0"/>
              </a:spcAft>
              <a:defRPr sz="3200" b="1">
                <a:solidFill>
                  <a:srgbClr val="D70044"/>
                </a:solidFill>
                <a:latin typeface="Verdana" pitchFamily="-65" charset="0"/>
                <a:ea typeface="ＭＳ Ｐゴシック" pitchFamily="-65" charset="-128"/>
                <a:cs typeface="Verdana" pitchFamily="34" charset="0"/>
              </a:defRPr>
            </a:lvl3pPr>
            <a:lvl4pPr algn="l" defTabSz="457200" rtl="0" eaLnBrk="0" fontAlgn="base" hangingPunct="0">
              <a:spcBef>
                <a:spcPct val="0"/>
              </a:spcBef>
              <a:spcAft>
                <a:spcPct val="0"/>
              </a:spcAft>
              <a:defRPr sz="3200" b="1">
                <a:solidFill>
                  <a:srgbClr val="D70044"/>
                </a:solidFill>
                <a:latin typeface="Verdana" pitchFamily="-65" charset="0"/>
                <a:ea typeface="ＭＳ Ｐゴシック" pitchFamily="-65" charset="-128"/>
                <a:cs typeface="Verdana" pitchFamily="34" charset="0"/>
              </a:defRPr>
            </a:lvl4pPr>
            <a:lvl5pPr algn="l" defTabSz="457200" rtl="0" eaLnBrk="0" fontAlgn="base" hangingPunct="0">
              <a:spcBef>
                <a:spcPct val="0"/>
              </a:spcBef>
              <a:spcAft>
                <a:spcPct val="0"/>
              </a:spcAft>
              <a:defRPr sz="3200" b="1">
                <a:solidFill>
                  <a:srgbClr val="D70044"/>
                </a:solidFill>
                <a:latin typeface="Verdana" pitchFamily="-65" charset="0"/>
                <a:ea typeface="ＭＳ Ｐゴシック" pitchFamily="-65" charset="-128"/>
                <a:cs typeface="Verdana" pitchFamily="34" charset="0"/>
              </a:defRPr>
            </a:lvl5pPr>
            <a:lvl6pPr marL="457200" algn="l" defTabSz="457200" rtl="0" fontAlgn="base">
              <a:spcBef>
                <a:spcPct val="0"/>
              </a:spcBef>
              <a:spcAft>
                <a:spcPct val="0"/>
              </a:spcAft>
              <a:defRPr sz="3200" b="1">
                <a:solidFill>
                  <a:srgbClr val="D70044"/>
                </a:solidFill>
                <a:latin typeface="Verdana" pitchFamily="-65" charset="0"/>
                <a:ea typeface="ＭＳ Ｐゴシック" pitchFamily="-65" charset="-128"/>
              </a:defRPr>
            </a:lvl6pPr>
            <a:lvl7pPr marL="914400" algn="l" defTabSz="457200" rtl="0" fontAlgn="base">
              <a:spcBef>
                <a:spcPct val="0"/>
              </a:spcBef>
              <a:spcAft>
                <a:spcPct val="0"/>
              </a:spcAft>
              <a:defRPr sz="3200" b="1">
                <a:solidFill>
                  <a:srgbClr val="D70044"/>
                </a:solidFill>
                <a:latin typeface="Verdana" pitchFamily="-65" charset="0"/>
                <a:ea typeface="ＭＳ Ｐゴシック" pitchFamily="-65" charset="-128"/>
              </a:defRPr>
            </a:lvl7pPr>
            <a:lvl8pPr marL="1371600" algn="l" defTabSz="457200" rtl="0" fontAlgn="base">
              <a:spcBef>
                <a:spcPct val="0"/>
              </a:spcBef>
              <a:spcAft>
                <a:spcPct val="0"/>
              </a:spcAft>
              <a:defRPr sz="3200" b="1">
                <a:solidFill>
                  <a:srgbClr val="D70044"/>
                </a:solidFill>
                <a:latin typeface="Verdana" pitchFamily="-65" charset="0"/>
                <a:ea typeface="ＭＳ Ｐゴシック" pitchFamily="-65" charset="-128"/>
              </a:defRPr>
            </a:lvl8pPr>
            <a:lvl9pPr marL="1828800" algn="l" defTabSz="457200" rtl="0" fontAlgn="base">
              <a:spcBef>
                <a:spcPct val="0"/>
              </a:spcBef>
              <a:spcAft>
                <a:spcPct val="0"/>
              </a:spcAft>
              <a:defRPr sz="3200" b="1">
                <a:solidFill>
                  <a:srgbClr val="D70044"/>
                </a:solidFill>
                <a:latin typeface="Verdana" pitchFamily="-65" charset="0"/>
                <a:ea typeface="ＭＳ Ｐゴシック" pitchFamily="-65" charset="-128"/>
              </a:defRPr>
            </a:lvl9pPr>
          </a:lstStyle>
          <a:p>
            <a:pPr algn="just"/>
            <a:r>
              <a:rPr lang="nl-NL" sz="2000" dirty="0">
                <a:latin typeface="Times New Roman" panose="02020603050405020304" pitchFamily="18" charset="0"/>
                <a:cs typeface="Times New Roman" panose="02020603050405020304" pitchFamily="18" charset="0"/>
              </a:rPr>
              <a:t>General environmental directives</a:t>
            </a:r>
          </a:p>
        </p:txBody>
      </p:sp>
    </p:spTree>
    <p:extLst>
      <p:ext uri="{BB962C8B-B14F-4D97-AF65-F5344CB8AC3E}">
        <p14:creationId xmlns:p14="http://schemas.microsoft.com/office/powerpoint/2010/main" val="726814915"/>
      </p:ext>
    </p:extLst>
  </p:cSld>
  <p:clrMapOvr>
    <a:masterClrMapping/>
  </p:clrMapOvr>
</p:sld>
</file>

<file path=ppt/theme/theme1.xml><?xml version="1.0" encoding="utf-8"?>
<a:theme xmlns:a="http://schemas.openxmlformats.org/drawingml/2006/main" name="UU template02">
  <a:themeElements>
    <a:clrScheme name="Aangepast 3">
      <a:dk1>
        <a:sysClr val="windowText" lastClr="000000"/>
      </a:dk1>
      <a:lt1>
        <a:sysClr val="window" lastClr="FFFFFF"/>
      </a:lt1>
      <a:dk2>
        <a:srgbClr val="F4CE00"/>
      </a:dk2>
      <a:lt2>
        <a:srgbClr val="DC2E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UU template02</Template>
  <TotalTime>2788</TotalTime>
  <Words>588</Words>
  <Application>Microsoft Office PowerPoint</Application>
  <PresentationFormat>Προβολή στην οθόνη (4:3)</PresentationFormat>
  <Paragraphs>249</Paragraphs>
  <Slides>19</Slides>
  <Notes>8</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19</vt:i4>
      </vt:variant>
    </vt:vector>
  </HeadingPairs>
  <TitlesOfParts>
    <vt:vector size="29" baseType="lpstr">
      <vt:lpstr>Arial</vt:lpstr>
      <vt:lpstr>Calibri</vt:lpstr>
      <vt:lpstr>Courier New</vt:lpstr>
      <vt:lpstr>Lucida Grande</vt:lpstr>
      <vt:lpstr>Palatino Linotype</vt:lpstr>
      <vt:lpstr>Times New Roman</vt:lpstr>
      <vt:lpstr>Verdana</vt:lpstr>
      <vt:lpstr>Wingdings</vt:lpstr>
      <vt:lpstr>UU template02</vt:lpstr>
      <vt:lpstr>Custom Design</vt:lpstr>
      <vt:lpstr>Natural Resources Luncheon Talk University of Oslo</vt:lpstr>
      <vt:lpstr>Outline of the presentation</vt:lpstr>
      <vt:lpstr>Introduction: normative interactions and the international regulation of offshore energy production</vt:lpstr>
      <vt:lpstr>European regional seas – EU law as an extra layer of regulation</vt:lpstr>
      <vt:lpstr>The cross-fertilization of EU law and Regional Sea Conventions</vt:lpstr>
      <vt:lpstr>Brief overview of the selected regional sea conventions</vt:lpstr>
      <vt:lpstr>EU law and the environmental regulation of offshore energy production</vt:lpstr>
      <vt:lpstr>Gradual specialization of EU environmental rules on offshore energy </vt:lpstr>
      <vt:lpstr>Παρουσίαση του PowerPoint</vt:lpstr>
      <vt:lpstr> Marine Strategy Framework directive (2008/56/EC)</vt:lpstr>
      <vt:lpstr> Offshore Safety directive (in relation to Regional Sea Conventions)</vt:lpstr>
      <vt:lpstr>   The co-regulatory approach of the Offshore Safety directive</vt:lpstr>
      <vt:lpstr>The scarcity of EU environmental rules for marine renewables</vt:lpstr>
      <vt:lpstr>Normative impacts of the interactions between EU law and RSC</vt:lpstr>
      <vt:lpstr>The “Europeanization” of Regional Sea Conventions </vt:lpstr>
      <vt:lpstr>The enhanced enforcement of RSC as mixed agreements</vt:lpstr>
      <vt:lpstr>Enhanced enforceability of the Mediterranean Offshore Protocol?</vt:lpstr>
      <vt:lpstr>Conclusions: an enhanced regional legal framework</vt:lpstr>
      <vt:lpstr> Thank you for your attention </vt:lpstr>
    </vt:vector>
  </TitlesOfParts>
  <Company>Utrecht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3</dc:title>
  <dc:creator>peele102</dc:creator>
  <cp:lastModifiedBy>Giannopoulos, N. (Nikolaos)</cp:lastModifiedBy>
  <cp:revision>318</cp:revision>
  <dcterms:created xsi:type="dcterms:W3CDTF">2010-03-31T10:28:15Z</dcterms:created>
  <dcterms:modified xsi:type="dcterms:W3CDTF">2020-06-26T09:47:59Z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